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2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6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FA0B535C-FCAC-5B24-9CEE-35D7B72BBAC5}">
          <p14:sldIdLst>
            <p14:sldId id="256"/>
            <p14:sldId id="257"/>
            <p14:sldId id="258"/>
          </p14:sldIdLst>
        </p14:section>
        <p14:section name="Main — rename one section per presenter" id="{03E55A3A-9196-532B-90C0-A212A06D5FD5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Closing and questions" id="{A3F82C8D-C7B5-56BE-A3CB-09B9358F549C}">
          <p14:sldIdLst>
            <p14:sldId id="269"/>
            <p14:sldId id="270"/>
          </p14:sldIdLst>
        </p14:section>
        <p14:section name="Backup (not presented)" id="{588A012C-EF1F-5E72-B121-0DC6E0DED9E8}">
          <p14:sldIdLst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5" autoAdjust="0"/>
    <p:restoredTop sz="94660"/>
  </p:normalViewPr>
  <p:slideViewPr>
    <p:cSldViewPr snapToGrid="0">
      <p:cViewPr>
        <p:scale>
          <a:sx n="66" d="100"/>
          <a:sy n="66" d="100"/>
        </p:scale>
        <p:origin x="1704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identify the project, the course, the event and the team.</a:t>
            </a:r>
          </a:p>
          <a:p>
            <a:r>
              <a:t>Department line: keep the pair for your department and replace the dots. Computer Science: Department of Computer Science — قسم علوم الحاسب. Information Systems: Department of Information Systems — قسم نظم المعلومات. Network and Communications Engineering: Department of Network and Communications Engineering — قسم هندسة الشبكات والاتصالات.</a:t>
            </a:r>
          </a:p>
          <a:p>
            <a:r>
              <a:t>Course line: Graduation Project 1 (course code) — Defence — semester and Hijri year. Type the course code exactly as it appears in your schedule in the university's academic system; the current codes are: Computer Science 571CSS-2 (GP1) and 572CSS-3 (GP2); Information Systems 571CIS-2 (GP1) and 572CIS-3 (GP2); Network and Communications Engineering 461CCN-3 (GP1) and 462CCN-3 (GP2).</a:t>
            </a:r>
          </a:p>
          <a:p>
            <a:r>
              <a:t>Title: exactly as approved in the proposal, at most two lines. Supervisor and team: full names; keep the co-supervisor line only if one was appointed.</a:t>
            </a:r>
          </a:p>
          <a:p>
            <a:r>
              <a:t>Time budget: plan about one slide per minute; if time is short, drop the slides marked (optional) first.</a:t>
            </a:r>
          </a:p>
          <a:p>
            <a:r>
              <a:t>Time: about 0.5 min. Presenter: [name of the member who opens the presentation].</a:t>
            </a:r>
          </a:p>
          <a:p>
            <a:r>
              <a:t>Template: CCSIS Graduation Project 1 Defence Slides (GP1), version 1.0 (2026-10-14), Graduation Projects Unit.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introduce the team.</a:t>
            </a:r>
          </a:p>
          <a:p>
            <a:r>
              <a:t>Content: one row per member: the member's main role and tasks in the project, and the slides the member presents.</a:t>
            </a:r>
          </a:p>
          <a:p>
            <a:r>
              <a:t>Time: about 1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give the panel the route through the presentation.</a:t>
            </a:r>
          </a:p>
          <a:p>
            <a:r>
              <a:t>Content: the sections in order, each with the name of the member who presents it.</a:t>
            </a:r>
          </a:p>
          <a:p>
            <a:r>
              <a:t>Time: about 0.5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state the problem and why it is worth solving.</a:t>
            </a:r>
          </a:p>
          <a:p>
            <a:r>
              <a:t>Content: who has the problem, evidence that it matters, the current situation.</a:t>
            </a:r>
          </a:p>
          <a:p>
            <a:r>
              <a:t>Time: about 1.5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fix what the project will deliver and where it stops.</a:t>
            </a:r>
          </a:p>
          <a:p>
            <a:r>
              <a:t>Content: measurable objectives on the left; in scope and out of scope on the right.</a:t>
            </a:r>
          </a:p>
          <a:p>
            <a:r>
              <a:t>Time: about 1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show the existing solutions and the gap the project fills.</a:t>
            </a:r>
          </a:p>
          <a:p>
            <a:r>
              <a:t>Content: a comparison table of the closest works and of this project, and the gap in one sentence.</a:t>
            </a:r>
          </a:p>
          <a:p>
            <a:r>
              <a:t>Time: about 1.5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present the key requirements.</a:t>
            </a:r>
          </a:p>
          <a:p>
            <a:r>
              <a:t>Content: the key functional requirements (left), the non-functional requirements with measurable targets (right) and the main use cases.</a:t>
            </a:r>
          </a:p>
          <a:p>
            <a:r>
              <a:t>Time: about 1.5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show the analysis of the problem.</a:t>
            </a:r>
          </a:p>
          <a:p>
            <a:r>
              <a:t>Content: one diagram that can be read from the back of the room, for example an activity, sequence or data flow diagram, or a model of your discipline (BPMN for Information Systems, network topology and addressing for Network and Communications Engineering).</a:t>
            </a:r>
          </a:p>
          <a:p>
            <a:r>
              <a:t>Time: about 1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show the system architecture and why it is built this way.</a:t>
            </a:r>
          </a:p>
          <a:p>
            <a:r>
              <a:t>Content: the architecture diagram and three design decisions with their rationale.</a:t>
            </a:r>
          </a:p>
          <a:p>
            <a:r>
              <a:t>Time: about 1.5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show the data model and the main interfaces.</a:t>
            </a:r>
          </a:p>
          <a:p>
            <a:r>
              <a:t>Content: the data model and the key screens or APIs. Optional: drop it first if short of time; if you keep it, delete "(optional)" from the title.</a:t>
            </a:r>
          </a:p>
          <a:p>
            <a:r>
              <a:t>Time: about 1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show what the team has built so far.</a:t>
            </a:r>
          </a:p>
          <a:p>
            <a:r>
              <a:t>Content: screenshots or a short demonstration of the parts built so far; keep the screenshots on a backup slide in case a live run fails. Optional: drop it if nothing has been built yet; if you keep it, delete "(optional)" from the title.</a:t>
            </a:r>
          </a:p>
          <a:p>
            <a:r>
              <a:t>Time: about 1.5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show what remains for GP2.</a:t>
            </a:r>
          </a:p>
          <a:p>
            <a:r>
              <a:t>Content: the work that remains and when it will be done.</a:t>
            </a:r>
          </a:p>
          <a:p>
            <a:r>
              <a:t>Time: about 1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close the main part.</a:t>
            </a:r>
          </a:p>
          <a:p>
            <a:r>
              <a:t>Content: each objective against its status. Optional: drop it if short of time; if you keep it, delete "(optional)" from the title.</a:t>
            </a:r>
          </a:p>
          <a:p>
            <a:r>
              <a:t>Time: about 0.5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list the sources cited on the slides.</a:t>
            </a:r>
          </a:p>
          <a:p>
            <a:r>
              <a:t>Content: IEEE entries, the same numbering style as the report.</a:t>
            </a:r>
          </a:p>
          <a:p>
            <a:r>
              <a:t>Time: 0 min (shown only if asked).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close the presentation and open the questions.</a:t>
            </a:r>
          </a:p>
          <a:p>
            <a:r>
              <a:t>Content: the repository link; no personal e-mail addresses or phone numbers.</a:t>
            </a:r>
          </a:p>
          <a:p>
            <a:r>
              <a:t>Time: about 0.5 min; the questions follow.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Purpose: hold material for questions only.</a:t>
            </a:r>
          </a:p>
          <a:p>
            <a:r>
              <a:t>Content: spare diagrams, test tables or code excerpts; duplicate this slide as needed. It sits in the section 'Backup (not presented)' and is never presented unless the panel asks.</a:t>
            </a:r>
          </a:p>
          <a:p>
            <a:r>
              <a:t>Time: 0 min.</a:t>
            </a:r>
          </a:p>
          <a:p>
            <a:r>
              <a:t>Presenter: [name of the member who presents this slide].</a:t>
            </a:r>
          </a:p>
          <a:p>
            <a:r>
              <a:t>Delete this note before submission.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Band" Type="http://schemas.openxmlformats.org/officeDocument/2006/relationships/image" Target="../media/image3.png"/><Relationship Id="rIdBandSvg" Type="http://schemas.openxmlformats.org/officeDocument/2006/relationships/image" Target="../media/image4.svg"/><Relationship Id="rIdLogoPng" Type="http://schemas.openxmlformats.org/officeDocument/2006/relationships/image" Target="../media/image1.png"/><Relationship Id="rIdLogoSvg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Band" Type="http://schemas.openxmlformats.org/officeDocument/2006/relationships/image" Target="../media/image3.png"/><Relationship Id="rIdBandSvg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G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glish header"/>
          <p:cNvSpPr txBox="1"/>
          <p:nvPr userDrawn="1"/>
        </p:nvSpPr>
        <p:spPr>
          <a:xfrm>
            <a:off x="362394" y="255494"/>
            <a:ext cx="3474720" cy="13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Kingdom of Saudi Arabia</a:t>
            </a:r>
          </a:p>
          <a:p>
            <a:pPr algn="ctr"/>
            <a:r>
              <a:rPr lang="en-US" sz="1400" b="1" dirty="0">
                <a:solidFill>
                  <a:schemeClr val="tx2"/>
                </a:solidFill>
              </a:rPr>
              <a:t>Ministry of Education</a:t>
            </a:r>
          </a:p>
          <a:p>
            <a:pPr algn="ctr"/>
            <a:r>
              <a:rPr lang="en-US" sz="1400" b="1" dirty="0">
                <a:solidFill>
                  <a:schemeClr val="tx2"/>
                </a:solidFill>
              </a:rPr>
              <a:t>Najran University</a:t>
            </a:r>
          </a:p>
          <a:p>
            <a:pPr algn="ctr"/>
            <a:r>
              <a:rPr lang="en-US" sz="1400" b="1" dirty="0">
                <a:solidFill>
                  <a:schemeClr val="tx2"/>
                </a:solidFill>
              </a:rPr>
              <a:t>College of Computer Science</a:t>
            </a:r>
          </a:p>
          <a:p>
            <a:pPr algn="ctr"/>
            <a:r>
              <a:rPr lang="en-US" sz="1400" b="1" dirty="0">
                <a:solidFill>
                  <a:schemeClr val="tx2"/>
                </a:solidFill>
              </a:rPr>
              <a:t>and Information Systems</a:t>
            </a:r>
          </a:p>
        </p:txBody>
      </p:sp>
      <p:pic>
        <p:nvPicPr>
          <p:cNvPr id="3" name="Najran University logo" descr="Najran University logo"/>
          <p:cNvPicPr>
            <a:picLocks noChangeAspect="1"/>
          </p:cNvPicPr>
          <p:nvPr userDrawn="1"/>
        </p:nvPicPr>
        <p:blipFill>
          <a:blip r:embed="rIdLogoPng">
            <a:extLst>
              <a:ext uri="{96DAC541-7B7A-43D3-8B79-37D633B846F1}">
                <asvg:svgBlip xmlns:asvg="http://schemas.microsoft.com/office/drawing/2016/SVG/main" r:embed="rIdLogoSvg"/>
              </a:ext>
            </a:extLst>
          </a:blip>
          <a:stretch>
            <a:fillRect/>
          </a:stretch>
        </p:blipFill>
        <p:spPr>
          <a:xfrm>
            <a:off x="5191125" y="228600"/>
            <a:ext cx="1809750" cy="1809750"/>
          </a:xfrm>
          <a:prstGeom prst="rect">
            <a:avLst/>
          </a:prstGeom>
        </p:spPr>
      </p:pic>
      <p:sp>
        <p:nvSpPr>
          <p:cNvPr id="4" name="Arabic header"/>
          <p:cNvSpPr txBox="1"/>
          <p:nvPr userDrawn="1"/>
        </p:nvSpPr>
        <p:spPr>
          <a:xfrm>
            <a:off x="8354886" y="255494"/>
            <a:ext cx="3474720" cy="13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 rtl="1"/>
            <a:r>
              <a:rPr lang="ar-SA" sz="1400" b="1" dirty="0">
                <a:solidFill>
                  <a:schemeClr val="tx2"/>
                </a:solidFill>
              </a:rPr>
              <a:t>المملكة العربية السعودية</a:t>
            </a:r>
            <a:endParaRPr lang="ar-SA" dirty="0"/>
          </a:p>
          <a:p>
            <a:pPr algn="ctr" rtl="1"/>
            <a:r>
              <a:rPr lang="ar-SA" sz="1400" b="1" dirty="0">
                <a:solidFill>
                  <a:schemeClr val="tx2"/>
                </a:solidFill>
              </a:rPr>
              <a:t>وزارة الـتـعـلـيـــــــــــم</a:t>
            </a:r>
            <a:endParaRPr lang="ar-SA" dirty="0"/>
          </a:p>
          <a:p>
            <a:pPr algn="ctr" rtl="1"/>
            <a:r>
              <a:rPr lang="ar-SA" sz="1400" b="1" dirty="0">
                <a:solidFill>
                  <a:schemeClr val="tx2"/>
                </a:solidFill>
              </a:rPr>
              <a:t>جـامـعــــــة نــجـــــران</a:t>
            </a:r>
            <a:endParaRPr lang="ar-SA" dirty="0"/>
          </a:p>
          <a:p>
            <a:pPr algn="ctr" rtl="1"/>
            <a:r>
              <a:rPr lang="ar-SA" sz="1400" b="1" dirty="0">
                <a:solidFill>
                  <a:schemeClr val="tx2"/>
                </a:solidFill>
              </a:rPr>
              <a:t>كلية علوم الحاسب ونظم المعلومات</a:t>
            </a:r>
            <a:endParaRPr lang="ar-SA" dirty="0"/>
          </a:p>
        </p:txBody>
      </p:sp>
      <p:sp>
        <p:nvSpPr>
          <p:cNvPr id="5" name="Department"/>
          <p:cNvSpPr>
            <a:spLocks noGrp="1"/>
          </p:cNvSpPr>
          <p:nvPr>
            <p:ph type="body" sz="quarter" idx="10"/>
          </p:nvPr>
        </p:nvSpPr>
        <p:spPr>
          <a:xfrm>
            <a:off x="914400" y="2103120"/>
            <a:ext cx="10363200" cy="40000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Department of … — </a:t>
            </a:r>
            <a:r>
              <a:rPr lang="ar-SA" dirty="0"/>
              <a:t>قسم …</a:t>
            </a:r>
          </a:p>
        </p:txBody>
      </p:sp>
      <p:sp>
        <p:nvSpPr>
          <p:cNvPr id="6" name="Title"/>
          <p:cNvSpPr>
            <a:spLocks noGrp="1"/>
          </p:cNvSpPr>
          <p:nvPr>
            <p:ph type="ctrTitle"/>
          </p:nvPr>
        </p:nvSpPr>
        <p:spPr>
          <a:xfrm>
            <a:off x="914400" y="2590800"/>
            <a:ext cx="10363200" cy="1143000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Project title (as approved in the proposal; at most two lines)</a:t>
            </a:r>
          </a:p>
        </p:txBody>
      </p:sp>
      <p:sp>
        <p:nvSpPr>
          <p:cNvPr id="7" name="Course and event"/>
          <p:cNvSpPr>
            <a:spLocks noGrp="1"/>
          </p:cNvSpPr>
          <p:nvPr>
            <p:ph type="subTitle" idx="1"/>
          </p:nvPr>
        </p:nvSpPr>
        <p:spPr>
          <a:xfrm>
            <a:off x="914400" y="3810000"/>
            <a:ext cx="10363200" cy="45720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Graduation Project 1 or 2 (course code) — Defence — Semester 14xx AH</a:t>
            </a:r>
          </a:p>
        </p:txBody>
      </p:sp>
      <p:sp>
        <p:nvSpPr>
          <p:cNvPr id="8" name="Supervisor"/>
          <p:cNvSpPr>
            <a:spLocks noGrp="1"/>
          </p:cNvSpPr>
          <p:nvPr>
            <p:ph type="body" sz="half" idx="11"/>
          </p:nvPr>
        </p:nvSpPr>
        <p:spPr>
          <a:xfrm>
            <a:off x="914400" y="4480560"/>
            <a:ext cx="4572000" cy="16000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Supervisor: Dr. [full name]</a:t>
            </a:r>
          </a:p>
          <a:p>
            <a:r>
              <a:rPr lang="en-US" dirty="0"/>
              <a:t>Co-supervisor: [only if appointed; delete otherwise]</a:t>
            </a:r>
          </a:p>
        </p:txBody>
      </p:sp>
      <p:sp>
        <p:nvSpPr>
          <p:cNvPr id="9" name="Team"/>
          <p:cNvSpPr>
            <a:spLocks noGrp="1"/>
          </p:cNvSpPr>
          <p:nvPr>
            <p:ph type="body" sz="half" idx="12"/>
          </p:nvPr>
        </p:nvSpPr>
        <p:spPr>
          <a:xfrm>
            <a:off x="6705600" y="4480560"/>
            <a:ext cx="4572000" cy="1800000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Presented by: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[Delete unused lines; add a line for each further member]</a:t>
            </a:r>
          </a:p>
        </p:txBody>
      </p:sp>
      <p:pic>
        <p:nvPicPr>
          <p:cNvPr id="10" name="Letterhead frond band" descr="Decorative frond band from the Najran University letterhea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Band">
            <a:extLst>
              <a:ext uri="{96DAC541-7B7A-43D3-8B79-37D633B846F1}">
                <asvg:svgBlip xmlns:asvg="http://schemas.microsoft.com/office/drawing/2016/SVG/main" r:embed="rIdBandSvg"/>
              </a:ext>
            </a:extLst>
          </a:blip>
          <a:stretch>
            <a:fillRect/>
          </a:stretch>
        </p:blipFill>
        <p:spPr>
          <a:xfrm>
            <a:off x="0" y="6583680"/>
            <a:ext cx="12192000" cy="274320"/>
          </a:xfrm>
          <a:prstGeom prst="rect">
            <a:avLst/>
          </a:prstGeom>
        </p:spPr>
      </p:pic>
      <p:sp>
        <p:nvSpPr>
          <p:cNvPr id="11" name="Slogan"/>
          <p:cNvSpPr txBox="1"/>
          <p:nvPr userDrawn="1"/>
        </p:nvSpPr>
        <p:spPr>
          <a:xfrm>
            <a:off x="3657600" y="6217920"/>
            <a:ext cx="4876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rtl="1"/>
            <a:r>
              <a:rPr lang="ar-SA" sz="1400" b="1" dirty="0">
                <a:solidFill>
                  <a:schemeClr val="accent4"/>
                </a:solidFill>
              </a:rPr>
              <a:t>تعليمنا يُحقق الرؤية</a:t>
            </a:r>
            <a:endParaRPr lang="ar-SA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P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Table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11277600" cy="4663440"/>
          </a:xfrm>
        </p:spPr>
        <p:txBody>
          <a:bodyPr/>
          <a:lstStyle/>
          <a:p>
            <a:r>
              <a:rPr lang="en-US" dirty="0"/>
              <a:t>Click the icon to insert the Member | Role in the project | Presents slides table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P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914400" y="2514600"/>
            <a:ext cx="10363200" cy="1143000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Presenter"/>
          <p:cNvSpPr>
            <a:spLocks noGrp="1"/>
          </p:cNvSpPr>
          <p:nvPr>
            <p:ph type="body" idx="1"/>
          </p:nvPr>
        </p:nvSpPr>
        <p:spPr>
          <a:xfrm>
            <a:off x="914400" y="3800000"/>
            <a:ext cx="10363200" cy="60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P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GP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Left content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5486400" cy="4663440"/>
          </a:xfrm>
        </p:spPr>
        <p:txBody>
          <a:bodyPr>
            <a:normAutofit/>
          </a:bodyPr>
          <a:lstStyle/>
          <a:p>
            <a:r>
              <a:rPr lang="en-US" dirty="0"/>
              <a:t>Click to add text</a:t>
            </a:r>
          </a:p>
        </p:txBody>
      </p:sp>
      <p:sp>
        <p:nvSpPr>
          <p:cNvPr id="4" name="Right content"/>
          <p:cNvSpPr>
            <a:spLocks noGrp="1"/>
          </p:cNvSpPr>
          <p:nvPr>
            <p:ph sz="half" idx="2"/>
          </p:nvPr>
        </p:nvSpPr>
        <p:spPr>
          <a:xfrm>
            <a:off x="6248400" y="1371600"/>
            <a:ext cx="5486400" cy="4663440"/>
          </a:xfrm>
        </p:spPr>
        <p:txBody>
          <a:bodyPr>
            <a:normAutofit/>
          </a:bodyPr>
          <a:lstStyle/>
          <a:p>
            <a:r>
              <a:rPr lang="en-US" dirty="0"/>
              <a:t>Click to add text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6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P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Picture"/>
          <p:cNvSpPr>
            <a:spLocks noGrp="1"/>
          </p:cNvSpPr>
          <p:nvPr>
            <p:ph type="pic" idx="1"/>
          </p:nvPr>
        </p:nvSpPr>
        <p:spPr>
          <a:xfrm>
            <a:off x="457200" y="1371600"/>
            <a:ext cx="8229600" cy="4663440"/>
          </a:xfrm>
        </p:spPr>
        <p:txBody>
          <a:bodyPr/>
          <a:lstStyle/>
          <a:p>
            <a:r>
              <a:rPr lang="en-US" dirty="0"/>
              <a:t>Click the icon to insert the diagram (readable from the back of the room)</a:t>
            </a:r>
          </a:p>
        </p:txBody>
      </p:sp>
      <p:sp>
        <p:nvSpPr>
          <p:cNvPr id="4" name="Caption"/>
          <p:cNvSpPr>
            <a:spLocks noGrp="1"/>
          </p:cNvSpPr>
          <p:nvPr>
            <p:ph type="body" sz="half" idx="2"/>
          </p:nvPr>
        </p:nvSpPr>
        <p:spPr>
          <a:xfrm>
            <a:off x="8839200" y="1371600"/>
            <a:ext cx="2895600" cy="4663440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</a:lstStyle>
          <a:p>
            <a:r>
              <a:rPr lang="en-US" dirty="0"/>
              <a:t>Caption: what the diagram shows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6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GP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Presenter"/>
          <p:cNvSpPr>
            <a:spLocks noGrp="1"/>
          </p:cNvSpPr>
          <p:nvPr>
            <p:ph type="body" sz="quarter" idx="20"/>
          </p:nvPr>
        </p:nvSpPr>
        <p:spPr>
          <a:xfrm>
            <a:off x="457200" y="5943600"/>
            <a:ext cx="6400800" cy="365125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Presenter: [name]</a:t>
            </a:r>
          </a:p>
        </p:txBody>
      </p:sp>
      <p:sp>
        <p:nvSpPr>
          <p:cNvPr id="4" name="Footer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P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914400" y="2743200"/>
            <a:ext cx="10363200" cy="1143000"/>
          </a:xfrm>
        </p:spPr>
        <p:txBody>
          <a:bodyPr anchor="ctr">
            <a:normAutofit/>
          </a:bodyPr>
          <a:lstStyle>
            <a:lvl1pPr algn="ctr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 — Questions?</a:t>
            </a:r>
          </a:p>
        </p:txBody>
      </p:sp>
      <p:sp>
        <p:nvSpPr>
          <p:cNvPr id="3" name="Repository link"/>
          <p:cNvSpPr>
            <a:spLocks noGrp="1"/>
          </p:cNvSpPr>
          <p:nvPr>
            <p:ph type="body" idx="1"/>
          </p:nvPr>
        </p:nvSpPr>
        <p:spPr>
          <a:xfrm>
            <a:off x="914400" y="4000000"/>
            <a:ext cx="10363200" cy="1000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[Project repository link]</a:t>
            </a:r>
          </a:p>
        </p:txBody>
      </p:sp>
      <p:pic>
        <p:nvPicPr>
          <p:cNvPr id="4" name="Letterhead frond band" descr="Decorative frond band from the Najran University letterhea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Band">
            <a:extLst>
              <a:ext uri="{96DAC541-7B7A-43D3-8B79-37D633B846F1}">
                <asvg:svgBlip xmlns:asvg="http://schemas.microsoft.com/office/drawing/2016/SVG/main" r:embed="rIdBandSvg"/>
              </a:ext>
            </a:extLst>
          </a:blip>
          <a:stretch>
            <a:fillRect/>
          </a:stretch>
        </p:blipFill>
        <p:spPr>
          <a:xfrm>
            <a:off x="0" y="6583680"/>
            <a:ext cx="12192000" cy="274320"/>
          </a:xfrm>
          <a:prstGeom prst="rect">
            <a:avLst/>
          </a:prstGeom>
        </p:spPr>
      </p:pic>
      <p:sp>
        <p:nvSpPr>
          <p:cNvPr id="5" name="Slogan"/>
          <p:cNvSpPr txBox="1"/>
          <p:nvPr userDrawn="1"/>
        </p:nvSpPr>
        <p:spPr>
          <a:xfrm>
            <a:off x="3657600" y="6217920"/>
            <a:ext cx="4876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rtl="1"/>
            <a:r>
              <a:rPr lang="ar-SA" sz="1400" b="1" dirty="0">
                <a:solidFill>
                  <a:schemeClr val="accent4"/>
                </a:solidFill>
              </a:rPr>
              <a:t>تعليمنا يُحقق الرؤية</a:t>
            </a:r>
            <a:endParaRPr lang="ar-SA" dirty="0"/>
          </a:p>
        </p:txBody>
      </p:sp>
    </p:spTree>
  </p:cSld>
  <p:clrMapOvr>
    <a:masterClrMapping/>
  </p:clrMapOvr>
  <p:hf sldNum="0" hdr="0" dt="0"/>
</p:sldLayout>
</file>

<file path=ppt/slideMasters/_rels/slideMaster1.xml.rels><?xml version='1.0' encoding='UTF-8' standalone='yes'?>
<Relationships xmlns="http://schemas.openxmlformats.org/package/2006/relationships"><Relationship Id="rIdLogoPng" Type="http://schemas.openxmlformats.org/officeDocument/2006/relationships/image" Target="../media/image1.png"/><Relationship Id="rIdLogoSvg" Type="http://schemas.openxmlformats.org/officeDocument/2006/relationships/image" Target="../media/image2.svg"/><Relationship Id="rIdTheme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365760"/>
            <a:ext cx="1024128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the slide title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11277600" cy="4663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the text: 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Footer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640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4"/>
          </p:nvPr>
        </p:nvSpPr>
        <p:spPr>
          <a:xfrm>
            <a:off x="10515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dirty="0"/>
              <a:t>‹#›</a:t>
            </a:fld>
            <a:endParaRPr lang="en-US" dirty="0"/>
          </a:p>
        </p:txBody>
      </p:sp>
      <p:pic>
        <p:nvPicPr>
          <p:cNvPr id="6" name="Najran University logo" descr="Najran University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LogoPng">
            <a:extLst>
              <a:ext uri="{96DAC541-7B7A-43D3-8B79-37D633B846F1}">
                <asvg:svgBlip xmlns:asvg="http://schemas.microsoft.com/office/drawing/2016/SVG/main" r:embed="rIdLogoSvg"/>
              </a:ext>
            </a:extLst>
          </a:blip>
          <a:stretch>
            <a:fillRect/>
          </a:stretch>
        </p:blipFill>
        <p:spPr>
          <a:xfrm>
            <a:off x="10851032" y="181405"/>
            <a:ext cx="1010653" cy="10106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1" hdr="0" ftr="1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861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943350" indent="-28575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epartment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r>
              <a:rPr lang="en-US" dirty="0"/>
              <a:t>Department of ... — </a:t>
            </a:r>
            <a:r>
              <a:rPr lang="ar-SA" dirty="0"/>
              <a:t>قسم ...</a:t>
            </a:r>
          </a:p>
        </p:txBody>
      </p:sp>
      <p:sp>
        <p:nvSpPr>
          <p:cNvPr id="3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[Project title as approved in the proposal; at most two lines]</a:t>
            </a:r>
          </a:p>
        </p:txBody>
      </p:sp>
      <p:sp>
        <p:nvSpPr>
          <p:cNvPr id="4" name="Course and event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Graduation Project 1 ([course code]) — Defence — [First/Second] Semester [14xx] AH</a:t>
            </a:r>
          </a:p>
        </p:txBody>
      </p:sp>
      <p:sp>
        <p:nvSpPr>
          <p:cNvPr id="5" name="Supervisor"/>
          <p:cNvSpPr>
            <a:spLocks noGrp="1"/>
          </p:cNvSpPr>
          <p:nvPr>
            <p:ph type="body" idx="11" sz="half"/>
          </p:nvPr>
        </p:nvSpPr>
        <p:spPr/>
        <p:txBody>
          <a:bodyPr/>
          <a:lstStyle/>
          <a:p>
            <a:r>
              <a:rPr lang="en-US" dirty="0" b="1"/>
              <a:t>Supervisor: </a:t>
            </a:r>
            <a:r>
              <a:rPr lang="en-US" dirty="0"/>
              <a:t>Dr. [full name]</a:t>
            </a:r>
          </a:p>
          <a:p>
            <a:r>
              <a:rPr lang="en-US" dirty="0" b="1"/>
              <a:t>Co-supervisor: </a:t>
            </a:r>
            <a:r>
              <a:rPr lang="en-US" dirty="0"/>
              <a:t>[only if appointed; delete otherwise]</a:t>
            </a:r>
          </a:p>
        </p:txBody>
      </p:sp>
      <p:sp>
        <p:nvSpPr>
          <p:cNvPr id="6" name="Team"/>
          <p:cNvSpPr>
            <a:spLocks noGrp="1"/>
          </p:cNvSpPr>
          <p:nvPr>
            <p:ph type="body" idx="12" sz="half"/>
          </p:nvPr>
        </p:nvSpPr>
        <p:spPr/>
        <p:txBody>
          <a:bodyPr/>
          <a:lstStyle/>
          <a:p>
            <a:r>
              <a:rPr lang="en-US" dirty="0" b="1"/>
              <a:t>Presented by: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[Student full name]</a:t>
            </a:r>
          </a:p>
          <a:p>
            <a:r>
              <a:rPr lang="en-US" dirty="0"/>
              <a:t>[Delete unused lines; add a line for each further member]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Project Team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graphicFrame>
        <p:nvGraphicFramePr>
          <p:cNvPr id="5" name="Table"/>
          <p:cNvGraphicFramePr>
            <a:graphicFrameLocks noGrp="1"/>
          </p:cNvGraphicFramePr>
          <p:nvPr>
            <p:ph idx="1" type="tbl"/>
          </p:nvPr>
        </p:nvGraphicFramePr>
        <p:xfrm>
          <a:off x="457200" y="1371600"/>
          <a:ext cx="11277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6309360"/>
                <a:gridCol w="2225040"/>
              </a:tblGrid>
              <a:tr h="548640">
                <a:tc>
                  <a:txBody>
                    <a:bodyPr/>
                    <a:lstStyle/>
                    <a:p>
                      <a:r>
                        <a:rPr sz="150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/>
                        <a:t>Role in the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/>
                        <a:t>Presents slides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[Student full 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[Main role and tasks]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[e.g. 4–6]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[Student full 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[Main role and tasks]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[e.g. 4–6]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[Student full 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[Main role and tasks]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[e.g. 4–6]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[Student full name]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[Main role and tasks]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[e.g. 4–6]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02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 and motivation — [presenter]</a:t>
            </a:r>
          </a:p>
          <a:p>
            <a:r>
              <a:rPr lang="en-US" dirty="0"/>
              <a:t>Aim, objectives and scope — [presenter]</a:t>
            </a:r>
          </a:p>
          <a:p>
            <a:r>
              <a:rPr lang="en-US" dirty="0"/>
              <a:t>Related work — [presenter]</a:t>
            </a:r>
          </a:p>
          <a:p>
            <a:r>
              <a:rPr lang="en-US" dirty="0"/>
              <a:t>Requirements and analysis — [presenter]</a:t>
            </a:r>
          </a:p>
          <a:p>
            <a:r>
              <a:rPr lang="en-US" dirty="0"/>
              <a:t>Architecture and design — [presenter]</a:t>
            </a:r>
          </a:p>
          <a:p>
            <a:r>
              <a:rPr lang="en-US" dirty="0"/>
              <a:t>Progress so far — [presenter]</a:t>
            </a:r>
          </a:p>
          <a:p>
            <a:r>
              <a:rPr lang="en-US" dirty="0"/>
              <a:t>Plan for GP2 — [presenter]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3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 and Motivation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[Who has the problem, and in what setting]</a:t>
            </a:r>
          </a:p>
          <a:p>
            <a:r>
              <a:rPr lang="en-US" dirty="0"/>
              <a:t>[Evidence that it matters: figures, sources [n], stakeholder input]</a:t>
            </a:r>
          </a:p>
          <a:p>
            <a:r>
              <a:rPr lang="en-US" dirty="0"/>
              <a:t>[What happens today without a solution]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4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Aim, Objectives and Scope</a:t>
            </a:r>
          </a:p>
        </p:txBody>
      </p:sp>
      <p:sp>
        <p:nvSpPr>
          <p:cNvPr id="3" name="Left content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b="1"/>
              <a:t>Aim and objectives</a:t>
            </a:r>
          </a:p>
          <a:p>
            <a:r>
              <a:rPr lang="en-US" dirty="0" b="1"/>
              <a:t>Aim: </a:t>
            </a:r>
            <a:r>
              <a:rPr lang="en-US" dirty="0"/>
              <a:t>[one sentence]</a:t>
            </a:r>
          </a:p>
          <a:p>
            <a:r>
              <a:rPr lang="en-US" dirty="0"/>
              <a:t>[O1: measurable objective]</a:t>
            </a:r>
          </a:p>
          <a:p>
            <a:r>
              <a:rPr lang="en-US" dirty="0"/>
              <a:t>[O2: measurable objective]</a:t>
            </a:r>
          </a:p>
          <a:p>
            <a:r>
              <a:rPr lang="en-US" dirty="0"/>
              <a:t>[O3: measurable objective]</a:t>
            </a:r>
          </a:p>
        </p:txBody>
      </p:sp>
      <p:sp>
        <p:nvSpPr>
          <p:cNvPr id="4" name="Right content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b="1"/>
              <a:t>In scope</a:t>
            </a:r>
          </a:p>
          <a:p>
            <a:r>
              <a:rPr lang="en-US" dirty="0"/>
              <a:t>[features, users, platforms]</a:t>
            </a:r>
          </a:p>
          <a:p>
            <a:pPr marL="0" indent="0">
              <a:buNone/>
            </a:pPr>
            <a:r>
              <a:rPr lang="en-US" dirty="0" b="1"/>
              <a:t>Out of scope</a:t>
            </a:r>
          </a:p>
          <a:p>
            <a:r>
              <a:rPr lang="en-US" dirty="0"/>
              <a:t>[what the project will not do]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5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Related Work and Comparison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graphicFrame>
        <p:nvGraphicFramePr>
          <p:cNvPr id="5" name="Table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112776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895600"/>
                <a:gridCol w="2895600"/>
                <a:gridCol w="3200400"/>
              </a:tblGrid>
              <a:tr h="548640">
                <a:tc>
                  <a:txBody>
                    <a:bodyPr/>
                    <a:lstStyle/>
                    <a:p>
                      <a:r>
                        <a:rPr sz="1500"/>
                        <a:t>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/>
                        <a:t>Approach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/>
                        <a:t>Strengths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500"/>
                        <a:t>Limitations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[Work A [1]]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[Work B [2]]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[Work C [3]]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00"/>
                        <a:t>This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[...]</a:t>
                      </a:r>
                    </a:p>
                  </a:txBody>
                  <a:tcPr/>
                </a:tc>
              </a:tr>
              <a:tr h="548640">
                <a:tc gridSpan="4">
                  <a:txBody>
                    <a:bodyPr/>
                    <a:lstStyle/>
                    <a:p>
                      <a:r>
                        <a:rPr sz="1600" b="1"/>
                        <a:t>Gap this project addresses: [one sentence]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906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Requirements</a:t>
            </a:r>
          </a:p>
        </p:txBody>
      </p:sp>
      <p:sp>
        <p:nvSpPr>
          <p:cNvPr id="3" name="Left content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b="1"/>
              <a:t>Functional requirements</a:t>
            </a:r>
          </a:p>
          <a:p>
            <a:r>
              <a:rPr lang="en-US" dirty="0"/>
              <a:t>[FR1: ...]</a:t>
            </a:r>
          </a:p>
          <a:p>
            <a:r>
              <a:rPr lang="en-US" dirty="0"/>
              <a:t>[FR2: ...]</a:t>
            </a:r>
          </a:p>
          <a:p>
            <a:r>
              <a:rPr lang="en-US" dirty="0"/>
              <a:t>[FR3: ...]</a:t>
            </a:r>
          </a:p>
          <a:p>
            <a:r>
              <a:rPr lang="en-US" dirty="0" b="1"/>
              <a:t>Main use cases: </a:t>
            </a:r>
            <a:r>
              <a:rPr lang="en-US" dirty="0"/>
              <a:t>[names]</a:t>
            </a:r>
          </a:p>
        </p:txBody>
      </p:sp>
      <p:sp>
        <p:nvSpPr>
          <p:cNvPr id="4" name="Right content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b="1"/>
              <a:t>Non-functional requirements</a:t>
            </a:r>
          </a:p>
          <a:p>
            <a:r>
              <a:rPr lang="en-US" dirty="0"/>
              <a:t>[NFR1: ... with a measurable target]</a:t>
            </a:r>
          </a:p>
          <a:p>
            <a:r>
              <a:rPr lang="en-US" dirty="0"/>
              <a:t>[NFR2: ... with a measurable target]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7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Analysis Models</a:t>
            </a:r>
          </a:p>
        </p:txBody>
      </p:sp>
      <p:sp>
        <p:nvSpPr>
          <p:cNvPr id="3" name="Picture"/>
          <p:cNvSpPr>
            <a:spLocks noGrp="1"/>
          </p:cNvSpPr>
          <p:nvPr>
            <p:ph type="pic" idx="1"/>
          </p:nvPr>
        </p:nvSpPr>
        <p:spPr/>
      </p:sp>
      <p:sp>
        <p:nvSpPr>
          <p:cNvPr id="4" name="Caption"/>
          <p:cNvSpPr>
            <a:spLocks noGrp="1"/>
          </p:cNvSpPr>
          <p:nvPr>
            <p:ph type="body" idx="2" sz="half"/>
          </p:nvPr>
        </p:nvSpPr>
        <p:spPr/>
        <p:txBody>
          <a:bodyPr/>
          <a:lstStyle/>
          <a:p>
            <a:r>
              <a:rPr lang="en-US" dirty="0"/>
              <a:t>[One readable analysis diagram, for example activity, sequence or data flow; BPMN for IS; topology and addressing for NCE]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8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Architecture and Design Decisions</a:t>
            </a:r>
          </a:p>
        </p:txBody>
      </p:sp>
      <p:sp>
        <p:nvSpPr>
          <p:cNvPr id="3" name="Picture"/>
          <p:cNvSpPr>
            <a:spLocks noGrp="1"/>
          </p:cNvSpPr>
          <p:nvPr>
            <p:ph type="pic" idx="1"/>
          </p:nvPr>
        </p:nvSpPr>
        <p:spPr/>
      </p:sp>
      <p:sp>
        <p:nvSpPr>
          <p:cNvPr id="4" name="Caption"/>
          <p:cNvSpPr>
            <a:spLocks noGrp="1"/>
          </p:cNvSpPr>
          <p:nvPr>
            <p:ph type="body" idx="2" sz="half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b="1"/>
              <a:t>Decisions</a:t>
            </a:r>
          </a:p>
          <a:p>
            <a:r>
              <a:rPr lang="en-US" dirty="0"/>
              <a:t>[D1 — choice and rationale]</a:t>
            </a:r>
          </a:p>
          <a:p>
            <a:r>
              <a:rPr lang="en-US" dirty="0"/>
              <a:t>[D2 — choice and rationale]</a:t>
            </a:r>
          </a:p>
          <a:p>
            <a:r>
              <a:rPr lang="en-US" dirty="0"/>
              <a:t>[D3 — choice and rationale]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09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and Interface Design (optional)</a:t>
            </a:r>
          </a:p>
        </p:txBody>
      </p:sp>
      <p:sp>
        <p:nvSpPr>
          <p:cNvPr id="3" name="Picture"/>
          <p:cNvSpPr>
            <a:spLocks noGrp="1"/>
          </p:cNvSpPr>
          <p:nvPr>
            <p:ph type="pic" idx="1"/>
          </p:nvPr>
        </p:nvSpPr>
        <p:spPr/>
      </p:sp>
      <p:sp>
        <p:nvSpPr>
          <p:cNvPr id="4" name="Caption"/>
          <p:cNvSpPr>
            <a:spLocks noGrp="1"/>
          </p:cNvSpPr>
          <p:nvPr>
            <p:ph type="body" idx="2" sz="half"/>
          </p:nvPr>
        </p:nvSpPr>
        <p:spPr/>
        <p:txBody>
          <a:bodyPr/>
          <a:lstStyle/>
          <a:p>
            <a:r>
              <a:rPr lang="en-US" dirty="0"/>
              <a:t>[Data model; key screens or APIs]</a:t>
            </a:r>
          </a:p>
        </p:txBody>
      </p:sp>
      <p:sp>
        <p:nvSpPr>
          <p:cNvPr id="5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0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Progress So Far (optional)</a:t>
            </a:r>
          </a:p>
        </p:txBody>
      </p:sp>
      <p:sp>
        <p:nvSpPr>
          <p:cNvPr id="3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1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for GP2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[Work remaining for GP2]</a:t>
            </a:r>
          </a:p>
          <a:p>
            <a:r>
              <a:rPr lang="en-US" dirty="0"/>
              <a:t>[Timeline for GP2]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2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12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 (optional)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[Objective → status at the end of GP1]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3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dirty="0"/>
              <a:t>[1] A. Author, B. Author, and C. Author, "Title of the article," Journal Name, vol. x, no. y, pp. 1–10, Year, doi: [DOI].</a:t>
            </a:r>
          </a:p>
          <a:p>
            <a:pPr marL="457200" indent="-457200">
              <a:buNone/>
            </a:pPr>
            <a:r>
              <a:rPr lang="en-US" dirty="0"/>
              <a:t>[2] [IEEE entry for every source cited on the slides, numbered in order of first citation]</a:t>
            </a:r>
          </a:p>
        </p:txBody>
      </p:sp>
      <p:sp>
        <p:nvSpPr>
          <p:cNvPr id="4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4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14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 — Questions?</a:t>
            </a:r>
          </a:p>
        </p:txBody>
      </p:sp>
      <p:sp>
        <p:nvSpPr>
          <p:cNvPr id="3" name="Repository link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[Project repository link]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Appendix: backup slide</a:t>
            </a:r>
          </a:p>
        </p:txBody>
      </p:sp>
      <p:sp>
        <p:nvSpPr>
          <p:cNvPr id="3" name="Presenter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rPr lang="en-US" dirty="0"/>
              <a:t>Presenter: [name]</a:t>
            </a:r>
          </a:p>
        </p:txBody>
      </p:sp>
      <p:sp>
        <p:nvSpPr>
          <p:cNvPr id="916" name="Slide numb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 dirty="0"/>
              <a:t>16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U CCSIS">
  <a:themeElements>
    <a:clrScheme name="NU CCSIS">
      <a:dk1>
        <a:srgbClr val="000000"/>
      </a:dk1>
      <a:lt1>
        <a:srgbClr val="FFFFFF"/>
      </a:lt1>
      <a:dk2>
        <a:srgbClr val="1F3B5C"/>
      </a:dk2>
      <a:lt2>
        <a:srgbClr val="F2F2F2"/>
      </a:lt2>
      <a:accent1>
        <a:srgbClr val="1F3B5C"/>
      </a:accent1>
      <a:accent2>
        <a:srgbClr val="BC9431"/>
      </a:accent2>
      <a:accent3>
        <a:srgbClr val="2D588C"/>
      </a:accent3>
      <a:accent4>
        <a:srgbClr val="8C6D23"/>
      </a:accent4>
      <a:accent5>
        <a:srgbClr val="6B7B8C"/>
      </a:accent5>
      <a:accent6>
        <a:srgbClr val="8FA9C7"/>
      </a:accent6>
      <a:hlink>
        <a:srgbClr val="2D588C"/>
      </a:hlink>
      <a:folHlink>
        <a:srgbClr val="6B7B8C"/>
      </a:folHlink>
    </a:clrScheme>
    <a:fontScheme name="NU CCSIS">
      <a:majorFont>
        <a:latin typeface="Arial"/>
        <a:ea typeface=""/>
        <a:cs typeface="Arial"/>
        <a:font script="Arab" typeface="Arial"/>
      </a:majorFont>
      <a:minorFont>
        <a:latin typeface="Arial"/>
        <a:ea typeface=""/>
        <a:cs typeface="Arial"/>
        <a:font script="Arab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U CCSIS">
  <a:themeElements>
    <a:clrScheme name="NU CCSIS">
      <a:dk1>
        <a:srgbClr val="000000"/>
      </a:dk1>
      <a:lt1>
        <a:srgbClr val="FFFFFF"/>
      </a:lt1>
      <a:dk2>
        <a:srgbClr val="1F3B5C"/>
      </a:dk2>
      <a:lt2>
        <a:srgbClr val="F2F2F2"/>
      </a:lt2>
      <a:accent1>
        <a:srgbClr val="1F3B5C"/>
      </a:accent1>
      <a:accent2>
        <a:srgbClr val="BC9431"/>
      </a:accent2>
      <a:accent3>
        <a:srgbClr val="2D588C"/>
      </a:accent3>
      <a:accent4>
        <a:srgbClr val="8C6D23"/>
      </a:accent4>
      <a:accent5>
        <a:srgbClr val="6B7B8C"/>
      </a:accent5>
      <a:accent6>
        <a:srgbClr val="8FA9C7"/>
      </a:accent6>
      <a:hlink>
        <a:srgbClr val="2D588C"/>
      </a:hlink>
      <a:folHlink>
        <a:srgbClr val="6B7B8C"/>
      </a:folHlink>
    </a:clrScheme>
    <a:fontScheme name="NU CCSIS">
      <a:majorFont>
        <a:latin typeface="Arial"/>
        <a:ea typeface=""/>
        <a:cs typeface="Arial"/>
        <a:font script="Arab" typeface="Arial"/>
      </a:majorFont>
      <a:minorFont>
        <a:latin typeface="Arial"/>
        <a:ea typeface=""/>
        <a:cs typeface="Arial"/>
        <a:font script="Arab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Widescreen</PresentationFormat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NU CCSIS</vt:lpstr>
      <vt:lpstr>[Project title as approved in the proposal; at most two lines]</vt:lpstr>
      <vt:lpstr>Project Team</vt:lpstr>
      <vt:lpstr>Agenda</vt:lpstr>
      <vt:lpstr>Problem and Motivation</vt:lpstr>
      <vt:lpstr>Aim, Objectives and Scope</vt:lpstr>
      <vt:lpstr>Related Work and Comparison</vt:lpstr>
      <vt:lpstr>Requirements</vt:lpstr>
      <vt:lpstr>Analysis Models</vt:lpstr>
      <vt:lpstr>Architecture and Design Decisions</vt:lpstr>
      <vt:lpstr>Data and Interface Design (optional)</vt:lpstr>
      <vt:lpstr>Progress So Far (optional)</vt:lpstr>
      <vt:lpstr>Plan for GP2</vt:lpstr>
      <vt:lpstr>Summary (optional)</vt:lpstr>
      <vt:lpstr>References</vt:lpstr>
      <vt:lpstr>Thank you — Questions?</vt:lpstr>
      <vt:lpstr>Appendix: backup slide</vt:lpstr>
    </vt:vector>
  </TitlesOfParts>
  <Company>College of Computer Science and Information Systems, Najran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CCSIS Graduation Project 1 Defence Slides</dc:title>
  <dc:creator>Graduation Projects Unit, College of Computer Science and Information Systems, Najran University</dc:creator>
  <cp:lastModifiedBy>Graduation Projects Unit, College of Computer Science and Information Systems, Najran University</cp:lastModifiedBy>
  <cp:revision>1</cp:revision>
  <dcterms:created xsi:type="dcterms:W3CDTF">2026-10-14T08:44:13Z</dcterms:created>
  <dcterms:modified xsi:type="dcterms:W3CDTF">2026-10-14T08:44:13Z</dcterms:modified>
</cp:coreProperties>
</file>