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90"/>
  </p:notesMasterIdLst>
  <p:handoutMasterIdLst>
    <p:handoutMasterId r:id="rId91"/>
  </p:handoutMasterIdLst>
  <p:sldIdLst>
    <p:sldId id="339" r:id="rId6"/>
    <p:sldId id="336" r:id="rId7"/>
    <p:sldId id="500" r:id="rId8"/>
    <p:sldId id="332" r:id="rId9"/>
    <p:sldId id="341" r:id="rId10"/>
    <p:sldId id="409" r:id="rId11"/>
    <p:sldId id="343" r:id="rId12"/>
    <p:sldId id="342" r:id="rId13"/>
    <p:sldId id="349" r:id="rId14"/>
    <p:sldId id="359" r:id="rId15"/>
    <p:sldId id="357" r:id="rId16"/>
    <p:sldId id="358" r:id="rId17"/>
    <p:sldId id="393" r:id="rId18"/>
    <p:sldId id="392" r:id="rId19"/>
    <p:sldId id="361" r:id="rId20"/>
    <p:sldId id="407" r:id="rId21"/>
    <p:sldId id="348" r:id="rId22"/>
    <p:sldId id="369" r:id="rId23"/>
    <p:sldId id="367" r:id="rId24"/>
    <p:sldId id="368" r:id="rId25"/>
    <p:sldId id="399" r:id="rId26"/>
    <p:sldId id="509" r:id="rId27"/>
    <p:sldId id="510" r:id="rId28"/>
    <p:sldId id="511" r:id="rId29"/>
    <p:sldId id="402" r:id="rId30"/>
    <p:sldId id="401" r:id="rId31"/>
    <p:sldId id="439" r:id="rId32"/>
    <p:sldId id="370" r:id="rId33"/>
    <p:sldId id="440" r:id="rId34"/>
    <p:sldId id="371" r:id="rId35"/>
    <p:sldId id="441" r:id="rId36"/>
    <p:sldId id="372" r:id="rId37"/>
    <p:sldId id="442" r:id="rId38"/>
    <p:sldId id="366" r:id="rId39"/>
    <p:sldId id="403" r:id="rId40"/>
    <p:sldId id="404" r:id="rId41"/>
    <p:sldId id="447" r:id="rId42"/>
    <p:sldId id="373" r:id="rId43"/>
    <p:sldId id="444" r:id="rId44"/>
    <p:sldId id="374" r:id="rId45"/>
    <p:sldId id="445" r:id="rId46"/>
    <p:sldId id="375" r:id="rId47"/>
    <p:sldId id="446" r:id="rId48"/>
    <p:sldId id="405" r:id="rId49"/>
    <p:sldId id="427" r:id="rId50"/>
    <p:sldId id="456" r:id="rId51"/>
    <p:sldId id="457" r:id="rId52"/>
    <p:sldId id="520" r:id="rId53"/>
    <p:sldId id="463" r:id="rId54"/>
    <p:sldId id="464" r:id="rId55"/>
    <p:sldId id="465" r:id="rId56"/>
    <p:sldId id="378" r:id="rId57"/>
    <p:sldId id="353" r:id="rId58"/>
    <p:sldId id="379" r:id="rId59"/>
    <p:sldId id="380" r:id="rId60"/>
    <p:sldId id="489" r:id="rId61"/>
    <p:sldId id="381" r:id="rId62"/>
    <p:sldId id="490" r:id="rId63"/>
    <p:sldId id="382" r:id="rId64"/>
    <p:sldId id="491" r:id="rId65"/>
    <p:sldId id="383" r:id="rId66"/>
    <p:sldId id="492" r:id="rId67"/>
    <p:sldId id="384" r:id="rId68"/>
    <p:sldId id="493" r:id="rId69"/>
    <p:sldId id="385" r:id="rId70"/>
    <p:sldId id="386" r:id="rId71"/>
    <p:sldId id="387" r:id="rId72"/>
    <p:sldId id="388" r:id="rId73"/>
    <p:sldId id="389" r:id="rId74"/>
    <p:sldId id="513" r:id="rId75"/>
    <p:sldId id="519" r:id="rId76"/>
    <p:sldId id="414" r:id="rId77"/>
    <p:sldId id="536" r:id="rId78"/>
    <p:sldId id="505" r:id="rId79"/>
    <p:sldId id="503" r:id="rId80"/>
    <p:sldId id="506" r:id="rId81"/>
    <p:sldId id="417" r:id="rId82"/>
    <p:sldId id="422" r:id="rId83"/>
    <p:sldId id="423" r:id="rId84"/>
    <p:sldId id="424" r:id="rId85"/>
    <p:sldId id="425" r:id="rId86"/>
    <p:sldId id="421" r:id="rId87"/>
    <p:sldId id="435" r:id="rId88"/>
    <p:sldId id="535" r:id="rId89"/>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tsrdcs" initials="DCS" lastIdx="10" clrIdx="0"/>
  <p:cmAuthor id="1" name="cssrmmk"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B88C00"/>
    <a:srgbClr val="9B2D2A"/>
    <a:srgbClr val="D2A000"/>
    <a:srgbClr val="E8E8F8"/>
    <a:srgbClr val="4070AA"/>
    <a:srgbClr val="661E1C"/>
    <a:srgbClr val="C55E5B"/>
    <a:srgbClr val="EEB500"/>
    <a:srgbClr val="5B89C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3" autoAdjust="0"/>
    <p:restoredTop sz="92462" autoAdjust="0"/>
  </p:normalViewPr>
  <p:slideViewPr>
    <p:cSldViewPr>
      <p:cViewPr>
        <p:scale>
          <a:sx n="70" d="100"/>
          <a:sy n="70" d="100"/>
        </p:scale>
        <p:origin x="-1134" y="-21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notesMaster" Target="notesMasters/notesMaster1.xml"/><Relationship Id="rId95"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handoutMaster" Target="handoutMasters/handoutMaster1.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C7EA17-2578-44BC-9076-9A86CF6C4131}" type="doc">
      <dgm:prSet loTypeId="urn:microsoft.com/office/officeart/2005/8/layout/default" loCatId="list" qsTypeId="urn:microsoft.com/office/officeart/2005/8/quickstyle/simple5" qsCatId="simple" csTypeId="urn:microsoft.com/office/officeart/2005/8/colors/colorful3" csCatId="colorful" phldr="1"/>
      <dgm:spPr/>
      <dgm:t>
        <a:bodyPr/>
        <a:lstStyle/>
        <a:p>
          <a:endParaRPr lang="en-GB"/>
        </a:p>
      </dgm:t>
    </dgm:pt>
    <dgm:pt modelId="{146D6D87-C3F0-4A10-BDB0-A6D9321A65DA}">
      <dgm:prSet phldrT="[Text]" custT="1"/>
      <dgm:spPr/>
      <dgm:t>
        <a:bodyPr/>
        <a:lstStyle/>
        <a:p>
          <a:r>
            <a:rPr lang="en-GB" sz="1800" b="1" dirty="0" smtClean="0">
              <a:solidFill>
                <a:schemeClr val="tx1"/>
              </a:solidFill>
              <a:latin typeface="Verdana" pitchFamily="34" charset="0"/>
            </a:rPr>
            <a:t>Basic Strategic Planning</a:t>
          </a:r>
          <a:endParaRPr lang="en-GB" sz="1200" b="1" dirty="0">
            <a:solidFill>
              <a:schemeClr val="tx1"/>
            </a:solidFill>
            <a:latin typeface="Verdana" pitchFamily="34" charset="0"/>
          </a:endParaRPr>
        </a:p>
      </dgm:t>
    </dgm:pt>
    <dgm:pt modelId="{D87DF537-25CA-4065-9D21-B6BE7EE306B9}" type="parTrans" cxnId="{F6EC76BB-D584-43C2-91B3-58E9B3C5539A}">
      <dgm:prSet/>
      <dgm:spPr/>
      <dgm:t>
        <a:bodyPr/>
        <a:lstStyle/>
        <a:p>
          <a:endParaRPr lang="en-GB" sz="1400">
            <a:latin typeface="Verdana" pitchFamily="34" charset="0"/>
          </a:endParaRPr>
        </a:p>
      </dgm:t>
    </dgm:pt>
    <dgm:pt modelId="{A66CBE7A-F36D-4126-8565-B93FB6D7A758}" type="sibTrans" cxnId="{F6EC76BB-D584-43C2-91B3-58E9B3C5539A}">
      <dgm:prSet/>
      <dgm:spPr/>
      <dgm:t>
        <a:bodyPr/>
        <a:lstStyle/>
        <a:p>
          <a:endParaRPr lang="en-GB" sz="1400">
            <a:latin typeface="Verdana" pitchFamily="34" charset="0"/>
          </a:endParaRPr>
        </a:p>
      </dgm:t>
    </dgm:pt>
    <dgm:pt modelId="{B201F773-ADB2-42D1-8F7D-371664596FE8}" type="pres">
      <dgm:prSet presAssocID="{BDC7EA17-2578-44BC-9076-9A86CF6C4131}" presName="diagram" presStyleCnt="0">
        <dgm:presLayoutVars>
          <dgm:dir/>
          <dgm:resizeHandles val="exact"/>
        </dgm:presLayoutVars>
      </dgm:prSet>
      <dgm:spPr/>
      <dgm:t>
        <a:bodyPr/>
        <a:lstStyle/>
        <a:p>
          <a:endParaRPr lang="en-GB"/>
        </a:p>
      </dgm:t>
    </dgm:pt>
    <dgm:pt modelId="{26881196-68AB-4E77-9CBE-8F8BF04CAE53}" type="pres">
      <dgm:prSet presAssocID="{146D6D87-C3F0-4A10-BDB0-A6D9321A65DA}" presName="node" presStyleLbl="node1" presStyleIdx="0" presStyleCnt="1">
        <dgm:presLayoutVars>
          <dgm:bulletEnabled val="1"/>
        </dgm:presLayoutVars>
      </dgm:prSet>
      <dgm:spPr/>
      <dgm:t>
        <a:bodyPr/>
        <a:lstStyle/>
        <a:p>
          <a:endParaRPr lang="en-GB"/>
        </a:p>
      </dgm:t>
    </dgm:pt>
  </dgm:ptLst>
  <dgm:cxnLst>
    <dgm:cxn modelId="{8CE3B9DC-1C25-490D-8C67-1A4FC09AAF94}" type="presOf" srcId="{146D6D87-C3F0-4A10-BDB0-A6D9321A65DA}" destId="{26881196-68AB-4E77-9CBE-8F8BF04CAE53}" srcOrd="0" destOrd="0" presId="urn:microsoft.com/office/officeart/2005/8/layout/default"/>
    <dgm:cxn modelId="{8C6A5FCF-1CA9-4EEB-9F31-7F5FDDB0E88A}" type="presOf" srcId="{BDC7EA17-2578-44BC-9076-9A86CF6C4131}" destId="{B201F773-ADB2-42D1-8F7D-371664596FE8}" srcOrd="0" destOrd="0" presId="urn:microsoft.com/office/officeart/2005/8/layout/default"/>
    <dgm:cxn modelId="{F6EC76BB-D584-43C2-91B3-58E9B3C5539A}" srcId="{BDC7EA17-2578-44BC-9076-9A86CF6C4131}" destId="{146D6D87-C3F0-4A10-BDB0-A6D9321A65DA}" srcOrd="0" destOrd="0" parTransId="{D87DF537-25CA-4065-9D21-B6BE7EE306B9}" sibTransId="{A66CBE7A-F36D-4126-8565-B93FB6D7A758}"/>
    <dgm:cxn modelId="{6F578A9C-3D1B-41A6-A12B-16084F12FE8D}" type="presParOf" srcId="{B201F773-ADB2-42D1-8F7D-371664596FE8}" destId="{26881196-68AB-4E77-9CBE-8F8BF04CAE53}" srcOrd="0" destOrd="0" presId="urn:microsoft.com/office/officeart/2005/8/layout/defaul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C7EA17-2578-44BC-9076-9A86CF6C4131}" type="doc">
      <dgm:prSet loTypeId="urn:microsoft.com/office/officeart/2005/8/layout/default" loCatId="list" qsTypeId="urn:microsoft.com/office/officeart/2005/8/quickstyle/simple5" qsCatId="simple" csTypeId="urn:microsoft.com/office/officeart/2005/8/colors/colorful3" csCatId="colorful" phldr="1"/>
      <dgm:spPr/>
      <dgm:t>
        <a:bodyPr/>
        <a:lstStyle/>
        <a:p>
          <a:endParaRPr lang="en-GB"/>
        </a:p>
      </dgm:t>
    </dgm:pt>
    <dgm:pt modelId="{146D6D87-C3F0-4A10-BDB0-A6D9321A65DA}">
      <dgm:prSet phldrT="[Text]" custT="1"/>
      <dgm:spPr>
        <a:solidFill>
          <a:schemeClr val="bg2">
            <a:lumMod val="50000"/>
          </a:schemeClr>
        </a:solidFill>
      </dgm:spPr>
      <dgm:t>
        <a:bodyPr/>
        <a:lstStyle/>
        <a:p>
          <a:r>
            <a:rPr lang="en-GB" sz="1800" b="1" dirty="0" smtClean="0">
              <a:solidFill>
                <a:schemeClr val="tx1"/>
              </a:solidFill>
              <a:latin typeface="Verdana" pitchFamily="34" charset="0"/>
            </a:rPr>
            <a:t>Issue-based or Goal-based Strategic Planning</a:t>
          </a:r>
          <a:endParaRPr lang="en-GB" sz="1800" b="1" dirty="0">
            <a:solidFill>
              <a:schemeClr val="tx1"/>
            </a:solidFill>
            <a:latin typeface="Verdana" pitchFamily="34" charset="0"/>
          </a:endParaRPr>
        </a:p>
      </dgm:t>
    </dgm:pt>
    <dgm:pt modelId="{D87DF537-25CA-4065-9D21-B6BE7EE306B9}" type="parTrans" cxnId="{F6EC76BB-D584-43C2-91B3-58E9B3C5539A}">
      <dgm:prSet/>
      <dgm:spPr/>
      <dgm:t>
        <a:bodyPr/>
        <a:lstStyle/>
        <a:p>
          <a:endParaRPr lang="en-GB" sz="1400">
            <a:solidFill>
              <a:schemeClr val="tx1"/>
            </a:solidFill>
            <a:latin typeface="Verdana" pitchFamily="34" charset="0"/>
          </a:endParaRPr>
        </a:p>
      </dgm:t>
    </dgm:pt>
    <dgm:pt modelId="{A66CBE7A-F36D-4126-8565-B93FB6D7A758}" type="sibTrans" cxnId="{F6EC76BB-D584-43C2-91B3-58E9B3C5539A}">
      <dgm:prSet/>
      <dgm:spPr/>
      <dgm:t>
        <a:bodyPr/>
        <a:lstStyle/>
        <a:p>
          <a:endParaRPr lang="en-GB" sz="1400">
            <a:solidFill>
              <a:schemeClr val="tx1"/>
            </a:solidFill>
            <a:latin typeface="Verdana" pitchFamily="34" charset="0"/>
          </a:endParaRPr>
        </a:p>
      </dgm:t>
    </dgm:pt>
    <dgm:pt modelId="{B201F773-ADB2-42D1-8F7D-371664596FE8}" type="pres">
      <dgm:prSet presAssocID="{BDC7EA17-2578-44BC-9076-9A86CF6C4131}" presName="diagram" presStyleCnt="0">
        <dgm:presLayoutVars>
          <dgm:dir/>
          <dgm:resizeHandles val="exact"/>
        </dgm:presLayoutVars>
      </dgm:prSet>
      <dgm:spPr/>
      <dgm:t>
        <a:bodyPr/>
        <a:lstStyle/>
        <a:p>
          <a:endParaRPr lang="en-GB"/>
        </a:p>
      </dgm:t>
    </dgm:pt>
    <dgm:pt modelId="{26881196-68AB-4E77-9CBE-8F8BF04CAE53}" type="pres">
      <dgm:prSet presAssocID="{146D6D87-C3F0-4A10-BDB0-A6D9321A65DA}" presName="node" presStyleLbl="node1" presStyleIdx="0" presStyleCnt="1">
        <dgm:presLayoutVars>
          <dgm:bulletEnabled val="1"/>
        </dgm:presLayoutVars>
      </dgm:prSet>
      <dgm:spPr/>
      <dgm:t>
        <a:bodyPr/>
        <a:lstStyle/>
        <a:p>
          <a:endParaRPr lang="en-GB"/>
        </a:p>
      </dgm:t>
    </dgm:pt>
  </dgm:ptLst>
  <dgm:cxnLst>
    <dgm:cxn modelId="{88A56E70-55E5-4011-A3FF-BCFCC7D1D095}" type="presOf" srcId="{146D6D87-C3F0-4A10-BDB0-A6D9321A65DA}" destId="{26881196-68AB-4E77-9CBE-8F8BF04CAE53}" srcOrd="0" destOrd="0" presId="urn:microsoft.com/office/officeart/2005/8/layout/default"/>
    <dgm:cxn modelId="{6E724A53-47CA-4ECC-BEFF-BB385253AD7F}" type="presOf" srcId="{BDC7EA17-2578-44BC-9076-9A86CF6C4131}" destId="{B201F773-ADB2-42D1-8F7D-371664596FE8}" srcOrd="0" destOrd="0" presId="urn:microsoft.com/office/officeart/2005/8/layout/default"/>
    <dgm:cxn modelId="{F6EC76BB-D584-43C2-91B3-58E9B3C5539A}" srcId="{BDC7EA17-2578-44BC-9076-9A86CF6C4131}" destId="{146D6D87-C3F0-4A10-BDB0-A6D9321A65DA}" srcOrd="0" destOrd="0" parTransId="{D87DF537-25CA-4065-9D21-B6BE7EE306B9}" sibTransId="{A66CBE7A-F36D-4126-8565-B93FB6D7A758}"/>
    <dgm:cxn modelId="{53122F9C-2707-434B-B37B-F8B17C9214BB}" type="presParOf" srcId="{B201F773-ADB2-42D1-8F7D-371664596FE8}" destId="{26881196-68AB-4E77-9CBE-8F8BF04CAE53}" srcOrd="0" destOrd="0" presId="urn:microsoft.com/office/officeart/2005/8/layout/default"/>
  </dgm:cxnLst>
  <dgm:bg/>
  <dgm:whole/>
  <dgm:extLst>
    <a:ext uri="http://schemas.microsoft.com/office/drawing/2008/diagram">
      <dsp:dataModelExt xmlns:dsp="http://schemas.microsoft.com/office/drawing/2008/diagram" xmlns=""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C7EA17-2578-44BC-9076-9A86CF6C4131}" type="doc">
      <dgm:prSet loTypeId="urn:microsoft.com/office/officeart/2005/8/layout/default" loCatId="list" qsTypeId="urn:microsoft.com/office/officeart/2005/8/quickstyle/simple5" qsCatId="simple" csTypeId="urn:microsoft.com/office/officeart/2005/8/colors/colorful3" csCatId="colorful" phldr="1"/>
      <dgm:spPr/>
      <dgm:t>
        <a:bodyPr/>
        <a:lstStyle/>
        <a:p>
          <a:endParaRPr lang="en-GB"/>
        </a:p>
      </dgm:t>
    </dgm:pt>
    <dgm:pt modelId="{146D6D87-C3F0-4A10-BDB0-A6D9321A65DA}">
      <dgm:prSet phldrT="[Text]" custT="1"/>
      <dgm:spPr>
        <a:solidFill>
          <a:schemeClr val="accent5">
            <a:lumMod val="75000"/>
          </a:schemeClr>
        </a:solidFill>
      </dgm:spPr>
      <dgm:t>
        <a:bodyPr/>
        <a:lstStyle/>
        <a:p>
          <a:r>
            <a:rPr lang="en-GB" sz="1800" b="1" dirty="0" smtClean="0">
              <a:solidFill>
                <a:schemeClr val="tx1"/>
              </a:solidFill>
              <a:latin typeface="Verdana" pitchFamily="34" charset="0"/>
            </a:rPr>
            <a:t>Alignment Model -Strategic Planning</a:t>
          </a:r>
          <a:endParaRPr lang="en-GB" sz="1800" b="1" dirty="0">
            <a:solidFill>
              <a:schemeClr val="tx1"/>
            </a:solidFill>
            <a:latin typeface="Verdana" pitchFamily="34" charset="0"/>
          </a:endParaRPr>
        </a:p>
      </dgm:t>
    </dgm:pt>
    <dgm:pt modelId="{D87DF537-25CA-4065-9D21-B6BE7EE306B9}" type="parTrans" cxnId="{F6EC76BB-D584-43C2-91B3-58E9B3C5539A}">
      <dgm:prSet/>
      <dgm:spPr/>
      <dgm:t>
        <a:bodyPr/>
        <a:lstStyle/>
        <a:p>
          <a:endParaRPr lang="en-GB" sz="1400">
            <a:solidFill>
              <a:schemeClr val="tx1"/>
            </a:solidFill>
            <a:latin typeface="Verdana" pitchFamily="34" charset="0"/>
          </a:endParaRPr>
        </a:p>
      </dgm:t>
    </dgm:pt>
    <dgm:pt modelId="{A66CBE7A-F36D-4126-8565-B93FB6D7A758}" type="sibTrans" cxnId="{F6EC76BB-D584-43C2-91B3-58E9B3C5539A}">
      <dgm:prSet/>
      <dgm:spPr/>
      <dgm:t>
        <a:bodyPr/>
        <a:lstStyle/>
        <a:p>
          <a:endParaRPr lang="en-GB" sz="1400">
            <a:solidFill>
              <a:schemeClr val="tx1"/>
            </a:solidFill>
            <a:latin typeface="Verdana" pitchFamily="34" charset="0"/>
          </a:endParaRPr>
        </a:p>
      </dgm:t>
    </dgm:pt>
    <dgm:pt modelId="{B201F773-ADB2-42D1-8F7D-371664596FE8}" type="pres">
      <dgm:prSet presAssocID="{BDC7EA17-2578-44BC-9076-9A86CF6C4131}" presName="diagram" presStyleCnt="0">
        <dgm:presLayoutVars>
          <dgm:dir/>
          <dgm:resizeHandles val="exact"/>
        </dgm:presLayoutVars>
      </dgm:prSet>
      <dgm:spPr/>
      <dgm:t>
        <a:bodyPr/>
        <a:lstStyle/>
        <a:p>
          <a:endParaRPr lang="en-GB"/>
        </a:p>
      </dgm:t>
    </dgm:pt>
    <dgm:pt modelId="{26881196-68AB-4E77-9CBE-8F8BF04CAE53}" type="pres">
      <dgm:prSet presAssocID="{146D6D87-C3F0-4A10-BDB0-A6D9321A65DA}" presName="node" presStyleLbl="node1" presStyleIdx="0" presStyleCnt="1">
        <dgm:presLayoutVars>
          <dgm:bulletEnabled val="1"/>
        </dgm:presLayoutVars>
      </dgm:prSet>
      <dgm:spPr/>
      <dgm:t>
        <a:bodyPr/>
        <a:lstStyle/>
        <a:p>
          <a:endParaRPr lang="en-GB"/>
        </a:p>
      </dgm:t>
    </dgm:pt>
  </dgm:ptLst>
  <dgm:cxnLst>
    <dgm:cxn modelId="{28E9CBAF-B657-49E6-86A3-EA2D714EBD98}" type="presOf" srcId="{BDC7EA17-2578-44BC-9076-9A86CF6C4131}" destId="{B201F773-ADB2-42D1-8F7D-371664596FE8}" srcOrd="0" destOrd="0" presId="urn:microsoft.com/office/officeart/2005/8/layout/default"/>
    <dgm:cxn modelId="{E8310F66-9727-4D69-9096-3D5F8706A3B7}" type="presOf" srcId="{146D6D87-C3F0-4A10-BDB0-A6D9321A65DA}" destId="{26881196-68AB-4E77-9CBE-8F8BF04CAE53}" srcOrd="0" destOrd="0" presId="urn:microsoft.com/office/officeart/2005/8/layout/default"/>
    <dgm:cxn modelId="{F6EC76BB-D584-43C2-91B3-58E9B3C5539A}" srcId="{BDC7EA17-2578-44BC-9076-9A86CF6C4131}" destId="{146D6D87-C3F0-4A10-BDB0-A6D9321A65DA}" srcOrd="0" destOrd="0" parTransId="{D87DF537-25CA-4065-9D21-B6BE7EE306B9}" sibTransId="{A66CBE7A-F36D-4126-8565-B93FB6D7A758}"/>
    <dgm:cxn modelId="{0D3CAD73-6E88-4BCC-9660-C97A8DD941B3}" type="presParOf" srcId="{B201F773-ADB2-42D1-8F7D-371664596FE8}" destId="{26881196-68AB-4E77-9CBE-8F8BF04CAE53}" srcOrd="0" destOrd="0" presId="urn:microsoft.com/office/officeart/2005/8/layout/default"/>
  </dgm:cxnLst>
  <dgm:bg/>
  <dgm:whole/>
  <dgm:extLst>
    <a:ext uri="http://schemas.microsoft.com/office/drawing/2008/diagram">
      <dsp:dataModelExt xmlns:dsp="http://schemas.microsoft.com/office/drawing/2008/diagram" xmlns="" relId="rId1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881196-68AB-4E77-9CBE-8F8BF04CAE53}">
      <dsp:nvSpPr>
        <dsp:cNvPr id="0" name=""/>
        <dsp:cNvSpPr/>
      </dsp:nvSpPr>
      <dsp:spPr>
        <a:xfrm>
          <a:off x="0" y="130536"/>
          <a:ext cx="2511499" cy="1506899"/>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tx1"/>
              </a:solidFill>
              <a:latin typeface="Verdana" pitchFamily="34" charset="0"/>
            </a:rPr>
            <a:t>Basic Strategic Planning</a:t>
          </a:r>
          <a:endParaRPr lang="en-GB" sz="1200" b="1" kern="1200" dirty="0">
            <a:solidFill>
              <a:schemeClr val="tx1"/>
            </a:solidFill>
            <a:latin typeface="Verdana" pitchFamily="34" charset="0"/>
          </a:endParaRPr>
        </a:p>
      </dsp:txBody>
      <dsp:txXfrm>
        <a:off x="0" y="130536"/>
        <a:ext cx="2511499" cy="150689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881196-68AB-4E77-9CBE-8F8BF04CAE53}">
      <dsp:nvSpPr>
        <dsp:cNvPr id="0" name=""/>
        <dsp:cNvSpPr/>
      </dsp:nvSpPr>
      <dsp:spPr>
        <a:xfrm>
          <a:off x="0" y="130536"/>
          <a:ext cx="2511499" cy="1506899"/>
        </a:xfrm>
        <a:prstGeom prst="rect">
          <a:avLst/>
        </a:prstGeom>
        <a:solidFill>
          <a:schemeClr val="bg2">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tx1"/>
              </a:solidFill>
              <a:latin typeface="Verdana" pitchFamily="34" charset="0"/>
            </a:rPr>
            <a:t>Issue-based or Goal-based Strategic Planning</a:t>
          </a:r>
          <a:endParaRPr lang="en-GB" sz="1800" b="1" kern="1200" dirty="0">
            <a:solidFill>
              <a:schemeClr val="tx1"/>
            </a:solidFill>
            <a:latin typeface="Verdana" pitchFamily="34" charset="0"/>
          </a:endParaRPr>
        </a:p>
      </dsp:txBody>
      <dsp:txXfrm>
        <a:off x="0" y="130536"/>
        <a:ext cx="2511499" cy="150689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881196-68AB-4E77-9CBE-8F8BF04CAE53}">
      <dsp:nvSpPr>
        <dsp:cNvPr id="0" name=""/>
        <dsp:cNvSpPr/>
      </dsp:nvSpPr>
      <dsp:spPr>
        <a:xfrm>
          <a:off x="0" y="130536"/>
          <a:ext cx="2511499" cy="1506899"/>
        </a:xfrm>
        <a:prstGeom prst="rect">
          <a:avLst/>
        </a:prstGeom>
        <a:solidFill>
          <a:schemeClr val="accent5">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tx1"/>
              </a:solidFill>
              <a:latin typeface="Verdana" pitchFamily="34" charset="0"/>
            </a:rPr>
            <a:t>Alignment Model -Strategic Planning</a:t>
          </a:r>
          <a:endParaRPr lang="en-GB" sz="1800" b="1" kern="1200" dirty="0">
            <a:solidFill>
              <a:schemeClr val="tx1"/>
            </a:solidFill>
            <a:latin typeface="Verdana" pitchFamily="34" charset="0"/>
          </a:endParaRPr>
        </a:p>
      </dsp:txBody>
      <dsp:txXfrm>
        <a:off x="0" y="130536"/>
        <a:ext cx="2511499" cy="150689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64BD8C46-A29A-4EE5-BCA4-C1BC3CD4F672}" type="datetimeFigureOut">
              <a:rPr lang="en-GB" smtClean="0"/>
              <a:pPr/>
              <a:t>16/03/2011</a:t>
            </a:fld>
            <a:endParaRPr lang="en-GB"/>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GB"/>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40107758-6F1A-4B65-B90D-5935FD18573D}"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6FA078C6-093C-4FA6-A037-F147723F14DA}" type="datetimeFigureOut">
              <a:rPr lang="en-GB" smtClean="0"/>
              <a:pPr/>
              <a:t>16/03/2011</a:t>
            </a:fld>
            <a:endParaRPr lang="en-GB"/>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GB"/>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GB"/>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5D771994-218B-4C7E-AFC6-7BD7382BD1F4}"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4</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27</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28</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29</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30</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31</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32</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33</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34</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35</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10</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37</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38</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39</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40</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41</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42</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43</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44</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E856A24-8E76-4697-BECC-740CF4208849}" type="slidenum">
              <a:rPr lang="en-GB" smtClean="0">
                <a:ea typeface="ＭＳ Ｐゴシック" pitchFamily="34" charset="-128"/>
              </a:rPr>
              <a:pPr>
                <a:defRPr/>
              </a:pPr>
              <a:t>49</a:t>
            </a:fld>
            <a:endParaRPr lang="en-GB" smtClean="0">
              <a:ea typeface="ＭＳ Ｐゴシック" pitchFamily="34" charset="-128"/>
            </a:endParaRPr>
          </a:p>
        </p:txBody>
      </p:sp>
      <p:sp>
        <p:nvSpPr>
          <p:cNvPr id="54274" name="Rectangle 2"/>
          <p:cNvSpPr>
            <a:spLocks noGrp="1" noRot="1" noChangeAspect="1" noChangeArrowheads="1" noTextEdit="1"/>
          </p:cNvSpPr>
          <p:nvPr>
            <p:ph type="sldImg"/>
          </p:nvPr>
        </p:nvSpPr>
        <p:spPr bwMode="auto">
          <a:xfrm>
            <a:off x="1171575" y="1174750"/>
            <a:ext cx="4756150" cy="3567113"/>
          </a:xfrm>
          <a:noFill/>
          <a:ln>
            <a:solidFill>
              <a:srgbClr val="000000"/>
            </a:solidFill>
            <a:miter lim="800000"/>
            <a:headEnd/>
            <a:tailEnd/>
          </a:ln>
        </p:spPr>
      </p:sp>
      <p:sp>
        <p:nvSpPr>
          <p:cNvPr id="54275" name="Rectangle 3"/>
          <p:cNvSpPr>
            <a:spLocks noGrp="1" noChangeArrowheads="1"/>
          </p:cNvSpPr>
          <p:nvPr>
            <p:ph type="body" idx="1"/>
          </p:nvPr>
        </p:nvSpPr>
        <p:spPr bwMode="auto">
          <a:xfrm>
            <a:off x="943724" y="4932485"/>
            <a:ext cx="5195412" cy="4516008"/>
          </a:xfrm>
          <a:noFill/>
        </p:spPr>
        <p:txBody>
          <a:bodyPr wrap="square" lIns="99010" tIns="49504" rIns="99010" bIns="49504"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1B84641-EAB6-43A8-BC61-4B3A51491D46}" type="slidenum">
              <a:rPr lang="en-GB" smtClean="0">
                <a:ea typeface="ＭＳ Ｐゴシック" pitchFamily="34" charset="-128"/>
              </a:rPr>
              <a:pPr>
                <a:defRPr/>
              </a:pPr>
              <a:t>50</a:t>
            </a:fld>
            <a:endParaRPr lang="en-GB" smtClean="0">
              <a:ea typeface="ＭＳ Ｐゴシック" pitchFamily="34" charset="-128"/>
            </a:endParaRPr>
          </a:p>
        </p:txBody>
      </p:sp>
      <p:sp>
        <p:nvSpPr>
          <p:cNvPr id="56322" name="Rectangle 2"/>
          <p:cNvSpPr>
            <a:spLocks noGrp="1" noRot="1" noChangeAspect="1" noChangeArrowheads="1" noTextEdit="1"/>
          </p:cNvSpPr>
          <p:nvPr>
            <p:ph type="sldImg"/>
          </p:nvPr>
        </p:nvSpPr>
        <p:spPr bwMode="auto">
          <a:xfrm>
            <a:off x="1171575" y="1174750"/>
            <a:ext cx="4756150" cy="3567113"/>
          </a:xfrm>
          <a:noFill/>
          <a:ln>
            <a:solidFill>
              <a:srgbClr val="000000"/>
            </a:solidFill>
            <a:miter lim="800000"/>
            <a:headEnd/>
            <a:tailEnd/>
          </a:ln>
        </p:spPr>
      </p:sp>
      <p:sp>
        <p:nvSpPr>
          <p:cNvPr id="56323" name="Rectangle 3"/>
          <p:cNvSpPr>
            <a:spLocks noGrp="1" noChangeArrowheads="1"/>
          </p:cNvSpPr>
          <p:nvPr>
            <p:ph type="body" idx="1"/>
          </p:nvPr>
        </p:nvSpPr>
        <p:spPr bwMode="auto">
          <a:xfrm>
            <a:off x="945369" y="4860564"/>
            <a:ext cx="5208564" cy="4606328"/>
          </a:xfrm>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11</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6E076D6-C821-49C4-904D-38F62527FD25}" type="slidenum">
              <a:rPr lang="en-GB" smtClean="0">
                <a:ea typeface="ＭＳ Ｐゴシック" pitchFamily="34" charset="-128"/>
              </a:rPr>
              <a:pPr>
                <a:defRPr/>
              </a:pPr>
              <a:t>51</a:t>
            </a:fld>
            <a:endParaRPr lang="en-GB" smtClean="0">
              <a:ea typeface="ＭＳ Ｐゴシック" pitchFamily="34" charset="-128"/>
            </a:endParaRPr>
          </a:p>
        </p:txBody>
      </p:sp>
      <p:sp>
        <p:nvSpPr>
          <p:cNvPr id="58370" name="Rectangle 2"/>
          <p:cNvSpPr>
            <a:spLocks noGrp="1" noRot="1" noChangeAspect="1" noChangeArrowheads="1" noTextEdit="1"/>
          </p:cNvSpPr>
          <p:nvPr>
            <p:ph type="sldImg"/>
          </p:nvPr>
        </p:nvSpPr>
        <p:spPr bwMode="auto">
          <a:xfrm>
            <a:off x="1171575" y="1174750"/>
            <a:ext cx="4756150" cy="3567113"/>
          </a:xfrm>
          <a:noFill/>
          <a:ln>
            <a:solidFill>
              <a:srgbClr val="000000"/>
            </a:solidFill>
            <a:miter lim="800000"/>
            <a:headEnd/>
            <a:tailEnd/>
          </a:ln>
        </p:spPr>
      </p:sp>
      <p:sp>
        <p:nvSpPr>
          <p:cNvPr id="58371" name="Rectangle 3"/>
          <p:cNvSpPr>
            <a:spLocks noGrp="1" noChangeArrowheads="1"/>
          </p:cNvSpPr>
          <p:nvPr>
            <p:ph type="body" idx="1"/>
          </p:nvPr>
        </p:nvSpPr>
        <p:spPr bwMode="auto">
          <a:xfrm>
            <a:off x="945369" y="4860564"/>
            <a:ext cx="5208564" cy="4606328"/>
          </a:xfrm>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65</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75</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76</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77</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78</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79</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80</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81</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83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12</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84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13</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14</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15</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25</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771994-218B-4C7E-AFC6-7BD7382BD1F4}" type="slidenum">
              <a:rPr lang="en-GB" smtClean="0"/>
              <a:pPr/>
              <a:t>26</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rrowheads="1"/>
          </p:cNvPicPr>
          <p:nvPr userDrawn="1"/>
        </p:nvPicPr>
        <p:blipFill>
          <a:blip r:embed="rId2" cstate="print">
            <a:lum bright="-25000" contrast="9000"/>
          </a:blip>
          <a:srcRect/>
          <a:stretch>
            <a:fillRect/>
          </a:stretch>
        </p:blipFill>
        <p:spPr bwMode="auto">
          <a:xfrm>
            <a:off x="0" y="0"/>
            <a:ext cx="9144000" cy="6858000"/>
          </a:xfrm>
          <a:prstGeom prst="rect">
            <a:avLst/>
          </a:prstGeom>
          <a:noFill/>
          <a:ln w="9525">
            <a:noFill/>
            <a:miter lim="800000"/>
            <a:headEnd/>
            <a:tailEnd/>
          </a:ln>
        </p:spPr>
      </p:pic>
      <p:sp>
        <p:nvSpPr>
          <p:cNvPr id="8" name="Rectangle 7"/>
          <p:cNvSpPr/>
          <p:nvPr userDrawn="1"/>
        </p:nvSpPr>
        <p:spPr>
          <a:xfrm>
            <a:off x="18000" y="18000"/>
            <a:ext cx="9100800" cy="6804000"/>
          </a:xfrm>
          <a:prstGeom prst="rect">
            <a:avLst/>
          </a:prstGeom>
          <a:solidFill>
            <a:schemeClr val="bg1">
              <a:alpha val="66000"/>
            </a:schemeClr>
          </a:solidFill>
          <a:ln w="5080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rgbClr val="002060"/>
              </a:solidFill>
              <a:effectLst>
                <a:outerShdw blurRad="38100" dist="38100" dir="2700000" algn="tl">
                  <a:srgbClr val="000000">
                    <a:alpha val="43137"/>
                  </a:srgbClr>
                </a:outerShdw>
              </a:effectLst>
              <a:latin typeface="Verdana"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A76AA4-BD89-4550-9C93-529E4D9654B8}" type="datetimeFigureOut">
              <a:rPr lang="en-US" smtClean="0"/>
              <a:pPr/>
              <a:t>3/16/2011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9D23F-F42E-43EE-8226-F081BB02510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A76AA4-BD89-4550-9C93-529E4D9654B8}" type="datetimeFigureOut">
              <a:rPr lang="en-US" smtClean="0"/>
              <a:pPr/>
              <a:t>3/16/2011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9D23F-F42E-43EE-8226-F081BB02510A}"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44AD24E-E134-4DFD-ACD5-E51553CFFD12}" type="datetimeFigureOut">
              <a:rPr lang="en-US" smtClean="0"/>
              <a:pPr/>
              <a:t>3/16/2011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44AD24E-E134-4DFD-ACD5-E51553CFFD12}" type="datetimeFigureOut">
              <a:rPr lang="en-US" smtClean="0"/>
              <a:pPr/>
              <a:t>3/16/2011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4AD24E-E134-4DFD-ACD5-E51553CFFD12}" type="datetimeFigureOut">
              <a:rPr lang="en-US" smtClean="0"/>
              <a:pPr/>
              <a:t>3/16/2011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44AD24E-E134-4DFD-ACD5-E51553CFFD12}" type="datetimeFigureOut">
              <a:rPr lang="en-US" smtClean="0"/>
              <a:pPr/>
              <a:t>3/16/2011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44AD24E-E134-4DFD-ACD5-E51553CFFD12}" type="datetimeFigureOut">
              <a:rPr lang="en-US" smtClean="0"/>
              <a:pPr/>
              <a:t>3/16/2011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44AD24E-E134-4DFD-ACD5-E51553CFFD12}" type="datetimeFigureOut">
              <a:rPr lang="en-US" smtClean="0"/>
              <a:pPr/>
              <a:t>3/16/2011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4AD24E-E134-4DFD-ACD5-E51553CFFD12}" type="datetimeFigureOut">
              <a:rPr lang="en-US" smtClean="0"/>
              <a:pPr/>
              <a:t>3/16/2011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4AD24E-E134-4DFD-ACD5-E51553CFFD12}" type="datetimeFigureOut">
              <a:rPr lang="en-US" smtClean="0"/>
              <a:pPr/>
              <a:t>3/16/2011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0" name="Picture 9"/>
          <p:cNvPicPr>
            <a:picLocks noChangeArrowheads="1"/>
          </p:cNvPicPr>
          <p:nvPr userDrawn="1"/>
        </p:nvPicPr>
        <p:blipFill>
          <a:blip r:embed="rId2" cstate="print">
            <a:lum bright="-25000" contrast="9000"/>
          </a:blip>
          <a:srcRect/>
          <a:stretch>
            <a:fillRect/>
          </a:stretch>
        </p:blipFill>
        <p:spPr bwMode="auto">
          <a:xfrm>
            <a:off x="80962" y="6215082"/>
            <a:ext cx="1204890" cy="571480"/>
          </a:xfrm>
          <a:prstGeom prst="rect">
            <a:avLst/>
          </a:prstGeom>
          <a:ln>
            <a:noFill/>
          </a:ln>
          <a:effectLst>
            <a:outerShdw blurRad="50800" dist="38100" dir="18900000" algn="bl" rotWithShape="0">
              <a:prstClr val="black">
                <a:alpha val="40000"/>
              </a:prstClr>
            </a:outerShdw>
          </a:effectLst>
        </p:spPr>
      </p:pic>
      <p:sp>
        <p:nvSpPr>
          <p:cNvPr id="11" name="Rectangle 10"/>
          <p:cNvSpPr/>
          <p:nvPr userDrawn="1"/>
        </p:nvSpPr>
        <p:spPr>
          <a:xfrm>
            <a:off x="1357290" y="6696000"/>
            <a:ext cx="1692000" cy="90000"/>
          </a:xfrm>
          <a:prstGeom prst="rect">
            <a:avLst/>
          </a:prstGeom>
          <a:solidFill>
            <a:schemeClr val="accent1">
              <a:alpha val="50000"/>
            </a:schemeClr>
          </a:solidFill>
          <a:ln cap="sq">
            <a:solidFill>
              <a:srgbClr val="4F81BD">
                <a:alpha val="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b="0" dirty="0">
              <a:solidFill>
                <a:srgbClr val="002060"/>
              </a:solidFill>
              <a:effectLst>
                <a:outerShdw blurRad="38100" dist="38100" dir="2700000" algn="tl">
                  <a:srgbClr val="000000">
                    <a:alpha val="43137"/>
                  </a:srgbClr>
                </a:outerShdw>
              </a:effectLst>
              <a:latin typeface="Verdana" pitchFamily="34" charset="0"/>
            </a:endParaRPr>
          </a:p>
        </p:txBody>
      </p:sp>
      <p:sp>
        <p:nvSpPr>
          <p:cNvPr id="12" name="Rectangle 11"/>
          <p:cNvSpPr/>
          <p:nvPr userDrawn="1"/>
        </p:nvSpPr>
        <p:spPr>
          <a:xfrm>
            <a:off x="3094314" y="6696586"/>
            <a:ext cx="288000" cy="90000"/>
          </a:xfrm>
          <a:prstGeom prst="rect">
            <a:avLst/>
          </a:prstGeom>
          <a:solidFill>
            <a:schemeClr val="accent2">
              <a:lumMod val="75000"/>
            </a:schemeClr>
          </a:solidFill>
          <a:ln cap="sq">
            <a:solidFill>
              <a:schemeClr val="accent2">
                <a:lumMod val="75000"/>
                <a:alpha val="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b="0" dirty="0">
              <a:solidFill>
                <a:srgbClr val="002060"/>
              </a:solidFill>
              <a:effectLst>
                <a:outerShdw blurRad="38100" dist="38100" dir="2700000" algn="tl">
                  <a:srgbClr val="000000">
                    <a:alpha val="43137"/>
                  </a:srgbClr>
                </a:outerShdw>
              </a:effectLst>
              <a:latin typeface="Verdana" pitchFamily="34" charset="0"/>
            </a:endParaRPr>
          </a:p>
        </p:txBody>
      </p:sp>
      <p:sp>
        <p:nvSpPr>
          <p:cNvPr id="15" name="Rectangle 14"/>
          <p:cNvSpPr/>
          <p:nvPr userDrawn="1"/>
        </p:nvSpPr>
        <p:spPr>
          <a:xfrm>
            <a:off x="3428992" y="6696586"/>
            <a:ext cx="180000" cy="90000"/>
          </a:xfrm>
          <a:prstGeom prst="rect">
            <a:avLst/>
          </a:prstGeom>
          <a:solidFill>
            <a:schemeClr val="accent1">
              <a:alpha val="20000"/>
            </a:schemeClr>
          </a:solidFill>
          <a:ln cap="sq">
            <a:solidFill>
              <a:srgbClr val="4F81BD">
                <a:alpha val="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b="0" dirty="0">
              <a:solidFill>
                <a:srgbClr val="002060"/>
              </a:solidFill>
              <a:effectLst>
                <a:outerShdw blurRad="38100" dist="38100" dir="2700000" algn="tl">
                  <a:srgbClr val="000000">
                    <a:alpha val="43137"/>
                  </a:srgbClr>
                </a:outerShdw>
              </a:effectLst>
              <a:latin typeface="Verdana" pitchFamily="34" charset="0"/>
            </a:endParaRPr>
          </a:p>
        </p:txBody>
      </p:sp>
      <p:sp>
        <p:nvSpPr>
          <p:cNvPr id="18" name="Rectangle 17"/>
          <p:cNvSpPr/>
          <p:nvPr userDrawn="1"/>
        </p:nvSpPr>
        <p:spPr>
          <a:xfrm>
            <a:off x="3654000" y="6696000"/>
            <a:ext cx="108000" cy="90000"/>
          </a:xfrm>
          <a:prstGeom prst="rect">
            <a:avLst/>
          </a:prstGeom>
          <a:solidFill>
            <a:schemeClr val="bg2">
              <a:lumMod val="25000"/>
              <a:alpha val="50000"/>
            </a:schemeClr>
          </a:solidFill>
          <a:ln cap="sq">
            <a:solidFill>
              <a:schemeClr val="bg2">
                <a:lumMod val="25000"/>
                <a:alpha val="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b="0" dirty="0">
              <a:solidFill>
                <a:srgbClr val="002060"/>
              </a:solidFill>
              <a:effectLst>
                <a:outerShdw blurRad="38100" dist="38100" dir="2700000" algn="tl">
                  <a:srgbClr val="000000">
                    <a:alpha val="43137"/>
                  </a:srgbClr>
                </a:outerShdw>
              </a:effectLst>
              <a:latin typeface="Verdana" pitchFamily="34" charset="0"/>
            </a:endParaRPr>
          </a:p>
        </p:txBody>
      </p:sp>
      <p:sp>
        <p:nvSpPr>
          <p:cNvPr id="27" name="Rectangle 26"/>
          <p:cNvSpPr/>
          <p:nvPr userDrawn="1"/>
        </p:nvSpPr>
        <p:spPr>
          <a:xfrm>
            <a:off x="1386000" y="6357958"/>
            <a:ext cx="2329306" cy="307777"/>
          </a:xfrm>
          <a:prstGeom prst="rect">
            <a:avLst/>
          </a:prstGeom>
        </p:spPr>
        <p:txBody>
          <a:bodyPr wrap="square" lIns="0" rIns="0">
            <a:spAutoFit/>
          </a:bodyPr>
          <a:lstStyle/>
          <a:p>
            <a:pPr algn="just"/>
            <a:r>
              <a:rPr lang="en-GB" sz="1400" b="1" dirty="0" smtClean="0">
                <a:solidFill>
                  <a:srgbClr val="002060"/>
                </a:solidFill>
                <a:effectLst>
                  <a:outerShdw blurRad="50800" dist="38100" algn="l" rotWithShape="0">
                    <a:prstClr val="black">
                      <a:alpha val="40000"/>
                    </a:prstClr>
                  </a:outerShdw>
                </a:effectLst>
                <a:latin typeface="Verdana" pitchFamily="34" charset="0"/>
              </a:rPr>
              <a:t>Brunel Business</a:t>
            </a:r>
            <a:r>
              <a:rPr lang="en-GB" sz="1400" b="1" baseline="0" dirty="0" smtClean="0">
                <a:solidFill>
                  <a:srgbClr val="002060"/>
                </a:solidFill>
                <a:effectLst>
                  <a:outerShdw blurRad="50800" dist="38100" algn="l" rotWithShape="0">
                    <a:prstClr val="black">
                      <a:alpha val="40000"/>
                    </a:prstClr>
                  </a:outerShdw>
                </a:effectLst>
                <a:latin typeface="Verdana" pitchFamily="34" charset="0"/>
              </a:rPr>
              <a:t> School</a:t>
            </a:r>
            <a:endParaRPr lang="en-GB" sz="1400" b="1" dirty="0">
              <a:solidFill>
                <a:srgbClr val="002060"/>
              </a:solidFill>
              <a:effectLst>
                <a:outerShdw blurRad="50800" dist="38100" algn="l" rotWithShape="0">
                  <a:prstClr val="black">
                    <a:alpha val="40000"/>
                  </a:prstClr>
                </a:outerShdw>
              </a:effectLst>
              <a:latin typeface="Verdana" pitchFamily="34" charset="0"/>
            </a:endParaRPr>
          </a:p>
        </p:txBody>
      </p:sp>
      <p:sp>
        <p:nvSpPr>
          <p:cNvPr id="28" name="Rectangle 27"/>
          <p:cNvSpPr/>
          <p:nvPr userDrawn="1"/>
        </p:nvSpPr>
        <p:spPr>
          <a:xfrm>
            <a:off x="3798000" y="6696586"/>
            <a:ext cx="72000" cy="90000"/>
          </a:xfrm>
          <a:prstGeom prst="rect">
            <a:avLst/>
          </a:prstGeom>
          <a:solidFill>
            <a:schemeClr val="accent2">
              <a:lumMod val="50000"/>
            </a:schemeClr>
          </a:solidFill>
          <a:ln cap="sq">
            <a:solidFill>
              <a:schemeClr val="accent2">
                <a:lumMod val="50000"/>
                <a:alpha val="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b="0" dirty="0">
              <a:solidFill>
                <a:srgbClr val="002060"/>
              </a:solidFill>
              <a:effectLst>
                <a:outerShdw blurRad="38100" dist="38100" dir="2700000" algn="tl">
                  <a:srgbClr val="000000">
                    <a:alpha val="43137"/>
                  </a:srgbClr>
                </a:outerShdw>
              </a:effectLst>
              <a:latin typeface="Verdana" pitchFamily="34" charset="0"/>
            </a:endParaRPr>
          </a:p>
        </p:txBody>
      </p:sp>
      <p:pic>
        <p:nvPicPr>
          <p:cNvPr id="9" name="Picture 10" descr="http://people.brunel.ac.uk/graphics/house_style/Images/logos/Brunel_1_287.jpg"/>
          <p:cNvPicPr>
            <a:picLocks noChangeArrowheads="1"/>
          </p:cNvPicPr>
          <p:nvPr userDrawn="1"/>
        </p:nvPicPr>
        <p:blipFill>
          <a:blip r:embed="rId3" cstate="print"/>
          <a:srcRect/>
          <a:stretch>
            <a:fillRect/>
          </a:stretch>
        </p:blipFill>
        <p:spPr bwMode="auto">
          <a:xfrm>
            <a:off x="7858148" y="5886586"/>
            <a:ext cx="1224000" cy="900000"/>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4AD24E-E134-4DFD-ACD5-E51553CFFD12}" type="datetimeFigureOut">
              <a:rPr lang="en-US" smtClean="0"/>
              <a:pPr/>
              <a:t>3/16/2011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44AD24E-E134-4DFD-ACD5-E51553CFFD12}" type="datetimeFigureOut">
              <a:rPr lang="en-US" smtClean="0"/>
              <a:pPr/>
              <a:t>3/16/2011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44AD24E-E134-4DFD-ACD5-E51553CFFD12}" type="datetimeFigureOut">
              <a:rPr lang="en-US" smtClean="0"/>
              <a:pPr/>
              <a:t>3/16/2011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794512-2BE1-435D-B758-B5986227BCC6}"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A76AA4-BD89-4550-9C93-529E4D9654B8}" type="datetimeFigureOut">
              <a:rPr lang="en-US" smtClean="0"/>
              <a:pPr/>
              <a:t>3/16/2011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9D23F-F42E-43EE-8226-F081BB02510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9A76AA4-BD89-4550-9C93-529E4D9654B8}" type="datetimeFigureOut">
              <a:rPr lang="en-US" smtClean="0"/>
              <a:pPr/>
              <a:t>3/16/2011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9D23F-F42E-43EE-8226-F081BB02510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9A76AA4-BD89-4550-9C93-529E4D9654B8}" type="datetimeFigureOut">
              <a:rPr lang="en-US" smtClean="0"/>
              <a:pPr/>
              <a:t>3/16/2011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1D9D23F-F42E-43EE-8226-F081BB02510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9A76AA4-BD89-4550-9C93-529E4D9654B8}" type="datetimeFigureOut">
              <a:rPr lang="en-US" smtClean="0"/>
              <a:pPr/>
              <a:t>3/16/2011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1D9D23F-F42E-43EE-8226-F081BB02510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A76AA4-BD89-4550-9C93-529E4D9654B8}" type="datetimeFigureOut">
              <a:rPr lang="en-US" smtClean="0"/>
              <a:pPr/>
              <a:t>3/16/2011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1D9D23F-F42E-43EE-8226-F081BB02510A}"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A76AA4-BD89-4550-9C93-529E4D9654B8}" type="datetimeFigureOut">
              <a:rPr lang="en-US" smtClean="0"/>
              <a:pPr/>
              <a:t>3/16/2011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9D23F-F42E-43EE-8226-F081BB02510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A76AA4-BD89-4550-9C93-529E4D9654B8}" type="datetimeFigureOut">
              <a:rPr lang="en-US" smtClean="0"/>
              <a:pPr/>
              <a:t>3/16/2011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9D23F-F42E-43EE-8226-F081BB02510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76AA4-BD89-4550-9C93-529E4D9654B8}" type="datetimeFigureOut">
              <a:rPr lang="en-US" smtClean="0"/>
              <a:pPr/>
              <a:t>3/16/2011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D9D23F-F42E-43EE-8226-F081BB02510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4AD24E-E134-4DFD-ACD5-E51553CFFD12}" type="datetimeFigureOut">
              <a:rPr lang="en-US" smtClean="0"/>
              <a:pPr/>
              <a:t>3/16/2011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794512-2BE1-435D-B758-B5986227BCC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brunel.ac.uk/about/acad/bbs/news#ftRanking" TargetMode="External"/><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www.mbaworld.com/" TargetMode="External"/><Relationship Id="rId10" Type="http://schemas.openxmlformats.org/officeDocument/2006/relationships/image" Target="../media/image2.jpeg"/><Relationship Id="rId4" Type="http://schemas.openxmlformats.org/officeDocument/2006/relationships/image" Target="../media/image3.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0.gif"/></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0.gif"/></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18" Type="http://schemas.openxmlformats.org/officeDocument/2006/relationships/diagramColors" Target="../diagrams/colors3.xml"/><Relationship Id="rId3" Type="http://schemas.openxmlformats.org/officeDocument/2006/relationships/image" Target="../media/image8.gif"/><Relationship Id="rId7" Type="http://schemas.openxmlformats.org/officeDocument/2006/relationships/diagramQuickStyle" Target="../diagrams/quickStyle1.xml"/><Relationship Id="rId12" Type="http://schemas.openxmlformats.org/officeDocument/2006/relationships/diagramQuickStyle" Target="../diagrams/quickStyle2.xml"/><Relationship Id="rId17" Type="http://schemas.openxmlformats.org/officeDocument/2006/relationships/diagramQuickStyle" Target="../diagrams/quickStyle3.xml"/><Relationship Id="rId2" Type="http://schemas.openxmlformats.org/officeDocument/2006/relationships/notesSlide" Target="../notesSlides/notesSlide6.xml"/><Relationship Id="rId16" Type="http://schemas.openxmlformats.org/officeDocument/2006/relationships/diagramLayout" Target="../diagrams/layout3.xml"/><Relationship Id="rId1" Type="http://schemas.openxmlformats.org/officeDocument/2006/relationships/slideLayout" Target="../slideLayouts/slideLayout2.xml"/><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5" Type="http://schemas.openxmlformats.org/officeDocument/2006/relationships/diagramData" Target="../diagrams/data3.xml"/><Relationship Id="rId10" Type="http://schemas.openxmlformats.org/officeDocument/2006/relationships/diagramData" Target="../diagrams/data2.xml"/><Relationship Id="rId19" Type="http://schemas.microsoft.com/office/2007/relationships/diagramDrawing" Target="../diagrams/drawing3.xml"/><Relationship Id="rId4" Type="http://schemas.openxmlformats.org/officeDocument/2006/relationships/image" Target="../media/image2.jpeg"/><Relationship Id="rId9" Type="http://schemas.microsoft.com/office/2007/relationships/diagramDrawing" Target="../diagrams/drawing1.xml"/><Relationship Id="rId14" Type="http://schemas.microsoft.com/office/2007/relationships/diagramDrawing" Target="../diagrams/drawing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2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2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3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3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3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3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0.gif"/><Relationship Id="rId4" Type="http://schemas.openxmlformats.org/officeDocument/2006/relationships/image" Target="../media/image9.gif"/></Relationships>
</file>

<file path=ppt/slides/_rels/slide3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3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0.gif"/></Relationships>
</file>

<file path=ppt/slides/_rels/slide3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4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0.gif"/></Relationships>
</file>

<file path=ppt/slides/_rels/slide4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9.gif"/></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5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6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0.gif"/></Relationships>
</file>

<file path=ppt/slides/_rels/slide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7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7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8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rrowheads="1"/>
          </p:cNvPicPr>
          <p:nvPr/>
        </p:nvPicPr>
        <p:blipFill>
          <a:blip r:embed="rId2" cstate="print">
            <a:lum bright="26000" contrast="-70000"/>
          </a:blip>
          <a:srcRect/>
          <a:stretch>
            <a:fillRect/>
          </a:stretch>
        </p:blipFill>
        <p:spPr bwMode="auto">
          <a:xfrm>
            <a:off x="0" y="0"/>
            <a:ext cx="9144000" cy="6021288"/>
          </a:xfrm>
          <a:prstGeom prst="rect">
            <a:avLst/>
          </a:prstGeom>
          <a:noFill/>
          <a:ln w="9525">
            <a:noFill/>
            <a:miter lim="800000"/>
            <a:headEnd/>
            <a:tailEnd/>
          </a:ln>
        </p:spPr>
      </p:pic>
      <p:sp>
        <p:nvSpPr>
          <p:cNvPr id="8" name="Rectangle 7"/>
          <p:cNvSpPr/>
          <p:nvPr/>
        </p:nvSpPr>
        <p:spPr>
          <a:xfrm>
            <a:off x="0" y="188640"/>
            <a:ext cx="9144000" cy="2308324"/>
          </a:xfrm>
          <a:prstGeom prst="rect">
            <a:avLst/>
          </a:prstGeom>
        </p:spPr>
        <p:txBody>
          <a:bodyPr wrap="square">
            <a:spAutoFit/>
          </a:bodyPr>
          <a:lstStyle/>
          <a:p>
            <a:pPr algn="ctr"/>
            <a:r>
              <a:rPr lang="en-GB" sz="7200" b="1" dirty="0" smtClean="0">
                <a:solidFill>
                  <a:srgbClr val="002060"/>
                </a:solidFill>
                <a:effectLst>
                  <a:outerShdw blurRad="38100" dist="38100" dir="2700000" algn="tl">
                    <a:srgbClr val="000000">
                      <a:alpha val="43137"/>
                    </a:srgbClr>
                  </a:outerShdw>
                </a:effectLst>
                <a:latin typeface="Verdana" pitchFamily="34" charset="0"/>
              </a:rPr>
              <a:t>Strategic </a:t>
            </a:r>
          </a:p>
          <a:p>
            <a:pPr algn="ctr"/>
            <a:r>
              <a:rPr lang="en-GB" sz="7200" b="1" dirty="0" smtClean="0">
                <a:solidFill>
                  <a:srgbClr val="002060"/>
                </a:solidFill>
                <a:effectLst>
                  <a:outerShdw blurRad="38100" dist="38100" dir="2700000" algn="tl">
                    <a:srgbClr val="000000">
                      <a:alpha val="43137"/>
                    </a:srgbClr>
                  </a:outerShdw>
                </a:effectLst>
                <a:latin typeface="Verdana" pitchFamily="34" charset="0"/>
              </a:rPr>
              <a:t>Planning</a:t>
            </a:r>
            <a:endParaRPr lang="en-GB" sz="4000" b="1" dirty="0" smtClean="0">
              <a:solidFill>
                <a:srgbClr val="002060"/>
              </a:solidFill>
              <a:effectLst>
                <a:outerShdw blurRad="38100" dist="38100" dir="2700000" algn="tl">
                  <a:srgbClr val="000000">
                    <a:alpha val="43137"/>
                  </a:srgbClr>
                </a:outerShdw>
              </a:effectLst>
              <a:latin typeface="Verdana" pitchFamily="34" charset="0"/>
            </a:endParaRPr>
          </a:p>
        </p:txBody>
      </p:sp>
      <p:sp>
        <p:nvSpPr>
          <p:cNvPr id="4" name="Title 1"/>
          <p:cNvSpPr txBox="1">
            <a:spLocks/>
          </p:cNvSpPr>
          <p:nvPr/>
        </p:nvSpPr>
        <p:spPr>
          <a:xfrm>
            <a:off x="2051720" y="2132856"/>
            <a:ext cx="5328592" cy="280831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GB" sz="2400" b="1" u="none" strike="noStrike" kern="120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Verdana" pitchFamily="34"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GB" sz="2400" b="1" dirty="0" smtClean="0">
              <a:solidFill>
                <a:srgbClr val="002060"/>
              </a:solidFill>
              <a:effectLst>
                <a:outerShdw blurRad="38100" dist="38100" dir="2700000" algn="tl">
                  <a:srgbClr val="000000">
                    <a:alpha val="43137"/>
                  </a:srgbClr>
                </a:outerShdw>
              </a:effectLst>
              <a:latin typeface="Verdana" pitchFamily="34"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1" u="none" strike="noStrike" kern="120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Verdana" pitchFamily="34" charset="0"/>
                <a:ea typeface="+mj-ea"/>
                <a:cs typeface="+mj-cs"/>
              </a:rPr>
              <a:t>Professor Amir</a:t>
            </a:r>
            <a:r>
              <a:rPr kumimoji="0" lang="en-GB" sz="2800" b="1" u="none" strike="noStrike" kern="1200" cap="none" spc="0" normalizeH="0" noProof="0" dirty="0" smtClean="0">
                <a:ln>
                  <a:noFill/>
                </a:ln>
                <a:solidFill>
                  <a:srgbClr val="002060"/>
                </a:solidFill>
                <a:effectLst>
                  <a:outerShdw blurRad="38100" dist="38100" dir="2700000" algn="tl">
                    <a:srgbClr val="000000">
                      <a:alpha val="43137"/>
                    </a:srgbClr>
                  </a:outerShdw>
                </a:effectLst>
                <a:uLnTx/>
                <a:uFillTx/>
                <a:latin typeface="Verdana" pitchFamily="34" charset="0"/>
                <a:ea typeface="+mj-ea"/>
                <a:cs typeface="+mj-cs"/>
              </a:rPr>
              <a:t> Sharif</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GB" sz="2400" i="1" dirty="0" smtClean="0">
              <a:solidFill>
                <a:srgbClr val="002060"/>
              </a:solidFill>
              <a:effectLst>
                <a:outerShdw blurRad="38100" dist="38100" dir="2700000" algn="tl">
                  <a:srgbClr val="000000">
                    <a:alpha val="43137"/>
                  </a:srgbClr>
                </a:outerShdw>
              </a:effectLst>
              <a:latin typeface="Verdana" pitchFamily="34"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GB" sz="2000" i="1" dirty="0" smtClean="0">
                <a:solidFill>
                  <a:srgbClr val="002060"/>
                </a:solidFill>
                <a:effectLst>
                  <a:outerShdw blurRad="38100" dist="38100" dir="2700000" algn="tl">
                    <a:srgbClr val="000000">
                      <a:alpha val="43137"/>
                    </a:srgbClr>
                  </a:outerShdw>
                </a:effectLst>
                <a:latin typeface="Verdana" pitchFamily="34" charset="0"/>
                <a:ea typeface="+mj-ea"/>
                <a:cs typeface="+mj-cs"/>
              </a:rPr>
              <a:t>Professor of Operations Management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000" i="1" u="none" strike="noStrike" kern="1200" cap="none" spc="0" normalizeH="0" noProof="0" dirty="0" smtClean="0">
                <a:ln>
                  <a:noFill/>
                </a:ln>
                <a:solidFill>
                  <a:srgbClr val="002060"/>
                </a:solidFill>
                <a:effectLst>
                  <a:outerShdw blurRad="38100" dist="38100" dir="2700000" algn="tl">
                    <a:srgbClr val="000000">
                      <a:alpha val="43137"/>
                    </a:srgbClr>
                  </a:outerShdw>
                </a:effectLst>
                <a:uLnTx/>
                <a:uFillTx/>
                <a:latin typeface="Verdana" pitchFamily="34" charset="0"/>
                <a:ea typeface="+mj-ea"/>
                <a:cs typeface="+mj-cs"/>
              </a:rPr>
              <a:t>&amp; Director of MBA Programmes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GB" sz="2000" i="1" u="none" strike="noStrike" kern="1200" cap="none" spc="0" normalizeH="0" noProof="0" dirty="0" smtClean="0">
              <a:ln>
                <a:noFill/>
              </a:ln>
              <a:solidFill>
                <a:srgbClr val="002060"/>
              </a:solidFill>
              <a:effectLst>
                <a:outerShdw blurRad="38100" dist="38100" dir="2700000" algn="tl">
                  <a:srgbClr val="000000">
                    <a:alpha val="43137"/>
                  </a:srgbClr>
                </a:outerShdw>
              </a:effectLst>
              <a:uLnTx/>
              <a:uFillTx/>
              <a:latin typeface="Verdana" pitchFamily="34"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GB" sz="2000" b="1" baseline="0" dirty="0" smtClean="0">
                <a:solidFill>
                  <a:srgbClr val="002060"/>
                </a:solidFill>
                <a:effectLst>
                  <a:outerShdw blurRad="38100" dist="38100" dir="2700000" algn="tl">
                    <a:srgbClr val="000000">
                      <a:alpha val="43137"/>
                    </a:srgbClr>
                  </a:outerShdw>
                </a:effectLst>
                <a:latin typeface="Verdana" pitchFamily="34" charset="0"/>
                <a:ea typeface="+mj-ea"/>
                <a:cs typeface="+mj-cs"/>
              </a:rPr>
              <a:t>Brunel Business School</a:t>
            </a:r>
          </a:p>
        </p:txBody>
      </p:sp>
      <p:pic>
        <p:nvPicPr>
          <p:cNvPr id="9" name="Picture 2" descr="Masters In Management FT Logo">
            <a:hlinkClick r:id="rId3" tooltip="FT Ranking"/>
          </p:cNvPr>
          <p:cNvPicPr>
            <a:picLocks noChangeAspect="1" noChangeArrowheads="1"/>
          </p:cNvPicPr>
          <p:nvPr/>
        </p:nvPicPr>
        <p:blipFill>
          <a:blip r:embed="rId4" cstate="print"/>
          <a:srcRect/>
          <a:stretch>
            <a:fillRect/>
          </a:stretch>
        </p:blipFill>
        <p:spPr bwMode="auto">
          <a:xfrm>
            <a:off x="3926185" y="6309320"/>
            <a:ext cx="2085975" cy="400050"/>
          </a:xfrm>
          <a:prstGeom prst="rect">
            <a:avLst/>
          </a:prstGeom>
          <a:solidFill>
            <a:schemeClr val="bg1"/>
          </a:solidFill>
        </p:spPr>
      </p:pic>
      <p:pic>
        <p:nvPicPr>
          <p:cNvPr id="11" name="Picture 4" descr="Amba logo">
            <a:hlinkClick r:id="rId5" tooltip="Amba website"/>
          </p:cNvPr>
          <p:cNvPicPr>
            <a:picLocks noChangeAspect="1" noChangeArrowheads="1"/>
          </p:cNvPicPr>
          <p:nvPr/>
        </p:nvPicPr>
        <p:blipFill>
          <a:blip r:embed="rId6" cstate="print"/>
          <a:srcRect/>
          <a:stretch>
            <a:fillRect/>
          </a:stretch>
        </p:blipFill>
        <p:spPr bwMode="auto">
          <a:xfrm>
            <a:off x="107504" y="6288297"/>
            <a:ext cx="1413560" cy="453071"/>
          </a:xfrm>
          <a:prstGeom prst="rect">
            <a:avLst/>
          </a:prstGeom>
          <a:solidFill>
            <a:schemeClr val="bg1"/>
          </a:solidFill>
        </p:spPr>
      </p:pic>
      <p:pic>
        <p:nvPicPr>
          <p:cNvPr id="12" name="Picture 2" descr="EFMD logo"/>
          <p:cNvPicPr>
            <a:picLocks noChangeAspect="1" noChangeArrowheads="1"/>
          </p:cNvPicPr>
          <p:nvPr/>
        </p:nvPicPr>
        <p:blipFill>
          <a:blip r:embed="rId7" cstate="print"/>
          <a:srcRect/>
          <a:stretch>
            <a:fillRect/>
          </a:stretch>
        </p:blipFill>
        <p:spPr bwMode="auto">
          <a:xfrm>
            <a:off x="1619672" y="6093296"/>
            <a:ext cx="544628" cy="670310"/>
          </a:xfrm>
          <a:prstGeom prst="rect">
            <a:avLst/>
          </a:prstGeom>
          <a:noFill/>
        </p:spPr>
      </p:pic>
      <p:sp>
        <p:nvSpPr>
          <p:cNvPr id="13" name="TextBox 12"/>
          <p:cNvSpPr txBox="1"/>
          <p:nvPr/>
        </p:nvSpPr>
        <p:spPr>
          <a:xfrm>
            <a:off x="2195736" y="6279703"/>
            <a:ext cx="2339752" cy="461665"/>
          </a:xfrm>
          <a:prstGeom prst="rect">
            <a:avLst/>
          </a:prstGeom>
          <a:noFill/>
        </p:spPr>
        <p:txBody>
          <a:bodyPr wrap="square" rtlCol="0">
            <a:spAutoFit/>
          </a:bodyPr>
          <a:lstStyle/>
          <a:p>
            <a:r>
              <a:rPr lang="en-US" sz="1200" b="1" dirty="0" smtClean="0">
                <a:latin typeface="Arial" pitchFamily="34" charset="0"/>
                <a:ea typeface="Arial Unicode MS" pitchFamily="34" charset="-128"/>
                <a:cs typeface="Arial" pitchFamily="34" charset="0"/>
              </a:rPr>
              <a:t>Member</a:t>
            </a:r>
            <a:r>
              <a:rPr lang="en-US" sz="1200" b="1" baseline="0" dirty="0" smtClean="0">
                <a:latin typeface="Arial" pitchFamily="34" charset="0"/>
                <a:ea typeface="Arial Unicode MS" pitchFamily="34" charset="-128"/>
                <a:cs typeface="Arial" pitchFamily="34" charset="0"/>
              </a:rPr>
              <a:t> of  </a:t>
            </a:r>
          </a:p>
          <a:p>
            <a:r>
              <a:rPr lang="en-US" sz="1200" b="1" baseline="0" dirty="0" smtClean="0">
                <a:latin typeface="Arial" pitchFamily="34" charset="0"/>
                <a:ea typeface="Arial Unicode MS" pitchFamily="34" charset="-128"/>
                <a:cs typeface="Arial" pitchFamily="34" charset="0"/>
              </a:rPr>
              <a:t>AACSB International</a:t>
            </a:r>
          </a:p>
        </p:txBody>
      </p:sp>
      <p:pic>
        <p:nvPicPr>
          <p:cNvPr id="14" name="Picture 3"/>
          <p:cNvPicPr>
            <a:picLocks noChangeAspect="1" noChangeArrowheads="1"/>
          </p:cNvPicPr>
          <p:nvPr/>
        </p:nvPicPr>
        <p:blipFill>
          <a:blip r:embed="rId8" cstate="print"/>
          <a:srcRect l="23963" b="36063"/>
          <a:stretch>
            <a:fillRect/>
          </a:stretch>
        </p:blipFill>
        <p:spPr bwMode="auto">
          <a:xfrm>
            <a:off x="6498076" y="6292815"/>
            <a:ext cx="2550803" cy="290889"/>
          </a:xfrm>
          <a:prstGeom prst="rect">
            <a:avLst/>
          </a:prstGeom>
          <a:noFill/>
          <a:ln w="9525">
            <a:noFill/>
            <a:miter lim="800000"/>
            <a:headEnd/>
            <a:tailEnd/>
          </a:ln>
        </p:spPr>
      </p:pic>
      <p:pic>
        <p:nvPicPr>
          <p:cNvPr id="15" name="Picture 4"/>
          <p:cNvPicPr>
            <a:picLocks noChangeAspect="1" noChangeArrowheads="1"/>
          </p:cNvPicPr>
          <p:nvPr/>
        </p:nvPicPr>
        <p:blipFill>
          <a:blip r:embed="rId9" cstate="print"/>
          <a:srcRect/>
          <a:stretch>
            <a:fillRect/>
          </a:stretch>
        </p:blipFill>
        <p:spPr bwMode="auto">
          <a:xfrm>
            <a:off x="6084168" y="6318111"/>
            <a:ext cx="472377" cy="423257"/>
          </a:xfrm>
          <a:prstGeom prst="rect">
            <a:avLst/>
          </a:prstGeom>
          <a:noFill/>
          <a:ln w="9525">
            <a:noFill/>
            <a:miter lim="800000"/>
            <a:headEnd/>
            <a:tailEnd/>
          </a:ln>
        </p:spPr>
      </p:pic>
      <p:pic>
        <p:nvPicPr>
          <p:cNvPr id="16" name="Picture 10" descr="http://people.brunel.ac.uk/graphics/house_style/Images/logos/Brunel_1_287.jpg"/>
          <p:cNvPicPr>
            <a:picLocks noChangeArrowheads="1"/>
          </p:cNvPicPr>
          <p:nvPr/>
        </p:nvPicPr>
        <p:blipFill>
          <a:blip r:embed="rId10" cstate="print"/>
          <a:srcRect/>
          <a:stretch>
            <a:fillRect/>
          </a:stretch>
        </p:blipFill>
        <p:spPr bwMode="auto">
          <a:xfrm>
            <a:off x="4027000" y="5121288"/>
            <a:ext cx="1368152" cy="900000"/>
          </a:xfrm>
          <a:prstGeom prst="rect">
            <a:avLst/>
          </a:prstGeom>
          <a:noFill/>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Benefits of Strategic Planning</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fontScale="77500" lnSpcReduction="20000"/>
          </a:bodyPr>
          <a:lstStyle/>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2300" dirty="0" smtClean="0">
                <a:solidFill>
                  <a:srgbClr val="002060"/>
                </a:solidFill>
                <a:latin typeface="Verdana" pitchFamily="34" charset="0"/>
                <a:ea typeface="+mj-ea"/>
                <a:cs typeface="+mj-cs"/>
              </a:rPr>
              <a:t>A </a:t>
            </a:r>
            <a:r>
              <a:rPr lang="en-GB" sz="2300" dirty="0" smtClean="0">
                <a:solidFill>
                  <a:srgbClr val="B88C00"/>
                </a:solidFill>
                <a:effectLst>
                  <a:outerShdw blurRad="38100" dist="38100" dir="2700000" algn="tl">
                    <a:srgbClr val="000000">
                      <a:alpha val="43137"/>
                    </a:srgbClr>
                  </a:outerShdw>
                </a:effectLst>
                <a:latin typeface="Verdana" pitchFamily="34" charset="0"/>
                <a:ea typeface="+mj-ea"/>
                <a:cs typeface="+mj-cs"/>
              </a:rPr>
              <a:t>prerequisite</a:t>
            </a:r>
            <a:r>
              <a:rPr lang="en-GB" sz="2300" dirty="0" smtClean="0">
                <a:solidFill>
                  <a:srgbClr val="002060"/>
                </a:solidFill>
                <a:latin typeface="Verdana" pitchFamily="34" charset="0"/>
                <a:ea typeface="+mj-ea"/>
                <a:cs typeface="+mj-cs"/>
              </a:rPr>
              <a:t> for better information for </a:t>
            </a:r>
            <a:r>
              <a:rPr lang="en-GB" sz="2300" dirty="0" smtClean="0">
                <a:solidFill>
                  <a:srgbClr val="B88C00"/>
                </a:solidFill>
                <a:effectLst>
                  <a:outerShdw blurRad="38100" dist="38100" dir="2700000" algn="tl">
                    <a:srgbClr val="000000">
                      <a:alpha val="43137"/>
                    </a:srgbClr>
                  </a:outerShdw>
                </a:effectLst>
                <a:latin typeface="Verdana" pitchFamily="34" charset="0"/>
                <a:ea typeface="+mj-ea"/>
                <a:cs typeface="+mj-cs"/>
              </a:rPr>
              <a:t>decisions making </a:t>
            </a:r>
            <a:r>
              <a:rPr lang="en-GB" sz="2300" dirty="0" smtClean="0">
                <a:solidFill>
                  <a:srgbClr val="002060"/>
                </a:solidFill>
                <a:latin typeface="Verdana" pitchFamily="34" charset="0"/>
                <a:ea typeface="+mj-ea"/>
                <a:cs typeface="+mj-cs"/>
              </a:rPr>
              <a:t>may be recognised</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dirty="0" smtClean="0">
              <a:solidFill>
                <a:srgbClr val="002060"/>
              </a:solidFill>
              <a:latin typeface="Verdana" pitchFamily="34" charset="0"/>
              <a:ea typeface="+mj-ea"/>
              <a:cs typeface="+mj-cs"/>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2300" dirty="0" smtClean="0">
                <a:solidFill>
                  <a:srgbClr val="B88C00"/>
                </a:solidFill>
                <a:effectLst>
                  <a:outerShdw blurRad="38100" dist="38100" dir="2700000" algn="tl">
                    <a:srgbClr val="000000">
                      <a:alpha val="43137"/>
                    </a:srgbClr>
                  </a:outerShdw>
                </a:effectLst>
                <a:latin typeface="Verdana" pitchFamily="34" charset="0"/>
              </a:rPr>
              <a:t>Growth</a:t>
            </a:r>
            <a:r>
              <a:rPr lang="en-GB" sz="2300" dirty="0" smtClean="0">
                <a:solidFill>
                  <a:srgbClr val="002060"/>
                </a:solidFill>
                <a:latin typeface="Verdana" pitchFamily="34" charset="0"/>
              </a:rPr>
              <a:t> and </a:t>
            </a:r>
            <a:r>
              <a:rPr lang="en-GB" sz="2300" dirty="0" smtClean="0">
                <a:solidFill>
                  <a:srgbClr val="B88C00"/>
                </a:solidFill>
                <a:effectLst>
                  <a:outerShdw blurRad="38100" dist="38100" dir="2700000" algn="tl">
                    <a:srgbClr val="000000">
                      <a:alpha val="43137"/>
                    </a:srgbClr>
                  </a:outerShdw>
                </a:effectLst>
                <a:latin typeface="Verdana" pitchFamily="34" charset="0"/>
              </a:rPr>
              <a:t>development</a:t>
            </a:r>
            <a:r>
              <a:rPr lang="en-GB" sz="2300" dirty="0" smtClean="0">
                <a:solidFill>
                  <a:srgbClr val="002060"/>
                </a:solidFill>
                <a:effectLst>
                  <a:outerShdw blurRad="38100" dist="38100" dir="2700000" algn="tl">
                    <a:srgbClr val="000000">
                      <a:alpha val="43137"/>
                    </a:srgbClr>
                  </a:outerShdw>
                </a:effectLst>
                <a:latin typeface="Verdana" pitchFamily="34" charset="0"/>
              </a:rPr>
              <a:t> </a:t>
            </a:r>
            <a:r>
              <a:rPr lang="en-GB" sz="2300" dirty="0" smtClean="0">
                <a:solidFill>
                  <a:srgbClr val="002060"/>
                </a:solidFill>
                <a:latin typeface="Verdana" pitchFamily="34" charset="0"/>
              </a:rPr>
              <a:t>can be accelerated and enhanced</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dirty="0" smtClean="0">
              <a:solidFill>
                <a:srgbClr val="002060"/>
              </a:solidFill>
              <a:latin typeface="Verdana" pitchFamily="34" charset="0"/>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2300" dirty="0" smtClean="0">
                <a:solidFill>
                  <a:srgbClr val="B88C00"/>
                </a:solidFill>
                <a:effectLst>
                  <a:outerShdw blurRad="38100" dist="38100" dir="2700000" algn="tl">
                    <a:srgbClr val="000000">
                      <a:alpha val="43137"/>
                    </a:srgbClr>
                  </a:outerShdw>
                </a:effectLst>
                <a:latin typeface="Verdana" pitchFamily="34" charset="0"/>
              </a:rPr>
              <a:t>Deficient performing </a:t>
            </a:r>
            <a:r>
              <a:rPr lang="en-GB" sz="2300" dirty="0" smtClean="0">
                <a:solidFill>
                  <a:srgbClr val="002060"/>
                </a:solidFill>
                <a:latin typeface="Verdana" pitchFamily="34" charset="0"/>
              </a:rPr>
              <a:t>areas can be identified and eradicated</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dirty="0" smtClean="0">
              <a:solidFill>
                <a:srgbClr val="002060"/>
              </a:solidFill>
              <a:latin typeface="Verdana" pitchFamily="34" charset="0"/>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2300" dirty="0" smtClean="0">
                <a:solidFill>
                  <a:srgbClr val="002060"/>
                </a:solidFill>
                <a:latin typeface="Verdana" pitchFamily="34" charset="0"/>
              </a:rPr>
              <a:t>Gain control of </a:t>
            </a:r>
            <a:r>
              <a:rPr lang="en-GB" sz="2300" dirty="0" smtClean="0">
                <a:solidFill>
                  <a:srgbClr val="B88C00"/>
                </a:solidFill>
                <a:effectLst>
                  <a:outerShdw blurRad="38100" dist="38100" dir="2700000" algn="tl">
                    <a:srgbClr val="000000">
                      <a:alpha val="43137"/>
                    </a:srgbClr>
                  </a:outerShdw>
                </a:effectLst>
                <a:latin typeface="Verdana" pitchFamily="34" charset="0"/>
              </a:rPr>
              <a:t>operational problems</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dirty="0" smtClean="0">
              <a:solidFill>
                <a:srgbClr val="002060"/>
              </a:solidFill>
              <a:latin typeface="Verdana" pitchFamily="34" charset="0"/>
            </a:endParaRPr>
          </a:p>
          <a:p>
            <a:pPr marL="265113" lvl="0" indent="-265113" algn="just">
              <a:spcBef>
                <a:spcPct val="0"/>
              </a:spcBef>
              <a:buSzPct val="90000"/>
              <a:buBlip>
                <a:blip r:embed="rId3"/>
              </a:buBlip>
              <a:defRPr/>
            </a:pPr>
            <a:r>
              <a:rPr lang="en-GB" sz="2300" dirty="0" smtClean="0">
                <a:solidFill>
                  <a:srgbClr val="002060"/>
                </a:solidFill>
                <a:latin typeface="Verdana" pitchFamily="34" charset="0"/>
              </a:rPr>
              <a:t>Develop better </a:t>
            </a:r>
            <a:r>
              <a:rPr lang="en-GB" sz="2300" dirty="0" smtClean="0">
                <a:solidFill>
                  <a:srgbClr val="B88C00"/>
                </a:solidFill>
                <a:effectLst>
                  <a:outerShdw blurRad="38100" dist="38100" dir="2700000" algn="tl">
                    <a:srgbClr val="000000">
                      <a:alpha val="43137"/>
                    </a:srgbClr>
                  </a:outerShdw>
                </a:effectLst>
                <a:latin typeface="Verdana" pitchFamily="34" charset="0"/>
              </a:rPr>
              <a:t>communication</a:t>
            </a:r>
            <a:r>
              <a:rPr lang="en-GB" sz="2300" dirty="0" smtClean="0">
                <a:solidFill>
                  <a:srgbClr val="002060"/>
                </a:solidFill>
                <a:latin typeface="Verdana" pitchFamily="34" charset="0"/>
              </a:rPr>
              <a:t> with those both inside and outside the organisation</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dirty="0" smtClean="0">
              <a:solidFill>
                <a:srgbClr val="002060"/>
              </a:solidFill>
              <a:latin typeface="Verdana" pitchFamily="34" charset="0"/>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2300" dirty="0" smtClean="0">
                <a:solidFill>
                  <a:srgbClr val="002060"/>
                </a:solidFill>
                <a:latin typeface="Verdana" pitchFamily="34" charset="0"/>
              </a:rPr>
              <a:t>Provides a </a:t>
            </a:r>
            <a:r>
              <a:rPr lang="en-GB" sz="2300" dirty="0" smtClean="0">
                <a:solidFill>
                  <a:srgbClr val="B88C00"/>
                </a:solidFill>
                <a:effectLst>
                  <a:outerShdw blurRad="38100" dist="38100" dir="2700000" algn="tl">
                    <a:srgbClr val="000000">
                      <a:alpha val="43137"/>
                    </a:srgbClr>
                  </a:outerShdw>
                </a:effectLst>
                <a:latin typeface="Verdana" pitchFamily="34" charset="0"/>
              </a:rPr>
              <a:t>road map </a:t>
            </a:r>
            <a:r>
              <a:rPr lang="en-GB" sz="2300" dirty="0" smtClean="0">
                <a:solidFill>
                  <a:srgbClr val="002060"/>
                </a:solidFill>
                <a:latin typeface="Verdana" pitchFamily="34" charset="0"/>
              </a:rPr>
              <a:t>to illustrate where the organisation is </a:t>
            </a:r>
            <a:r>
              <a:rPr lang="en-GB" sz="2300" dirty="0" smtClean="0">
                <a:solidFill>
                  <a:srgbClr val="B88C00"/>
                </a:solidFill>
                <a:effectLst>
                  <a:outerShdw blurRad="38100" dist="38100" dir="2700000" algn="tl">
                    <a:srgbClr val="000000">
                      <a:alpha val="43137"/>
                    </a:srgbClr>
                  </a:outerShdw>
                </a:effectLst>
                <a:latin typeface="Verdana" pitchFamily="34" charset="0"/>
              </a:rPr>
              <a:t>going</a:t>
            </a:r>
            <a:r>
              <a:rPr lang="en-GB" sz="2300" dirty="0" smtClean="0">
                <a:solidFill>
                  <a:srgbClr val="002060"/>
                </a:solidFill>
                <a:latin typeface="Verdana" pitchFamily="34" charset="0"/>
              </a:rPr>
              <a:t> and how to </a:t>
            </a:r>
            <a:r>
              <a:rPr lang="en-GB" sz="2300" dirty="0" smtClean="0">
                <a:solidFill>
                  <a:srgbClr val="B88C00"/>
                </a:solidFill>
                <a:effectLst>
                  <a:outerShdw blurRad="38100" dist="38100" dir="2700000" algn="tl">
                    <a:srgbClr val="000000">
                      <a:alpha val="43137"/>
                    </a:srgbClr>
                  </a:outerShdw>
                </a:effectLst>
                <a:latin typeface="Verdana" pitchFamily="34" charset="0"/>
              </a:rPr>
              <a:t>get there</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dirty="0" smtClean="0">
              <a:solidFill>
                <a:srgbClr val="002060"/>
              </a:solidFill>
              <a:latin typeface="Verdana" pitchFamily="34" charset="0"/>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2300" dirty="0" smtClean="0">
                <a:solidFill>
                  <a:srgbClr val="002060"/>
                </a:solidFill>
                <a:latin typeface="Verdana" pitchFamily="34" charset="0"/>
              </a:rPr>
              <a:t>Develop better internal </a:t>
            </a:r>
            <a:r>
              <a:rPr lang="en-GB" sz="2300" dirty="0" smtClean="0">
                <a:solidFill>
                  <a:srgbClr val="B88C00"/>
                </a:solidFill>
                <a:effectLst>
                  <a:outerShdw blurRad="38100" dist="38100" dir="2700000" algn="tl">
                    <a:srgbClr val="000000">
                      <a:alpha val="43137"/>
                    </a:srgbClr>
                  </a:outerShdw>
                </a:effectLst>
                <a:latin typeface="Verdana" pitchFamily="34" charset="0"/>
              </a:rPr>
              <a:t>coordination of activities</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dirty="0" smtClean="0">
              <a:solidFill>
                <a:srgbClr val="002060"/>
              </a:solidFill>
              <a:latin typeface="Verdana" pitchFamily="34" charset="0"/>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2300" dirty="0" smtClean="0">
                <a:solidFill>
                  <a:srgbClr val="002060"/>
                </a:solidFill>
                <a:latin typeface="Verdana" pitchFamily="34" charset="0"/>
              </a:rPr>
              <a:t>Develop a </a:t>
            </a:r>
            <a:r>
              <a:rPr lang="en-GB" sz="2300" dirty="0" smtClean="0">
                <a:solidFill>
                  <a:srgbClr val="B88C00"/>
                </a:solidFill>
                <a:effectLst>
                  <a:outerShdw blurRad="38100" dist="38100" dir="2700000" algn="tl">
                    <a:srgbClr val="000000">
                      <a:alpha val="43137"/>
                    </a:srgbClr>
                  </a:outerShdw>
                </a:effectLst>
                <a:latin typeface="Verdana" pitchFamily="34" charset="0"/>
              </a:rPr>
              <a:t>frame of reference </a:t>
            </a:r>
            <a:r>
              <a:rPr lang="en-GB" sz="2300" dirty="0" smtClean="0">
                <a:solidFill>
                  <a:srgbClr val="002060"/>
                </a:solidFill>
                <a:latin typeface="Verdana" pitchFamily="34" charset="0"/>
              </a:rPr>
              <a:t>for budgets and short and long range </a:t>
            </a:r>
            <a:r>
              <a:rPr lang="en-GB" sz="2300" dirty="0" smtClean="0">
                <a:solidFill>
                  <a:srgbClr val="B88C00"/>
                </a:solidFill>
                <a:effectLst>
                  <a:outerShdw blurRad="38100" dist="38100" dir="2700000" algn="tl">
                    <a:srgbClr val="000000">
                      <a:alpha val="43137"/>
                    </a:srgbClr>
                  </a:outerShdw>
                </a:effectLst>
                <a:latin typeface="Verdana" pitchFamily="34" charset="0"/>
              </a:rPr>
              <a:t>operational plans</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dirty="0" smtClean="0">
              <a:solidFill>
                <a:srgbClr val="002060"/>
              </a:solidFill>
              <a:latin typeface="Verdana" pitchFamily="34" charset="0"/>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2300" dirty="0" smtClean="0">
                <a:solidFill>
                  <a:srgbClr val="002060"/>
                </a:solidFill>
                <a:latin typeface="Verdana" pitchFamily="34" charset="0"/>
              </a:rPr>
              <a:t>Gain a </a:t>
            </a:r>
            <a:r>
              <a:rPr lang="en-GB" sz="2300" dirty="0" smtClean="0">
                <a:solidFill>
                  <a:srgbClr val="B88C00"/>
                </a:solidFill>
                <a:effectLst>
                  <a:outerShdw blurRad="38100" dist="38100" dir="2700000" algn="tl">
                    <a:srgbClr val="000000">
                      <a:alpha val="43137"/>
                    </a:srgbClr>
                  </a:outerShdw>
                </a:effectLst>
                <a:latin typeface="Verdana" pitchFamily="34" charset="0"/>
              </a:rPr>
              <a:t>sense of security </a:t>
            </a:r>
            <a:r>
              <a:rPr lang="en-GB" sz="2300" dirty="0" smtClean="0">
                <a:solidFill>
                  <a:srgbClr val="002060"/>
                </a:solidFill>
                <a:latin typeface="Verdana" pitchFamily="34" charset="0"/>
              </a:rPr>
              <a:t>among employees that comes from better understanding of the changing environment and the organisation’s </a:t>
            </a:r>
            <a:r>
              <a:rPr lang="en-GB" sz="2300" dirty="0" smtClean="0">
                <a:solidFill>
                  <a:srgbClr val="B88C00"/>
                </a:solidFill>
                <a:effectLst>
                  <a:outerShdw blurRad="38100" dist="38100" dir="2700000" algn="tl">
                    <a:srgbClr val="000000">
                      <a:alpha val="43137"/>
                    </a:srgbClr>
                  </a:outerShdw>
                </a:effectLst>
                <a:latin typeface="Verdana" pitchFamily="34" charset="0"/>
              </a:rPr>
              <a:t>ability to adapt</a:t>
            </a: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16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ectangle 5"/>
          <p:cNvSpPr/>
          <p:nvPr/>
        </p:nvSpPr>
        <p:spPr>
          <a:xfrm>
            <a:off x="3923928" y="6453336"/>
            <a:ext cx="3672408" cy="230832"/>
          </a:xfrm>
          <a:prstGeom prst="rect">
            <a:avLst/>
          </a:prstGeom>
        </p:spPr>
        <p:txBody>
          <a:bodyPr wrap="square" lIns="0">
            <a:spAutoFit/>
          </a:bodyPr>
          <a:lstStyle/>
          <a:p>
            <a:pPr algn="just"/>
            <a:r>
              <a:rPr lang="en-GB" sz="900" i="1" dirty="0" smtClean="0">
                <a:latin typeface="Verdana" pitchFamily="34" charset="0"/>
                <a:ea typeface="Verdana" pitchFamily="34" charset="0"/>
                <a:cs typeface="Verdana" pitchFamily="34" charset="0"/>
              </a:rPr>
              <a:t>Source: http://www.entarga.com/stratplan/plngbenefits.htm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subTnLst>
                                    <p:animClr>
                                      <p:cBhvr override="childStyle">
                                        <p:cTn dur="1" fill="hold" display="0" masterRel="nextClick" afterEffect="1"/>
                                        <p:tgtEl>
                                          <p:spTgt spid="3">
                                            <p:txEl>
                                              <p:pRg st="8" end="8"/>
                                            </p:txEl>
                                          </p:spTgt>
                                        </p:tgtEl>
                                        <p:attrNameLst>
                                          <p:attrName>ppt_c</p:attrName>
                                        </p:attrNameLst>
                                      </p:cBhvr>
                                      <p:to>
                                        <a:schemeClr val="bg2"/>
                                      </p:to>
                                    </p:animClr>
                                  </p:sub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47" dur="600" fill="hold">
                                          <p:stCondLst>
                                            <p:cond delay="0"/>
                                          </p:stCondLst>
                                        </p:cTn>
                                        <p:tgtEl>
                                          <p:spTgt spid="3">
                                            <p:txEl>
                                              <p:pRg st="10" end="10"/>
                                            </p:txEl>
                                          </p:spTgt>
                                        </p:tgtEl>
                                        <p:attrNameLst>
                                          <p:attrName>ppt_x</p:attrName>
                                        </p:attrNameLst>
                                      </p:cBhvr>
                                    </p:anim>
                                    <p:anim from="0" to="-1.0" calcmode="lin" valueType="num">
                                      <p:cBhvr>
                                        <p:cTn id="48" dur="200" decel="50000" autoRev="1" fill="hold">
                                          <p:stCondLst>
                                            <p:cond delay="600"/>
                                          </p:stCondLst>
                                        </p:cTn>
                                        <p:tgtEl>
                                          <p:spTgt spid="3">
                                            <p:txEl>
                                              <p:pRg st="10" end="10"/>
                                            </p:txEl>
                                          </p:spTgt>
                                        </p:tgtEl>
                                        <p:attrNameLst>
                                          <p:attrName>xshear</p:attrName>
                                        </p:attrNameLst>
                                      </p:cBhvr>
                                    </p:anim>
                                    <p:animScale>
                                      <p:cBhvr>
                                        <p:cTn id="49" dur="200" decel="100000" autoRev="1" fill="hold">
                                          <p:stCondLst>
                                            <p:cond delay="600"/>
                                          </p:stCondLst>
                                        </p:cTn>
                                        <p:tgtEl>
                                          <p:spTgt spid="3">
                                            <p:txEl>
                                              <p:pRg st="10" end="10"/>
                                            </p:txEl>
                                          </p:spTgt>
                                        </p:tgtEl>
                                      </p:cBhvr>
                                      <p:from x="100000" y="100000"/>
                                      <p:to x="80000" y="100000"/>
                                    </p:animScale>
                                    <p:anim by="(#ppt_h/3+#ppt_w*0.1)" calcmode="lin" valueType="num">
                                      <p:cBhvr additive="sum">
                                        <p:cTn id="50" dur="200" decel="100000" autoRev="1" fill="hold">
                                          <p:stCondLst>
                                            <p:cond delay="600"/>
                                          </p:stCondLst>
                                        </p:cTn>
                                        <p:tgtEl>
                                          <p:spTgt spid="3">
                                            <p:txEl>
                                              <p:pRg st="10" end="10"/>
                                            </p:txEl>
                                          </p:spTgt>
                                        </p:tgtEl>
                                        <p:attrNameLst>
                                          <p:attrName>ppt_x</p:attrName>
                                        </p:attrNameLst>
                                      </p:cBhvr>
                                    </p:anim>
                                  </p:childTnLst>
                                  <p:subTnLst>
                                    <p:animClr>
                                      <p:cBhvr override="childStyle">
                                        <p:cTn dur="1" fill="hold" display="0" masterRel="nextClick" afterEffect="1"/>
                                        <p:tgtEl>
                                          <p:spTgt spid="3">
                                            <p:txEl>
                                              <p:pRg st="10" end="10"/>
                                            </p:txEl>
                                          </p:spTgt>
                                        </p:tgtEl>
                                        <p:attrNameLst>
                                          <p:attrName>ppt_c</p:attrName>
                                        </p:attrNameLst>
                                      </p:cBhvr>
                                      <p:to>
                                        <a:schemeClr val="bg2"/>
                                      </p:to>
                                    </p:animClr>
                                  </p:subTnLst>
                                </p:cTn>
                              </p:par>
                            </p:childTnLst>
                          </p:cTn>
                        </p:par>
                      </p:childTnLst>
                    </p:cTn>
                  </p:par>
                  <p:par>
                    <p:cTn id="51" fill="hold">
                      <p:stCondLst>
                        <p:cond delay="indefinite"/>
                      </p:stCondLst>
                      <p:childTnLst>
                        <p:par>
                          <p:cTn id="52" fill="hold">
                            <p:stCondLst>
                              <p:cond delay="0"/>
                            </p:stCondLst>
                            <p:childTnLst>
                              <p:par>
                                <p:cTn id="53" presetID="34"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 from="(-#ppt_w/2)" to="(#ppt_x)" calcmode="lin" valueType="num">
                                      <p:cBhvr>
                                        <p:cTn id="55" dur="600" fill="hold">
                                          <p:stCondLst>
                                            <p:cond delay="0"/>
                                          </p:stCondLst>
                                        </p:cTn>
                                        <p:tgtEl>
                                          <p:spTgt spid="3">
                                            <p:txEl>
                                              <p:pRg st="12" end="12"/>
                                            </p:txEl>
                                          </p:spTgt>
                                        </p:tgtEl>
                                        <p:attrNameLst>
                                          <p:attrName>ppt_x</p:attrName>
                                        </p:attrNameLst>
                                      </p:cBhvr>
                                    </p:anim>
                                    <p:anim from="0" to="-1.0" calcmode="lin" valueType="num">
                                      <p:cBhvr>
                                        <p:cTn id="56" dur="200" decel="50000" autoRev="1" fill="hold">
                                          <p:stCondLst>
                                            <p:cond delay="600"/>
                                          </p:stCondLst>
                                        </p:cTn>
                                        <p:tgtEl>
                                          <p:spTgt spid="3">
                                            <p:txEl>
                                              <p:pRg st="12" end="12"/>
                                            </p:txEl>
                                          </p:spTgt>
                                        </p:tgtEl>
                                        <p:attrNameLst>
                                          <p:attrName>xshear</p:attrName>
                                        </p:attrNameLst>
                                      </p:cBhvr>
                                    </p:anim>
                                    <p:animScale>
                                      <p:cBhvr>
                                        <p:cTn id="57" dur="200" decel="100000" autoRev="1" fill="hold">
                                          <p:stCondLst>
                                            <p:cond delay="600"/>
                                          </p:stCondLst>
                                        </p:cTn>
                                        <p:tgtEl>
                                          <p:spTgt spid="3">
                                            <p:txEl>
                                              <p:pRg st="12" end="12"/>
                                            </p:txEl>
                                          </p:spTgt>
                                        </p:tgtEl>
                                      </p:cBhvr>
                                      <p:from x="100000" y="100000"/>
                                      <p:to x="80000" y="100000"/>
                                    </p:animScale>
                                    <p:anim by="(#ppt_h/3+#ppt_w*0.1)" calcmode="lin" valueType="num">
                                      <p:cBhvr additive="sum">
                                        <p:cTn id="58" dur="200" decel="100000" autoRev="1" fill="hold">
                                          <p:stCondLst>
                                            <p:cond delay="600"/>
                                          </p:stCondLst>
                                        </p:cTn>
                                        <p:tgtEl>
                                          <p:spTgt spid="3">
                                            <p:txEl>
                                              <p:pRg st="12" end="12"/>
                                            </p:txEl>
                                          </p:spTgt>
                                        </p:tgtEl>
                                        <p:attrNameLst>
                                          <p:attrName>ppt_x</p:attrName>
                                        </p:attrNameLst>
                                      </p:cBhvr>
                                    </p:anim>
                                  </p:childTnLst>
                                  <p:subTnLst>
                                    <p:animClr>
                                      <p:cBhvr override="childStyle">
                                        <p:cTn dur="1" fill="hold" display="0" masterRel="nextClick" afterEffect="1"/>
                                        <p:tgtEl>
                                          <p:spTgt spid="3">
                                            <p:txEl>
                                              <p:pRg st="12" end="12"/>
                                            </p:txEl>
                                          </p:spTgt>
                                        </p:tgtEl>
                                        <p:attrNameLst>
                                          <p:attrName>ppt_c</p:attrName>
                                        </p:attrNameLst>
                                      </p:cBhvr>
                                      <p:to>
                                        <a:schemeClr val="bg2"/>
                                      </p:to>
                                    </p:animClr>
                                  </p:subTnLst>
                                </p:cTn>
                              </p:par>
                            </p:childTnLst>
                          </p:cTn>
                        </p:par>
                      </p:childTnLst>
                    </p:cTn>
                  </p:par>
                  <p:par>
                    <p:cTn id="59" fill="hold">
                      <p:stCondLst>
                        <p:cond delay="indefinite"/>
                      </p:stCondLst>
                      <p:childTnLst>
                        <p:par>
                          <p:cTn id="60" fill="hold">
                            <p:stCondLst>
                              <p:cond delay="0"/>
                            </p:stCondLst>
                            <p:childTnLst>
                              <p:par>
                                <p:cTn id="61" presetID="34" presetClass="entr" presetSubtype="0" fill="hold"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anim from="(-#ppt_w/2)" to="(#ppt_x)" calcmode="lin" valueType="num">
                                      <p:cBhvr>
                                        <p:cTn id="63" dur="600" fill="hold">
                                          <p:stCondLst>
                                            <p:cond delay="0"/>
                                          </p:stCondLst>
                                        </p:cTn>
                                        <p:tgtEl>
                                          <p:spTgt spid="3">
                                            <p:txEl>
                                              <p:pRg st="14" end="14"/>
                                            </p:txEl>
                                          </p:spTgt>
                                        </p:tgtEl>
                                        <p:attrNameLst>
                                          <p:attrName>ppt_x</p:attrName>
                                        </p:attrNameLst>
                                      </p:cBhvr>
                                    </p:anim>
                                    <p:anim from="0" to="-1.0" calcmode="lin" valueType="num">
                                      <p:cBhvr>
                                        <p:cTn id="64" dur="200" decel="50000" autoRev="1" fill="hold">
                                          <p:stCondLst>
                                            <p:cond delay="600"/>
                                          </p:stCondLst>
                                        </p:cTn>
                                        <p:tgtEl>
                                          <p:spTgt spid="3">
                                            <p:txEl>
                                              <p:pRg st="14" end="14"/>
                                            </p:txEl>
                                          </p:spTgt>
                                        </p:tgtEl>
                                        <p:attrNameLst>
                                          <p:attrName>xshear</p:attrName>
                                        </p:attrNameLst>
                                      </p:cBhvr>
                                    </p:anim>
                                    <p:animScale>
                                      <p:cBhvr>
                                        <p:cTn id="65" dur="200" decel="100000" autoRev="1" fill="hold">
                                          <p:stCondLst>
                                            <p:cond delay="600"/>
                                          </p:stCondLst>
                                        </p:cTn>
                                        <p:tgtEl>
                                          <p:spTgt spid="3">
                                            <p:txEl>
                                              <p:pRg st="14" end="14"/>
                                            </p:txEl>
                                          </p:spTgt>
                                        </p:tgtEl>
                                      </p:cBhvr>
                                      <p:from x="100000" y="100000"/>
                                      <p:to x="80000" y="100000"/>
                                    </p:animScale>
                                    <p:anim by="(#ppt_h/3+#ppt_w*0.1)" calcmode="lin" valueType="num">
                                      <p:cBhvr additive="sum">
                                        <p:cTn id="66" dur="200" decel="100000" autoRev="1" fill="hold">
                                          <p:stCondLst>
                                            <p:cond delay="600"/>
                                          </p:stCondLst>
                                        </p:cTn>
                                        <p:tgtEl>
                                          <p:spTgt spid="3">
                                            <p:txEl>
                                              <p:pRg st="14" end="14"/>
                                            </p:txEl>
                                          </p:spTgt>
                                        </p:tgtEl>
                                        <p:attrNameLst>
                                          <p:attrName>ppt_x</p:attrName>
                                        </p:attrNameLst>
                                      </p:cBhvr>
                                    </p:anim>
                                  </p:childTnLst>
                                  <p:subTnLst>
                                    <p:animClr>
                                      <p:cBhvr override="childStyle">
                                        <p:cTn dur="1" fill="hold" display="0" masterRel="nextClick" afterEffect="1"/>
                                        <p:tgtEl>
                                          <p:spTgt spid="3">
                                            <p:txEl>
                                              <p:pRg st="14" end="14"/>
                                            </p:txEl>
                                          </p:spTgt>
                                        </p:tgtEl>
                                        <p:attrNameLst>
                                          <p:attrName>ppt_c</p:attrName>
                                        </p:attrNameLst>
                                      </p:cBhvr>
                                      <p:to>
                                        <a:schemeClr val="bg2"/>
                                      </p:to>
                                    </p:animClr>
                                  </p:subTnLst>
                                </p:cTn>
                              </p:par>
                            </p:childTnLst>
                          </p:cTn>
                        </p:par>
                      </p:childTnLst>
                    </p:cTn>
                  </p:par>
                  <p:par>
                    <p:cTn id="67" fill="hold">
                      <p:stCondLst>
                        <p:cond delay="indefinite"/>
                      </p:stCondLst>
                      <p:childTnLst>
                        <p:par>
                          <p:cTn id="68" fill="hold">
                            <p:stCondLst>
                              <p:cond delay="0"/>
                            </p:stCondLst>
                            <p:childTnLst>
                              <p:par>
                                <p:cTn id="69" presetID="34" presetClass="entr" presetSubtype="0" fill="hold" nodeType="clickEffect">
                                  <p:stCondLst>
                                    <p:cond delay="0"/>
                                  </p:stCondLst>
                                  <p:childTnLst>
                                    <p:set>
                                      <p:cBhvr>
                                        <p:cTn id="70" dur="1" fill="hold">
                                          <p:stCondLst>
                                            <p:cond delay="0"/>
                                          </p:stCondLst>
                                        </p:cTn>
                                        <p:tgtEl>
                                          <p:spTgt spid="3">
                                            <p:txEl>
                                              <p:pRg st="16" end="16"/>
                                            </p:txEl>
                                          </p:spTgt>
                                        </p:tgtEl>
                                        <p:attrNameLst>
                                          <p:attrName>style.visibility</p:attrName>
                                        </p:attrNameLst>
                                      </p:cBhvr>
                                      <p:to>
                                        <p:strVal val="visible"/>
                                      </p:to>
                                    </p:set>
                                    <p:anim from="(-#ppt_w/2)" to="(#ppt_x)" calcmode="lin" valueType="num">
                                      <p:cBhvr>
                                        <p:cTn id="71" dur="600" fill="hold">
                                          <p:stCondLst>
                                            <p:cond delay="0"/>
                                          </p:stCondLst>
                                        </p:cTn>
                                        <p:tgtEl>
                                          <p:spTgt spid="3">
                                            <p:txEl>
                                              <p:pRg st="16" end="16"/>
                                            </p:txEl>
                                          </p:spTgt>
                                        </p:tgtEl>
                                        <p:attrNameLst>
                                          <p:attrName>ppt_x</p:attrName>
                                        </p:attrNameLst>
                                      </p:cBhvr>
                                    </p:anim>
                                    <p:anim from="0" to="-1.0" calcmode="lin" valueType="num">
                                      <p:cBhvr>
                                        <p:cTn id="72" dur="200" decel="50000" autoRev="1" fill="hold">
                                          <p:stCondLst>
                                            <p:cond delay="600"/>
                                          </p:stCondLst>
                                        </p:cTn>
                                        <p:tgtEl>
                                          <p:spTgt spid="3">
                                            <p:txEl>
                                              <p:pRg st="16" end="16"/>
                                            </p:txEl>
                                          </p:spTgt>
                                        </p:tgtEl>
                                        <p:attrNameLst>
                                          <p:attrName>xshear</p:attrName>
                                        </p:attrNameLst>
                                      </p:cBhvr>
                                    </p:anim>
                                    <p:animScale>
                                      <p:cBhvr>
                                        <p:cTn id="73" dur="200" decel="100000" autoRev="1" fill="hold">
                                          <p:stCondLst>
                                            <p:cond delay="600"/>
                                          </p:stCondLst>
                                        </p:cTn>
                                        <p:tgtEl>
                                          <p:spTgt spid="3">
                                            <p:txEl>
                                              <p:pRg st="16" end="16"/>
                                            </p:txEl>
                                          </p:spTgt>
                                        </p:tgtEl>
                                      </p:cBhvr>
                                      <p:from x="100000" y="100000"/>
                                      <p:to x="80000" y="100000"/>
                                    </p:animScale>
                                    <p:anim by="(#ppt_h/3+#ppt_w*0.1)" calcmode="lin" valueType="num">
                                      <p:cBhvr additive="sum">
                                        <p:cTn id="74" dur="200" decel="100000" autoRev="1" fill="hold">
                                          <p:stCondLst>
                                            <p:cond delay="600"/>
                                          </p:stCondLst>
                                        </p:cTn>
                                        <p:tgtEl>
                                          <p:spTgt spid="3">
                                            <p:txEl>
                                              <p:pRg st="16" end="1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Pitfalls to Avoid in Strategic Planning</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Autofit/>
          </a:bodyPr>
          <a:lstStyle/>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1900" dirty="0" smtClean="0">
                <a:solidFill>
                  <a:srgbClr val="002060"/>
                </a:solidFill>
                <a:latin typeface="Verdana" pitchFamily="34" charset="0"/>
              </a:rPr>
              <a:t>Jumping from </a:t>
            </a:r>
            <a:r>
              <a:rPr lang="en-GB" sz="1900" dirty="0" smtClean="0">
                <a:solidFill>
                  <a:srgbClr val="B88C00"/>
                </a:solidFill>
                <a:effectLst>
                  <a:outerShdw blurRad="38100" dist="38100" dir="2700000" algn="tl">
                    <a:srgbClr val="000000">
                      <a:alpha val="43137"/>
                    </a:srgbClr>
                  </a:outerShdw>
                </a:effectLst>
                <a:latin typeface="Verdana" pitchFamily="34" charset="0"/>
              </a:rPr>
              <a:t>mission formulation </a:t>
            </a:r>
            <a:r>
              <a:rPr lang="en-GB" sz="1900" dirty="0" smtClean="0">
                <a:solidFill>
                  <a:srgbClr val="002060"/>
                </a:solidFill>
                <a:latin typeface="Verdana" pitchFamily="34" charset="0"/>
              </a:rPr>
              <a:t>to </a:t>
            </a:r>
            <a:r>
              <a:rPr lang="en-GB" sz="1900" dirty="0" smtClean="0">
                <a:solidFill>
                  <a:srgbClr val="B88C00"/>
                </a:solidFill>
                <a:effectLst>
                  <a:outerShdw blurRad="38100" dist="38100" dir="2700000" algn="tl">
                    <a:srgbClr val="000000">
                      <a:alpha val="43137"/>
                    </a:srgbClr>
                  </a:outerShdw>
                </a:effectLst>
                <a:latin typeface="Verdana" pitchFamily="34" charset="0"/>
              </a:rPr>
              <a:t>strategy development </a:t>
            </a:r>
            <a:r>
              <a:rPr lang="en-GB" sz="1900" dirty="0" smtClean="0">
                <a:solidFill>
                  <a:srgbClr val="002060"/>
                </a:solidFill>
                <a:latin typeface="Verdana" pitchFamily="34" charset="0"/>
              </a:rPr>
              <a:t>without sufficient time to determine the </a:t>
            </a:r>
            <a:r>
              <a:rPr lang="en-GB" sz="1900" dirty="0" smtClean="0">
                <a:solidFill>
                  <a:srgbClr val="B88C00"/>
                </a:solidFill>
                <a:effectLst>
                  <a:outerShdw blurRad="38100" dist="38100" dir="2700000" algn="tl">
                    <a:srgbClr val="000000">
                      <a:alpha val="43137"/>
                    </a:srgbClr>
                  </a:outerShdw>
                </a:effectLst>
                <a:latin typeface="Verdana" pitchFamily="34" charset="0"/>
              </a:rPr>
              <a:t>critical success indicators </a:t>
            </a:r>
            <a:r>
              <a:rPr lang="en-GB" sz="1900" dirty="0" smtClean="0">
                <a:solidFill>
                  <a:srgbClr val="002060"/>
                </a:solidFill>
                <a:latin typeface="Verdana" pitchFamily="34" charset="0"/>
              </a:rPr>
              <a:t>embodied in the mission statement</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sz="1200" dirty="0" smtClean="0">
              <a:solidFill>
                <a:srgbClr val="002060"/>
              </a:solidFill>
              <a:latin typeface="Verdana" pitchFamily="34" charset="0"/>
              <a:ea typeface="+mj-ea"/>
              <a:cs typeface="+mj-cs"/>
            </a:endParaRPr>
          </a:p>
          <a:p>
            <a:pPr marL="265113" lvl="0" indent="-265113" algn="just">
              <a:spcBef>
                <a:spcPct val="0"/>
              </a:spcBef>
              <a:buSzPct val="90000"/>
              <a:buBlip>
                <a:blip r:embed="rId3"/>
              </a:buBlip>
              <a:defRPr/>
            </a:pPr>
            <a:r>
              <a:rPr lang="en-GB" sz="1900" dirty="0" smtClean="0">
                <a:solidFill>
                  <a:srgbClr val="002060"/>
                </a:solidFill>
                <a:latin typeface="Verdana" pitchFamily="34" charset="0"/>
              </a:rPr>
              <a:t>Top management fails to </a:t>
            </a:r>
            <a:r>
              <a:rPr lang="en-GB" sz="1900" dirty="0" smtClean="0">
                <a:solidFill>
                  <a:srgbClr val="B88C00"/>
                </a:solidFill>
                <a:effectLst>
                  <a:outerShdw blurRad="38100" dist="38100" dir="2700000" algn="tl">
                    <a:srgbClr val="000000">
                      <a:alpha val="43137"/>
                    </a:srgbClr>
                  </a:outerShdw>
                </a:effectLst>
                <a:latin typeface="Verdana" pitchFamily="34" charset="0"/>
              </a:rPr>
              <a:t>communicate the plan </a:t>
            </a:r>
            <a:r>
              <a:rPr lang="en-GB" sz="1900" dirty="0" smtClean="0">
                <a:solidFill>
                  <a:srgbClr val="002060"/>
                </a:solidFill>
                <a:latin typeface="Verdana" pitchFamily="34" charset="0"/>
              </a:rPr>
              <a:t>to the other employees, who continue working in the dark</a:t>
            </a:r>
            <a:endParaRPr lang="en-GB" sz="1900" dirty="0" smtClean="0">
              <a:solidFill>
                <a:srgbClr val="002060"/>
              </a:solidFill>
              <a:latin typeface="Verdana" pitchFamily="34" charset="0"/>
              <a:ea typeface="+mj-ea"/>
              <a:cs typeface="+mj-cs"/>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sz="1200" dirty="0" smtClean="0">
              <a:solidFill>
                <a:srgbClr val="002060"/>
              </a:solidFill>
              <a:latin typeface="Verdana" pitchFamily="34" charset="0"/>
              <a:ea typeface="+mj-ea"/>
              <a:cs typeface="+mj-cs"/>
            </a:endParaRPr>
          </a:p>
          <a:p>
            <a:pPr marL="265113" lvl="0" indent="-265113" algn="just">
              <a:spcBef>
                <a:spcPct val="0"/>
              </a:spcBef>
              <a:buSzPct val="90000"/>
              <a:buBlip>
                <a:blip r:embed="rId3"/>
              </a:buBlip>
              <a:defRPr/>
            </a:pPr>
            <a:r>
              <a:rPr lang="en-GB" sz="1900" dirty="0" smtClean="0">
                <a:solidFill>
                  <a:srgbClr val="002060"/>
                </a:solidFill>
                <a:latin typeface="Verdana" pitchFamily="34" charset="0"/>
              </a:rPr>
              <a:t>Management rejecting the </a:t>
            </a:r>
            <a:r>
              <a:rPr lang="en-GB" sz="1900" dirty="0" smtClean="0">
                <a:solidFill>
                  <a:srgbClr val="B88C00"/>
                </a:solidFill>
                <a:effectLst>
                  <a:outerShdw blurRad="38100" dist="38100" dir="2700000" algn="tl">
                    <a:srgbClr val="000000">
                      <a:alpha val="43137"/>
                    </a:srgbClr>
                  </a:outerShdw>
                </a:effectLst>
                <a:latin typeface="Verdana" pitchFamily="34" charset="0"/>
              </a:rPr>
              <a:t>formal planning mechanism </a:t>
            </a:r>
            <a:r>
              <a:rPr lang="en-GB" sz="1900" dirty="0" smtClean="0">
                <a:solidFill>
                  <a:srgbClr val="002060"/>
                </a:solidFill>
                <a:latin typeface="Verdana" pitchFamily="34" charset="0"/>
              </a:rPr>
              <a:t>and making intuitive decisions that may conflict with the formal plan – this creates confusion for other employees on how the plan is to be employed in their work activities</a:t>
            </a:r>
            <a:endParaRPr lang="en-GB" sz="1900" dirty="0" smtClean="0">
              <a:solidFill>
                <a:srgbClr val="002060"/>
              </a:solidFill>
              <a:latin typeface="Verdana" pitchFamily="34" charset="0"/>
              <a:ea typeface="+mj-ea"/>
              <a:cs typeface="+mj-cs"/>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sz="1200" dirty="0" smtClean="0">
              <a:solidFill>
                <a:srgbClr val="002060"/>
              </a:solidFill>
              <a:latin typeface="Verdana" pitchFamily="34" charset="0"/>
              <a:ea typeface="+mj-ea"/>
              <a:cs typeface="+mj-cs"/>
            </a:endParaRPr>
          </a:p>
          <a:p>
            <a:pPr marL="265113" lvl="0" indent="-265113" algn="just">
              <a:spcBef>
                <a:spcPct val="0"/>
              </a:spcBef>
              <a:buSzPct val="90000"/>
              <a:buBlip>
                <a:blip r:embed="rId3"/>
              </a:buBlip>
              <a:defRPr/>
            </a:pPr>
            <a:r>
              <a:rPr lang="en-GB" sz="1900" dirty="0" smtClean="0">
                <a:solidFill>
                  <a:srgbClr val="002060"/>
                </a:solidFill>
                <a:latin typeface="Verdana" pitchFamily="34" charset="0"/>
              </a:rPr>
              <a:t>Failing to use the plans as a </a:t>
            </a:r>
            <a:r>
              <a:rPr lang="en-GB" sz="1900" dirty="0" smtClean="0">
                <a:solidFill>
                  <a:srgbClr val="B88C00"/>
                </a:solidFill>
                <a:effectLst>
                  <a:outerShdw blurRad="38100" dist="38100" dir="2700000" algn="tl">
                    <a:srgbClr val="000000">
                      <a:alpha val="43137"/>
                    </a:srgbClr>
                  </a:outerShdw>
                </a:effectLst>
                <a:latin typeface="Verdana" pitchFamily="34" charset="0"/>
              </a:rPr>
              <a:t>standard for measuring performance</a:t>
            </a:r>
            <a:endParaRPr lang="en-GB" sz="1900" dirty="0" smtClean="0">
              <a:solidFill>
                <a:srgbClr val="B88C00"/>
              </a:solidFill>
              <a:effectLst>
                <a:outerShdw blurRad="38100" dist="38100" dir="2700000" algn="tl">
                  <a:srgbClr val="000000">
                    <a:alpha val="43137"/>
                  </a:srgbClr>
                </a:outerShdw>
              </a:effectLst>
              <a:latin typeface="Verdana" pitchFamily="34" charset="0"/>
              <a:ea typeface="+mj-ea"/>
              <a:cs typeface="+mj-cs"/>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sz="1200" dirty="0" smtClean="0">
              <a:solidFill>
                <a:srgbClr val="002060"/>
              </a:solidFill>
              <a:latin typeface="Verdana" pitchFamily="34" charset="0"/>
              <a:ea typeface="+mj-ea"/>
              <a:cs typeface="+mj-cs"/>
            </a:endParaRPr>
          </a:p>
          <a:p>
            <a:pPr marL="265113" lvl="0" indent="-265113" algn="just">
              <a:spcBef>
                <a:spcPct val="0"/>
              </a:spcBef>
              <a:buSzPct val="90000"/>
              <a:buBlip>
                <a:blip r:embed="rId3"/>
              </a:buBlip>
              <a:defRPr/>
            </a:pPr>
            <a:r>
              <a:rPr lang="en-GB" sz="1900" dirty="0" smtClean="0">
                <a:solidFill>
                  <a:srgbClr val="002060"/>
                </a:solidFill>
                <a:latin typeface="Verdana" pitchFamily="34" charset="0"/>
              </a:rPr>
              <a:t>Top management believing that it can </a:t>
            </a:r>
            <a:r>
              <a:rPr lang="en-GB" sz="1900" dirty="0" smtClean="0">
                <a:solidFill>
                  <a:srgbClr val="B88C00"/>
                </a:solidFill>
                <a:effectLst>
                  <a:outerShdw blurRad="38100" dist="38100" dir="2700000" algn="tl">
                    <a:srgbClr val="000000">
                      <a:alpha val="43137"/>
                    </a:srgbClr>
                  </a:outerShdw>
                </a:effectLst>
                <a:latin typeface="Verdana" pitchFamily="34" charset="0"/>
              </a:rPr>
              <a:t>create a plan </a:t>
            </a:r>
            <a:r>
              <a:rPr lang="en-GB" sz="1900" dirty="0" smtClean="0">
                <a:solidFill>
                  <a:srgbClr val="002060"/>
                </a:solidFill>
                <a:latin typeface="Verdana" pitchFamily="34" charset="0"/>
              </a:rPr>
              <a:t>by </a:t>
            </a:r>
            <a:r>
              <a:rPr lang="en-GB" sz="1900" dirty="0" smtClean="0">
                <a:solidFill>
                  <a:srgbClr val="B88C00"/>
                </a:solidFill>
                <a:effectLst>
                  <a:outerShdw blurRad="38100" dist="38100" dir="2700000" algn="tl">
                    <a:srgbClr val="000000">
                      <a:alpha val="43137"/>
                    </a:srgbClr>
                  </a:outerShdw>
                </a:effectLst>
                <a:latin typeface="Verdana" pitchFamily="34" charset="0"/>
              </a:rPr>
              <a:t>delegating</a:t>
            </a:r>
            <a:r>
              <a:rPr lang="en-GB" sz="1900" dirty="0" smtClean="0">
                <a:solidFill>
                  <a:srgbClr val="002060"/>
                </a:solidFill>
                <a:latin typeface="Verdana" pitchFamily="34" charset="0"/>
              </a:rPr>
              <a:t> the </a:t>
            </a:r>
            <a:r>
              <a:rPr lang="en-GB" sz="1900" dirty="0" smtClean="0">
                <a:solidFill>
                  <a:srgbClr val="B88C00"/>
                </a:solidFill>
                <a:effectLst>
                  <a:outerShdw blurRad="38100" dist="38100" dir="2700000" algn="tl">
                    <a:srgbClr val="000000">
                      <a:alpha val="43137"/>
                    </a:srgbClr>
                  </a:outerShdw>
                </a:effectLst>
                <a:latin typeface="Verdana" pitchFamily="34" charset="0"/>
              </a:rPr>
              <a:t>planning function </a:t>
            </a:r>
            <a:r>
              <a:rPr lang="en-GB" sz="1900" dirty="0" smtClean="0">
                <a:solidFill>
                  <a:srgbClr val="002060"/>
                </a:solidFill>
                <a:latin typeface="Verdana" pitchFamily="34" charset="0"/>
              </a:rPr>
              <a:t>to a </a:t>
            </a:r>
            <a:r>
              <a:rPr lang="en-GB" sz="1900" b="1" dirty="0" smtClean="0">
                <a:solidFill>
                  <a:srgbClr val="B88C00"/>
                </a:solidFill>
                <a:effectLst>
                  <a:outerShdw blurRad="38100" dist="38100" dir="2700000" algn="tl">
                    <a:srgbClr val="000000">
                      <a:alpha val="43137"/>
                    </a:srgbClr>
                  </a:outerShdw>
                </a:effectLst>
                <a:latin typeface="Verdana" pitchFamily="34" charset="0"/>
              </a:rPr>
              <a:t>planner</a:t>
            </a:r>
            <a:r>
              <a:rPr lang="en-GB" sz="1900" dirty="0" smtClean="0">
                <a:solidFill>
                  <a:srgbClr val="002060"/>
                </a:solidFill>
                <a:latin typeface="Verdana" pitchFamily="34" charset="0"/>
              </a:rPr>
              <a:t> – while the planner may facilitate the planning process, management must still take </a:t>
            </a:r>
            <a:r>
              <a:rPr lang="en-GB" sz="1900" dirty="0" smtClean="0">
                <a:solidFill>
                  <a:srgbClr val="B88C00"/>
                </a:solidFill>
                <a:effectLst>
                  <a:outerShdw blurRad="38100" dist="38100" dir="2700000" algn="tl">
                    <a:srgbClr val="000000">
                      <a:alpha val="43137"/>
                    </a:srgbClr>
                  </a:outerShdw>
                </a:effectLst>
                <a:latin typeface="Verdana" pitchFamily="34" charset="0"/>
              </a:rPr>
              <a:t>ownership of the plan </a:t>
            </a:r>
            <a:r>
              <a:rPr lang="en-GB" sz="1900" dirty="0" smtClean="0">
                <a:solidFill>
                  <a:srgbClr val="002060"/>
                </a:solidFill>
                <a:latin typeface="Verdana" pitchFamily="34" charset="0"/>
              </a:rPr>
              <a:t>itself</a:t>
            </a:r>
            <a:endParaRPr lang="en-GB" sz="1900" dirty="0" smtClean="0">
              <a:solidFill>
                <a:srgbClr val="002060"/>
              </a:solidFill>
              <a:latin typeface="Verdana" pitchFamily="34" charset="0"/>
              <a:ea typeface="+mj-ea"/>
              <a:cs typeface="+mj-cs"/>
            </a:endParaRPr>
          </a:p>
          <a:p>
            <a:pPr marL="628650" lvl="1" indent="-180975" algn="just">
              <a:spcBef>
                <a:spcPct val="0"/>
              </a:spcBef>
              <a:buSzPct val="80000"/>
              <a:buBlip>
                <a:blip r:embed="rId4"/>
              </a:buBlip>
            </a:pPr>
            <a:endParaRPr lang="en-GB" sz="1900"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9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17</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6" name="Rectangle 5"/>
          <p:cNvSpPr/>
          <p:nvPr/>
        </p:nvSpPr>
        <p:spPr>
          <a:xfrm>
            <a:off x="3851920" y="6453336"/>
            <a:ext cx="3672408" cy="246221"/>
          </a:xfrm>
          <a:prstGeom prst="rect">
            <a:avLst/>
          </a:prstGeom>
        </p:spPr>
        <p:txBody>
          <a:bodyPr wrap="square">
            <a:spAutoFit/>
          </a:bodyPr>
          <a:lstStyle/>
          <a:p>
            <a:pPr algn="just"/>
            <a:r>
              <a:rPr lang="en-GB" sz="1000" i="1" dirty="0" smtClean="0">
                <a:latin typeface="Verdana" pitchFamily="34" charset="0"/>
                <a:ea typeface="Verdana" pitchFamily="34" charset="0"/>
                <a:cs typeface="Verdana" pitchFamily="34" charset="0"/>
              </a:rPr>
              <a:t>http://www.entarga.com/stratplan/pitfalls.htm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Pitfalls to Avoid in Strategic Planning</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3"/>
              </a:buBlip>
              <a:defRPr/>
            </a:pPr>
            <a:r>
              <a:rPr lang="en-GB" sz="1900" dirty="0" smtClean="0">
                <a:solidFill>
                  <a:srgbClr val="002060"/>
                </a:solidFill>
                <a:latin typeface="Verdana" pitchFamily="34" charset="0"/>
              </a:rPr>
              <a:t>Failure to involve </a:t>
            </a:r>
            <a:r>
              <a:rPr lang="en-GB" sz="1900" dirty="0" smtClean="0">
                <a:solidFill>
                  <a:srgbClr val="B88C00"/>
                </a:solidFill>
                <a:effectLst>
                  <a:outerShdw blurRad="38100" dist="38100" dir="2700000" algn="tl">
                    <a:srgbClr val="000000">
                      <a:alpha val="43137"/>
                    </a:srgbClr>
                  </a:outerShdw>
                </a:effectLst>
                <a:latin typeface="Verdana" pitchFamily="34" charset="0"/>
              </a:rPr>
              <a:t>key employees </a:t>
            </a:r>
            <a:r>
              <a:rPr lang="en-GB" sz="1900" dirty="0" smtClean="0">
                <a:solidFill>
                  <a:srgbClr val="002060"/>
                </a:solidFill>
                <a:latin typeface="Verdana" pitchFamily="34" charset="0"/>
              </a:rPr>
              <a:t>in all phases of the planning process (preparation, strategy development, evaluation, and implementation)</a:t>
            </a: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sz="1600" dirty="0" smtClean="0">
              <a:solidFill>
                <a:srgbClr val="002060"/>
              </a:solidFill>
              <a:latin typeface="Verdana" pitchFamily="34" charset="0"/>
              <a:ea typeface="+mj-ea"/>
              <a:cs typeface="+mj-cs"/>
            </a:endParaRPr>
          </a:p>
          <a:p>
            <a:pPr marL="265113" lvl="0" indent="-265113" algn="just">
              <a:spcBef>
                <a:spcPct val="0"/>
              </a:spcBef>
              <a:buSzPct val="90000"/>
              <a:buBlip>
                <a:blip r:embed="rId3"/>
              </a:buBlip>
              <a:defRPr/>
            </a:pPr>
            <a:r>
              <a:rPr lang="en-GB" sz="1900" dirty="0" smtClean="0">
                <a:solidFill>
                  <a:srgbClr val="002060"/>
                </a:solidFill>
                <a:latin typeface="Verdana" pitchFamily="34" charset="0"/>
              </a:rPr>
              <a:t>Failure to create a </a:t>
            </a:r>
            <a:r>
              <a:rPr lang="en-GB" sz="1900" dirty="0" smtClean="0">
                <a:solidFill>
                  <a:srgbClr val="B88C00"/>
                </a:solidFill>
                <a:effectLst>
                  <a:outerShdw blurRad="38100" dist="38100" dir="2700000" algn="tl">
                    <a:srgbClr val="000000">
                      <a:alpha val="43137"/>
                    </a:srgbClr>
                  </a:outerShdw>
                </a:effectLst>
                <a:latin typeface="Verdana" pitchFamily="34" charset="0"/>
              </a:rPr>
              <a:t>climate</a:t>
            </a:r>
            <a:r>
              <a:rPr lang="en-GB" sz="1900" dirty="0" smtClean="0">
                <a:solidFill>
                  <a:srgbClr val="002060"/>
                </a:solidFill>
                <a:latin typeface="Verdana" pitchFamily="34" charset="0"/>
              </a:rPr>
              <a:t> which is </a:t>
            </a:r>
            <a:r>
              <a:rPr lang="en-GB" sz="1900" dirty="0" smtClean="0">
                <a:solidFill>
                  <a:srgbClr val="B88C00"/>
                </a:solidFill>
                <a:effectLst>
                  <a:outerShdw blurRad="38100" dist="38100" dir="2700000" algn="tl">
                    <a:srgbClr val="000000">
                      <a:alpha val="43137"/>
                    </a:srgbClr>
                  </a:outerShdw>
                </a:effectLst>
                <a:latin typeface="Verdana" pitchFamily="34" charset="0"/>
              </a:rPr>
              <a:t>collaborative</a:t>
            </a:r>
            <a:r>
              <a:rPr lang="en-GB" sz="1900" dirty="0" smtClean="0">
                <a:solidFill>
                  <a:srgbClr val="002060"/>
                </a:solidFill>
                <a:latin typeface="Verdana" pitchFamily="34" charset="0"/>
              </a:rPr>
              <a:t> and </a:t>
            </a:r>
            <a:r>
              <a:rPr lang="en-GB" sz="1900" dirty="0" smtClean="0">
                <a:solidFill>
                  <a:srgbClr val="B88C00"/>
                </a:solidFill>
                <a:effectLst>
                  <a:outerShdw blurRad="38100" dist="38100" dir="2700000" algn="tl">
                    <a:srgbClr val="000000">
                      <a:alpha val="43137"/>
                    </a:srgbClr>
                  </a:outerShdw>
                </a:effectLst>
                <a:latin typeface="Verdana" pitchFamily="34" charset="0"/>
              </a:rPr>
              <a:t>not resistant to change</a:t>
            </a:r>
            <a:endParaRPr lang="en-GB" sz="1900" dirty="0" smtClean="0">
              <a:solidFill>
                <a:srgbClr val="B88C00"/>
              </a:solidFill>
              <a:effectLst>
                <a:outerShdw blurRad="38100" dist="38100" dir="2700000" algn="tl">
                  <a:srgbClr val="000000">
                    <a:alpha val="43137"/>
                  </a:srgbClr>
                </a:outerShdw>
              </a:effectLst>
              <a:latin typeface="Verdana" pitchFamily="34" charset="0"/>
              <a:ea typeface="+mj-ea"/>
              <a:cs typeface="+mj-cs"/>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sz="1600" dirty="0" smtClean="0">
              <a:solidFill>
                <a:srgbClr val="002060"/>
              </a:solidFill>
              <a:latin typeface="Verdana" pitchFamily="34" charset="0"/>
              <a:ea typeface="+mj-ea"/>
              <a:cs typeface="+mj-cs"/>
            </a:endParaRPr>
          </a:p>
          <a:p>
            <a:pPr marL="265113" lvl="0" indent="-265113" algn="just">
              <a:spcBef>
                <a:spcPct val="0"/>
              </a:spcBef>
              <a:buSzPct val="90000"/>
              <a:buBlip>
                <a:blip r:embed="rId3"/>
              </a:buBlip>
              <a:defRPr/>
            </a:pPr>
            <a:r>
              <a:rPr lang="en-GB" sz="1900" dirty="0" smtClean="0">
                <a:solidFill>
                  <a:srgbClr val="002060"/>
                </a:solidFill>
                <a:latin typeface="Verdana" pitchFamily="34" charset="0"/>
              </a:rPr>
              <a:t>Treating planning as something quite different and not an integral part of the entire </a:t>
            </a:r>
            <a:r>
              <a:rPr lang="en-GB" sz="1900" dirty="0" smtClean="0">
                <a:solidFill>
                  <a:srgbClr val="B88C00"/>
                </a:solidFill>
                <a:effectLst>
                  <a:outerShdw blurRad="38100" dist="38100" dir="2700000" algn="tl">
                    <a:srgbClr val="000000">
                      <a:alpha val="43137"/>
                    </a:srgbClr>
                  </a:outerShdw>
                </a:effectLst>
                <a:latin typeface="Verdana" pitchFamily="34" charset="0"/>
              </a:rPr>
              <a:t>management process</a:t>
            </a:r>
            <a:endParaRPr lang="en-GB" sz="1900" dirty="0" smtClean="0">
              <a:solidFill>
                <a:srgbClr val="B88C00"/>
              </a:solidFill>
              <a:effectLst>
                <a:outerShdw blurRad="38100" dist="38100" dir="2700000" algn="tl">
                  <a:srgbClr val="000000">
                    <a:alpha val="43137"/>
                  </a:srgbClr>
                </a:outerShdw>
              </a:effectLst>
              <a:latin typeface="Verdana" pitchFamily="34" charset="0"/>
              <a:ea typeface="+mj-ea"/>
              <a:cs typeface="+mj-cs"/>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sz="1600" dirty="0" smtClean="0">
              <a:solidFill>
                <a:srgbClr val="002060"/>
              </a:solidFill>
              <a:latin typeface="Verdana" pitchFamily="34" charset="0"/>
              <a:ea typeface="+mj-ea"/>
              <a:cs typeface="+mj-cs"/>
            </a:endParaRPr>
          </a:p>
          <a:p>
            <a:pPr marL="265113" lvl="0" indent="-265113" algn="just">
              <a:spcBef>
                <a:spcPct val="0"/>
              </a:spcBef>
              <a:buSzPct val="90000"/>
              <a:buBlip>
                <a:blip r:embed="rId3"/>
              </a:buBlip>
              <a:defRPr/>
            </a:pPr>
            <a:r>
              <a:rPr lang="en-GB" sz="1900" dirty="0" smtClean="0">
                <a:solidFill>
                  <a:srgbClr val="002060"/>
                </a:solidFill>
                <a:latin typeface="Verdana" pitchFamily="34" charset="0"/>
              </a:rPr>
              <a:t>Failing to use the plans as a standard for </a:t>
            </a:r>
            <a:r>
              <a:rPr lang="en-GB" sz="1900" dirty="0" smtClean="0">
                <a:solidFill>
                  <a:srgbClr val="B88C00"/>
                </a:solidFill>
                <a:effectLst>
                  <a:outerShdw blurRad="38100" dist="38100" dir="2700000" algn="tl">
                    <a:srgbClr val="000000">
                      <a:alpha val="43137"/>
                    </a:srgbClr>
                  </a:outerShdw>
                </a:effectLst>
                <a:latin typeface="Verdana" pitchFamily="34" charset="0"/>
              </a:rPr>
              <a:t>measuring performance</a:t>
            </a:r>
            <a:endParaRPr lang="en-GB" sz="1900" dirty="0" smtClean="0">
              <a:solidFill>
                <a:srgbClr val="B88C00"/>
              </a:solidFill>
              <a:effectLst>
                <a:outerShdw blurRad="38100" dist="38100" dir="2700000" algn="tl">
                  <a:srgbClr val="000000">
                    <a:alpha val="43137"/>
                  </a:srgbClr>
                </a:outerShdw>
              </a:effectLst>
              <a:latin typeface="Verdana" pitchFamily="34" charset="0"/>
              <a:ea typeface="+mj-ea"/>
              <a:cs typeface="+mj-cs"/>
            </a:endParaRPr>
          </a:p>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endParaRPr lang="en-GB" sz="1600" dirty="0" smtClean="0">
              <a:solidFill>
                <a:srgbClr val="002060"/>
              </a:solidFill>
              <a:latin typeface="Verdana" pitchFamily="34" charset="0"/>
              <a:ea typeface="+mj-ea"/>
              <a:cs typeface="+mj-cs"/>
            </a:endParaRPr>
          </a:p>
          <a:p>
            <a:pPr marL="265113" lvl="0" indent="-265113" algn="just">
              <a:spcBef>
                <a:spcPct val="0"/>
              </a:spcBef>
              <a:buSzPct val="90000"/>
              <a:buBlip>
                <a:blip r:embed="rId3"/>
              </a:buBlip>
              <a:defRPr/>
            </a:pPr>
            <a:r>
              <a:rPr lang="en-GB" sz="1900" dirty="0" smtClean="0">
                <a:solidFill>
                  <a:srgbClr val="002060"/>
                </a:solidFill>
                <a:latin typeface="Verdana" pitchFamily="34" charset="0"/>
              </a:rPr>
              <a:t>Becoming so </a:t>
            </a:r>
            <a:r>
              <a:rPr lang="en-GB" sz="1900" dirty="0" smtClean="0">
                <a:solidFill>
                  <a:srgbClr val="B88C00"/>
                </a:solidFill>
                <a:effectLst>
                  <a:outerShdw blurRad="38100" dist="38100" dir="2700000" algn="tl">
                    <a:srgbClr val="000000">
                      <a:alpha val="43137"/>
                    </a:srgbClr>
                  </a:outerShdw>
                </a:effectLst>
                <a:latin typeface="Verdana" pitchFamily="34" charset="0"/>
              </a:rPr>
              <a:t>engrossed</a:t>
            </a:r>
            <a:r>
              <a:rPr lang="en-GB" sz="1900" dirty="0" smtClean="0">
                <a:solidFill>
                  <a:srgbClr val="002060"/>
                </a:solidFill>
                <a:latin typeface="Verdana" pitchFamily="34" charset="0"/>
              </a:rPr>
              <a:t> in current problems that insufficient time is spent on </a:t>
            </a:r>
            <a:r>
              <a:rPr lang="en-GB" sz="1900" dirty="0" smtClean="0">
                <a:solidFill>
                  <a:srgbClr val="B88C00"/>
                </a:solidFill>
                <a:effectLst>
                  <a:outerShdw blurRad="38100" dist="38100" dir="2700000" algn="tl">
                    <a:srgbClr val="000000">
                      <a:alpha val="43137"/>
                    </a:srgbClr>
                  </a:outerShdw>
                </a:effectLst>
                <a:latin typeface="Verdana" pitchFamily="34" charset="0"/>
              </a:rPr>
              <a:t>long-range planning</a:t>
            </a:r>
          </a:p>
          <a:p>
            <a:pPr marL="265113" lvl="0" indent="-265113" algn="just">
              <a:spcBef>
                <a:spcPct val="0"/>
              </a:spcBef>
              <a:buSzPct val="90000"/>
              <a:buBlip>
                <a:blip r:embed="rId3"/>
              </a:buBlip>
              <a:defRPr/>
            </a:pPr>
            <a:endParaRPr lang="en-GB" sz="1600" dirty="0" smtClean="0">
              <a:solidFill>
                <a:srgbClr val="002060"/>
              </a:solidFill>
              <a:latin typeface="Verdana" pitchFamily="34" charset="0"/>
              <a:ea typeface="+mj-ea"/>
              <a:cs typeface="+mj-cs"/>
            </a:endParaRPr>
          </a:p>
          <a:p>
            <a:pPr marL="265113" lvl="0" indent="-265113" algn="just">
              <a:spcBef>
                <a:spcPct val="0"/>
              </a:spcBef>
              <a:buSzPct val="90000"/>
              <a:buBlip>
                <a:blip r:embed="rId3"/>
              </a:buBlip>
              <a:defRPr/>
            </a:pPr>
            <a:r>
              <a:rPr lang="en-GB" sz="1900" dirty="0" smtClean="0">
                <a:solidFill>
                  <a:srgbClr val="002060"/>
                </a:solidFill>
                <a:latin typeface="Verdana" pitchFamily="34" charset="0"/>
              </a:rPr>
              <a:t>Becoming so formal that the process </a:t>
            </a:r>
            <a:r>
              <a:rPr lang="en-GB" sz="1900" dirty="0" smtClean="0">
                <a:solidFill>
                  <a:srgbClr val="B88C00"/>
                </a:solidFill>
                <a:effectLst>
                  <a:outerShdw blurRad="38100" dist="38100" dir="2700000" algn="tl">
                    <a:srgbClr val="000000">
                      <a:alpha val="43137"/>
                    </a:srgbClr>
                  </a:outerShdw>
                </a:effectLst>
                <a:latin typeface="Verdana" pitchFamily="34" charset="0"/>
              </a:rPr>
              <a:t>lacks the flexibility </a:t>
            </a:r>
            <a:r>
              <a:rPr lang="en-GB" sz="1900" dirty="0" smtClean="0">
                <a:solidFill>
                  <a:srgbClr val="002060"/>
                </a:solidFill>
                <a:latin typeface="Verdana" pitchFamily="34" charset="0"/>
              </a:rPr>
              <a:t>and creativity needed to address the </a:t>
            </a:r>
            <a:r>
              <a:rPr lang="en-GB" sz="1900" dirty="0" smtClean="0">
                <a:solidFill>
                  <a:srgbClr val="B88C00"/>
                </a:solidFill>
                <a:effectLst>
                  <a:outerShdw blurRad="38100" dist="38100" dir="2700000" algn="tl">
                    <a:srgbClr val="000000">
                      <a:alpha val="43137"/>
                    </a:srgbClr>
                  </a:outerShdw>
                </a:effectLst>
                <a:latin typeface="Verdana" pitchFamily="34" charset="0"/>
              </a:rPr>
              <a:t>uniqueness</a:t>
            </a:r>
            <a:r>
              <a:rPr lang="en-GB" sz="1900" dirty="0" smtClean="0">
                <a:solidFill>
                  <a:srgbClr val="002060"/>
                </a:solidFill>
                <a:latin typeface="Verdana" pitchFamily="34" charset="0"/>
              </a:rPr>
              <a:t> of each company</a:t>
            </a:r>
            <a:endParaRPr lang="en-GB" sz="1900" dirty="0" smtClean="0">
              <a:solidFill>
                <a:srgbClr val="002060"/>
              </a:solidFill>
              <a:latin typeface="Verdana" pitchFamily="34" charset="0"/>
              <a:ea typeface="+mj-ea"/>
              <a:cs typeface="+mj-cs"/>
            </a:endParaRPr>
          </a:p>
          <a:p>
            <a:pPr marL="628650" lvl="1" indent="-180975" algn="just">
              <a:spcBef>
                <a:spcPct val="0"/>
              </a:spcBef>
              <a:buSzPct val="80000"/>
              <a:buBlip>
                <a:blip r:embed="rId4"/>
              </a:buBlip>
            </a:pPr>
            <a:endParaRPr lang="en-GB" sz="1400"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18</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6" name="Rectangle 5"/>
          <p:cNvSpPr/>
          <p:nvPr/>
        </p:nvSpPr>
        <p:spPr>
          <a:xfrm>
            <a:off x="3851920" y="6453336"/>
            <a:ext cx="3672408" cy="246221"/>
          </a:xfrm>
          <a:prstGeom prst="rect">
            <a:avLst/>
          </a:prstGeom>
        </p:spPr>
        <p:txBody>
          <a:bodyPr wrap="square">
            <a:spAutoFit/>
          </a:bodyPr>
          <a:lstStyle/>
          <a:p>
            <a:pPr algn="just"/>
            <a:r>
              <a:rPr lang="en-GB" sz="1000" i="1" dirty="0" smtClean="0">
                <a:latin typeface="Verdana" pitchFamily="34" charset="0"/>
                <a:ea typeface="Verdana" pitchFamily="34" charset="0"/>
                <a:cs typeface="Verdana" pitchFamily="34" charset="0"/>
              </a:rPr>
              <a:t>http://www.entarga.com/stratplan/pitfalls.htm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subTnLst>
                                    <p:animClr>
                                      <p:cBhvr override="childStyle">
                                        <p:cTn dur="1" fill="hold" display="0" masterRel="nextClick" afterEffect="1"/>
                                        <p:tgtEl>
                                          <p:spTgt spid="3">
                                            <p:txEl>
                                              <p:pRg st="8" end="8"/>
                                            </p:txEl>
                                          </p:spTgt>
                                        </p:tgtEl>
                                        <p:attrNameLst>
                                          <p:attrName>ppt_c</p:attrName>
                                        </p:attrNameLst>
                                      </p:cBhvr>
                                      <p:to>
                                        <a:schemeClr val="bg2"/>
                                      </p:to>
                                    </p:animClr>
                                  </p:sub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47" dur="600" fill="hold">
                                          <p:stCondLst>
                                            <p:cond delay="0"/>
                                          </p:stCondLst>
                                        </p:cTn>
                                        <p:tgtEl>
                                          <p:spTgt spid="3">
                                            <p:txEl>
                                              <p:pRg st="10" end="10"/>
                                            </p:txEl>
                                          </p:spTgt>
                                        </p:tgtEl>
                                        <p:attrNameLst>
                                          <p:attrName>ppt_x</p:attrName>
                                        </p:attrNameLst>
                                      </p:cBhvr>
                                    </p:anim>
                                    <p:anim from="0" to="-1.0" calcmode="lin" valueType="num">
                                      <p:cBhvr>
                                        <p:cTn id="48" dur="200" decel="50000" autoRev="1" fill="hold">
                                          <p:stCondLst>
                                            <p:cond delay="600"/>
                                          </p:stCondLst>
                                        </p:cTn>
                                        <p:tgtEl>
                                          <p:spTgt spid="3">
                                            <p:txEl>
                                              <p:pRg st="10" end="10"/>
                                            </p:txEl>
                                          </p:spTgt>
                                        </p:tgtEl>
                                        <p:attrNameLst>
                                          <p:attrName>xshear</p:attrName>
                                        </p:attrNameLst>
                                      </p:cBhvr>
                                    </p:anim>
                                    <p:animScale>
                                      <p:cBhvr>
                                        <p:cTn id="49" dur="200" decel="100000" autoRev="1" fill="hold">
                                          <p:stCondLst>
                                            <p:cond delay="600"/>
                                          </p:stCondLst>
                                        </p:cTn>
                                        <p:tgtEl>
                                          <p:spTgt spid="3">
                                            <p:txEl>
                                              <p:pRg st="10" end="10"/>
                                            </p:txEl>
                                          </p:spTgt>
                                        </p:tgtEl>
                                      </p:cBhvr>
                                      <p:from x="100000" y="100000"/>
                                      <p:to x="80000" y="100000"/>
                                    </p:animScale>
                                    <p:anim by="(#ppt_h/3+#ppt_w*0.1)" calcmode="lin" valueType="num">
                                      <p:cBhvr additive="sum">
                                        <p:cTn id="50" dur="200" decel="100000" autoRev="1" fill="hold">
                                          <p:stCondLst>
                                            <p:cond delay="600"/>
                                          </p:stCondLst>
                                        </p:cTn>
                                        <p:tgtEl>
                                          <p:spTgt spid="3">
                                            <p:txEl>
                                              <p:pRg st="10" end="1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Characteristics of a Strategic Plan</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700700"/>
          </a:xfrm>
          <a:prstGeom prst="rect">
            <a:avLst/>
          </a:prstGeom>
          <a:noFill/>
          <a:ln>
            <a:noFill/>
          </a:ln>
        </p:spPr>
        <p:txBody>
          <a:bodyPr vert="horz" lIns="91440" tIns="45720" rIns="91440" bIns="45720" rtlCol="0" anchor="t">
            <a:noAutofit/>
          </a:bodyPr>
          <a:lstStyle/>
          <a:p>
            <a:pPr marL="265113" marR="0" lvl="0" indent="-265113" algn="just" defTabSz="914400" rtl="0" eaLnBrk="1" fontAlgn="auto" latinLnBrk="0" hangingPunct="1">
              <a:lnSpc>
                <a:spcPct val="100000"/>
              </a:lnSpc>
              <a:spcBef>
                <a:spcPct val="0"/>
              </a:spcBef>
              <a:spcAft>
                <a:spcPts val="0"/>
              </a:spcAft>
              <a:buClrTx/>
              <a:buSzPct val="90000"/>
              <a:buBlip>
                <a:blip r:embed="rId3"/>
              </a:buBlip>
              <a:tabLst/>
              <a:defRPr/>
            </a:pPr>
            <a:r>
              <a:rPr lang="en-GB" sz="1900" dirty="0" smtClean="0">
                <a:solidFill>
                  <a:srgbClr val="002060"/>
                </a:solidFill>
                <a:latin typeface="Verdana" pitchFamily="34" charset="0"/>
              </a:rPr>
              <a:t>A useful strategic plan exhibits many characteristics. Specifically, it should be:</a:t>
            </a:r>
          </a:p>
          <a:p>
            <a:pPr marL="265113" marR="0" lvl="0" indent="-265113" algn="just" defTabSz="914400" rtl="0" eaLnBrk="1" fontAlgn="auto" latinLnBrk="0" hangingPunct="1">
              <a:lnSpc>
                <a:spcPct val="100000"/>
              </a:lnSpc>
              <a:spcBef>
                <a:spcPct val="0"/>
              </a:spcBef>
              <a:spcAft>
                <a:spcPts val="0"/>
              </a:spcAft>
              <a:buClrTx/>
              <a:buSzPct val="90000"/>
              <a:tabLst/>
              <a:defRPr/>
            </a:pPr>
            <a:endParaRPr lang="en-GB" sz="1900" dirty="0" smtClean="0">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19</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ounded Rectangle 5"/>
          <p:cNvSpPr>
            <a:spLocks noChangeAspect="1"/>
          </p:cNvSpPr>
          <p:nvPr/>
        </p:nvSpPr>
        <p:spPr>
          <a:xfrm>
            <a:off x="899592" y="2529000"/>
            <a:ext cx="1800000" cy="900000"/>
          </a:xfrm>
          <a:prstGeom prst="roundRect">
            <a:avLst/>
          </a:prstGeom>
          <a:gradFill>
            <a:gsLst>
              <a:gs pos="0">
                <a:schemeClr val="dk2">
                  <a:tint val="40000"/>
                  <a:satMod val="350000"/>
                </a:schemeClr>
              </a:gs>
              <a:gs pos="40000">
                <a:schemeClr val="dk2">
                  <a:tint val="45000"/>
                  <a:shade val="99000"/>
                  <a:satMod val="350000"/>
                </a:schemeClr>
              </a:gs>
              <a:gs pos="100000">
                <a:schemeClr val="dk2">
                  <a:shade val="20000"/>
                  <a:satMod val="255000"/>
                </a:schemeClr>
              </a:gs>
            </a:gsLst>
          </a:gradFill>
          <a:ln>
            <a:solidFill>
              <a:schemeClr val="tx2">
                <a:lumMod val="75000"/>
              </a:schemeClr>
            </a:solidFill>
          </a:ln>
        </p:spPr>
        <p:style>
          <a:lnRef idx="2">
            <a:schemeClr val="accent3">
              <a:shade val="50000"/>
            </a:schemeClr>
          </a:lnRef>
          <a:fillRef idx="1002">
            <a:schemeClr val="dk2"/>
          </a:fillRef>
          <a:effectRef idx="0">
            <a:schemeClr val="accent3"/>
          </a:effectRef>
          <a:fontRef idx="minor">
            <a:schemeClr val="lt1"/>
          </a:fontRef>
        </p:style>
        <p:txBody>
          <a:bodyPr lIns="0" rIns="0" rtlCol="0" anchor="ctr"/>
          <a:lstStyle/>
          <a:p>
            <a:pPr algn="ctr"/>
            <a:r>
              <a:rPr lang="en-GB" sz="1200" b="1" dirty="0" smtClean="0">
                <a:solidFill>
                  <a:schemeClr val="bg1"/>
                </a:solidFill>
                <a:latin typeface="Verdana" pitchFamily="34" charset="0"/>
              </a:rPr>
              <a:t>A Set of </a:t>
            </a:r>
          </a:p>
          <a:p>
            <a:pPr algn="ctr"/>
            <a:r>
              <a:rPr lang="en-GB" sz="1200" b="1" dirty="0" smtClean="0">
                <a:solidFill>
                  <a:schemeClr val="bg1"/>
                </a:solidFill>
                <a:latin typeface="Verdana" pitchFamily="34" charset="0"/>
              </a:rPr>
              <a:t>Priorities</a:t>
            </a:r>
            <a:endParaRPr lang="en-GB" sz="1200" b="1" dirty="0">
              <a:solidFill>
                <a:schemeClr val="bg1"/>
              </a:solidFill>
              <a:latin typeface="Verdana" pitchFamily="34" charset="0"/>
            </a:endParaRPr>
          </a:p>
        </p:txBody>
      </p:sp>
      <p:sp>
        <p:nvSpPr>
          <p:cNvPr id="7" name="Rounded Rectangle 6"/>
          <p:cNvSpPr>
            <a:spLocks noChangeAspect="1"/>
          </p:cNvSpPr>
          <p:nvPr/>
        </p:nvSpPr>
        <p:spPr>
          <a:xfrm>
            <a:off x="2844008" y="2529000"/>
            <a:ext cx="1800000" cy="900000"/>
          </a:xfrm>
          <a:prstGeom prst="roundRect">
            <a:avLst/>
          </a:prstGeom>
          <a:gradFill>
            <a:gsLst>
              <a:gs pos="0">
                <a:schemeClr val="dk2">
                  <a:tint val="40000"/>
                  <a:satMod val="350000"/>
                </a:schemeClr>
              </a:gs>
              <a:gs pos="40000">
                <a:schemeClr val="dk2">
                  <a:tint val="45000"/>
                  <a:shade val="99000"/>
                  <a:satMod val="350000"/>
                </a:schemeClr>
              </a:gs>
              <a:gs pos="100000">
                <a:schemeClr val="dk2">
                  <a:shade val="20000"/>
                  <a:satMod val="255000"/>
                </a:schemeClr>
              </a:gs>
            </a:gsLst>
          </a:gradFill>
          <a:ln>
            <a:solidFill>
              <a:schemeClr val="tx2">
                <a:lumMod val="75000"/>
              </a:schemeClr>
            </a:solidFill>
          </a:ln>
        </p:spPr>
        <p:style>
          <a:lnRef idx="2">
            <a:schemeClr val="accent3">
              <a:shade val="50000"/>
            </a:schemeClr>
          </a:lnRef>
          <a:fillRef idx="1002">
            <a:schemeClr val="dk2"/>
          </a:fillRef>
          <a:effectRef idx="0">
            <a:schemeClr val="accent3"/>
          </a:effectRef>
          <a:fontRef idx="minor">
            <a:schemeClr val="lt1"/>
          </a:fontRef>
        </p:style>
        <p:txBody>
          <a:bodyPr lIns="0" rIns="0" rtlCol="0" anchor="ctr"/>
          <a:lstStyle/>
          <a:p>
            <a:pPr algn="ctr"/>
            <a:r>
              <a:rPr lang="en-GB" sz="1200" b="1" dirty="0" smtClean="0">
                <a:solidFill>
                  <a:schemeClr val="bg1"/>
                </a:solidFill>
                <a:latin typeface="Verdana" pitchFamily="34" charset="0"/>
              </a:rPr>
              <a:t>Achievable, Measurable and Time Sensitivity</a:t>
            </a:r>
            <a:endParaRPr lang="en-GB" sz="1200" b="1" dirty="0">
              <a:solidFill>
                <a:schemeClr val="bg1"/>
              </a:solidFill>
              <a:latin typeface="Verdana" pitchFamily="34" charset="0"/>
            </a:endParaRPr>
          </a:p>
        </p:txBody>
      </p:sp>
      <p:sp>
        <p:nvSpPr>
          <p:cNvPr id="10" name="Rounded Rectangle 9"/>
          <p:cNvSpPr>
            <a:spLocks noChangeAspect="1"/>
          </p:cNvSpPr>
          <p:nvPr/>
        </p:nvSpPr>
        <p:spPr>
          <a:xfrm>
            <a:off x="4788224" y="2529000"/>
            <a:ext cx="1800000" cy="900000"/>
          </a:xfrm>
          <a:prstGeom prst="roundRect">
            <a:avLst/>
          </a:prstGeom>
          <a:gradFill>
            <a:gsLst>
              <a:gs pos="0">
                <a:schemeClr val="dk2">
                  <a:tint val="40000"/>
                  <a:satMod val="350000"/>
                </a:schemeClr>
              </a:gs>
              <a:gs pos="40000">
                <a:schemeClr val="dk2">
                  <a:tint val="45000"/>
                  <a:shade val="99000"/>
                  <a:satMod val="350000"/>
                </a:schemeClr>
              </a:gs>
              <a:gs pos="100000">
                <a:schemeClr val="dk2">
                  <a:shade val="20000"/>
                  <a:satMod val="255000"/>
                </a:schemeClr>
              </a:gs>
            </a:gsLst>
          </a:gradFill>
          <a:ln>
            <a:solidFill>
              <a:schemeClr val="tx2">
                <a:lumMod val="75000"/>
              </a:schemeClr>
            </a:solidFill>
          </a:ln>
        </p:spPr>
        <p:style>
          <a:lnRef idx="2">
            <a:schemeClr val="accent3">
              <a:shade val="50000"/>
            </a:schemeClr>
          </a:lnRef>
          <a:fillRef idx="1002">
            <a:schemeClr val="dk2"/>
          </a:fillRef>
          <a:effectRef idx="0">
            <a:schemeClr val="accent3"/>
          </a:effectRef>
          <a:fontRef idx="minor">
            <a:schemeClr val="lt1"/>
          </a:fontRef>
        </p:style>
        <p:txBody>
          <a:bodyPr lIns="0" rIns="0" rtlCol="0" anchor="ctr"/>
          <a:lstStyle/>
          <a:p>
            <a:pPr algn="ctr"/>
            <a:r>
              <a:rPr lang="en-GB" sz="1200" b="1" dirty="0" smtClean="0">
                <a:solidFill>
                  <a:schemeClr val="bg1"/>
                </a:solidFill>
                <a:latin typeface="Verdana" pitchFamily="34" charset="0"/>
              </a:rPr>
              <a:t>Flexible and Responsive to Changing Conditions</a:t>
            </a:r>
            <a:endParaRPr lang="en-GB" sz="1200" b="1" dirty="0">
              <a:solidFill>
                <a:schemeClr val="bg1"/>
              </a:solidFill>
              <a:latin typeface="Verdana" pitchFamily="34" charset="0"/>
            </a:endParaRPr>
          </a:p>
        </p:txBody>
      </p:sp>
      <p:sp>
        <p:nvSpPr>
          <p:cNvPr id="11" name="Rounded Rectangle 10"/>
          <p:cNvSpPr>
            <a:spLocks noChangeAspect="1"/>
          </p:cNvSpPr>
          <p:nvPr/>
        </p:nvSpPr>
        <p:spPr>
          <a:xfrm>
            <a:off x="6732440" y="2529000"/>
            <a:ext cx="1800000" cy="900000"/>
          </a:xfrm>
          <a:prstGeom prst="roundRect">
            <a:avLst/>
          </a:prstGeom>
          <a:gradFill>
            <a:gsLst>
              <a:gs pos="0">
                <a:schemeClr val="dk2">
                  <a:tint val="40000"/>
                  <a:satMod val="350000"/>
                </a:schemeClr>
              </a:gs>
              <a:gs pos="40000">
                <a:schemeClr val="dk2">
                  <a:tint val="45000"/>
                  <a:shade val="99000"/>
                  <a:satMod val="350000"/>
                </a:schemeClr>
              </a:gs>
              <a:gs pos="100000">
                <a:schemeClr val="dk2">
                  <a:shade val="20000"/>
                  <a:satMod val="255000"/>
                </a:schemeClr>
              </a:gs>
            </a:gsLst>
          </a:gradFill>
          <a:ln>
            <a:solidFill>
              <a:schemeClr val="tx2">
                <a:lumMod val="75000"/>
              </a:schemeClr>
            </a:solidFill>
          </a:ln>
        </p:spPr>
        <p:style>
          <a:lnRef idx="2">
            <a:schemeClr val="accent3">
              <a:shade val="50000"/>
            </a:schemeClr>
          </a:lnRef>
          <a:fillRef idx="1002">
            <a:schemeClr val="dk2"/>
          </a:fillRef>
          <a:effectRef idx="0">
            <a:schemeClr val="accent3"/>
          </a:effectRef>
          <a:fontRef idx="minor">
            <a:schemeClr val="lt1"/>
          </a:fontRef>
        </p:style>
        <p:txBody>
          <a:bodyPr lIns="0" rIns="0" rtlCol="0" anchor="ctr"/>
          <a:lstStyle/>
          <a:p>
            <a:pPr algn="ctr"/>
            <a:r>
              <a:rPr lang="en-GB" sz="1200" b="1" dirty="0" smtClean="0">
                <a:solidFill>
                  <a:schemeClr val="bg1"/>
                </a:solidFill>
                <a:latin typeface="Verdana" pitchFamily="34" charset="0"/>
              </a:rPr>
              <a:t>Short and Simple</a:t>
            </a:r>
            <a:endParaRPr lang="en-GB" sz="1200" b="1" dirty="0">
              <a:solidFill>
                <a:schemeClr val="bg1"/>
              </a:solidFill>
              <a:latin typeface="Verdana" pitchFamily="34" charset="0"/>
            </a:endParaRPr>
          </a:p>
        </p:txBody>
      </p:sp>
      <p:sp>
        <p:nvSpPr>
          <p:cNvPr id="12" name="Rounded Rectangle 11"/>
          <p:cNvSpPr>
            <a:spLocks noChangeAspect="1"/>
          </p:cNvSpPr>
          <p:nvPr/>
        </p:nvSpPr>
        <p:spPr>
          <a:xfrm>
            <a:off x="1835696" y="3609120"/>
            <a:ext cx="1800000" cy="900000"/>
          </a:xfrm>
          <a:prstGeom prst="roundRect">
            <a:avLst/>
          </a:prstGeom>
          <a:gradFill>
            <a:gsLst>
              <a:gs pos="0">
                <a:schemeClr val="dk2">
                  <a:tint val="40000"/>
                  <a:satMod val="350000"/>
                </a:schemeClr>
              </a:gs>
              <a:gs pos="40000">
                <a:schemeClr val="dk2">
                  <a:tint val="45000"/>
                  <a:shade val="99000"/>
                  <a:satMod val="350000"/>
                </a:schemeClr>
              </a:gs>
              <a:gs pos="100000">
                <a:schemeClr val="dk2">
                  <a:shade val="20000"/>
                  <a:satMod val="255000"/>
                </a:schemeClr>
              </a:gs>
            </a:gsLst>
          </a:gradFill>
          <a:ln>
            <a:solidFill>
              <a:schemeClr val="tx2">
                <a:lumMod val="75000"/>
              </a:schemeClr>
            </a:solidFill>
          </a:ln>
        </p:spPr>
        <p:style>
          <a:lnRef idx="2">
            <a:schemeClr val="accent3">
              <a:shade val="50000"/>
            </a:schemeClr>
          </a:lnRef>
          <a:fillRef idx="1002">
            <a:schemeClr val="dk2"/>
          </a:fillRef>
          <a:effectRef idx="0">
            <a:schemeClr val="accent3"/>
          </a:effectRef>
          <a:fontRef idx="minor">
            <a:schemeClr val="lt1"/>
          </a:fontRef>
        </p:style>
        <p:txBody>
          <a:bodyPr lIns="0" rIns="0" rtlCol="0" anchor="ctr"/>
          <a:lstStyle/>
          <a:p>
            <a:pPr algn="ctr"/>
            <a:r>
              <a:rPr lang="en-GB" sz="1200" b="1" dirty="0" smtClean="0">
                <a:solidFill>
                  <a:schemeClr val="bg1"/>
                </a:solidFill>
                <a:latin typeface="Verdana" pitchFamily="34" charset="0"/>
              </a:rPr>
              <a:t>A Unit, not a Menu</a:t>
            </a:r>
            <a:endParaRPr lang="en-GB" sz="1200" b="1" dirty="0">
              <a:solidFill>
                <a:schemeClr val="bg1"/>
              </a:solidFill>
              <a:latin typeface="Verdana" pitchFamily="34" charset="0"/>
            </a:endParaRPr>
          </a:p>
        </p:txBody>
      </p:sp>
      <p:sp>
        <p:nvSpPr>
          <p:cNvPr id="18" name="Rounded Rectangle 17"/>
          <p:cNvSpPr>
            <a:spLocks noChangeAspect="1"/>
          </p:cNvSpPr>
          <p:nvPr/>
        </p:nvSpPr>
        <p:spPr>
          <a:xfrm>
            <a:off x="3779912" y="3609120"/>
            <a:ext cx="1800000" cy="900000"/>
          </a:xfrm>
          <a:prstGeom prst="roundRect">
            <a:avLst/>
          </a:prstGeom>
          <a:gradFill>
            <a:gsLst>
              <a:gs pos="0">
                <a:schemeClr val="dk2">
                  <a:tint val="40000"/>
                  <a:satMod val="350000"/>
                </a:schemeClr>
              </a:gs>
              <a:gs pos="40000">
                <a:schemeClr val="dk2">
                  <a:tint val="45000"/>
                  <a:shade val="99000"/>
                  <a:satMod val="350000"/>
                </a:schemeClr>
              </a:gs>
              <a:gs pos="100000">
                <a:schemeClr val="dk2">
                  <a:shade val="20000"/>
                  <a:satMod val="255000"/>
                </a:schemeClr>
              </a:gs>
            </a:gsLst>
          </a:gradFill>
          <a:ln>
            <a:solidFill>
              <a:schemeClr val="tx2">
                <a:lumMod val="75000"/>
              </a:schemeClr>
            </a:solidFill>
          </a:ln>
        </p:spPr>
        <p:style>
          <a:lnRef idx="2">
            <a:schemeClr val="accent3">
              <a:shade val="50000"/>
            </a:schemeClr>
          </a:lnRef>
          <a:fillRef idx="1002">
            <a:schemeClr val="dk2"/>
          </a:fillRef>
          <a:effectRef idx="0">
            <a:schemeClr val="accent3"/>
          </a:effectRef>
          <a:fontRef idx="minor">
            <a:schemeClr val="lt1"/>
          </a:fontRef>
        </p:style>
        <p:txBody>
          <a:bodyPr lIns="0" rIns="0" rtlCol="0" anchor="ctr"/>
          <a:lstStyle/>
          <a:p>
            <a:pPr algn="ctr"/>
            <a:r>
              <a:rPr lang="en-GB" sz="1200" b="1" dirty="0" smtClean="0">
                <a:solidFill>
                  <a:schemeClr val="bg1"/>
                </a:solidFill>
                <a:latin typeface="Verdana" pitchFamily="34" charset="0"/>
              </a:rPr>
              <a:t>A Means to an End, not an End itself</a:t>
            </a:r>
            <a:endParaRPr lang="en-GB" sz="1200" b="1" dirty="0">
              <a:solidFill>
                <a:schemeClr val="bg1"/>
              </a:solidFill>
              <a:latin typeface="Verdana" pitchFamily="34" charset="0"/>
            </a:endParaRPr>
          </a:p>
        </p:txBody>
      </p:sp>
      <p:sp>
        <p:nvSpPr>
          <p:cNvPr id="19" name="Rounded Rectangle 18"/>
          <p:cNvSpPr>
            <a:spLocks noChangeAspect="1"/>
          </p:cNvSpPr>
          <p:nvPr/>
        </p:nvSpPr>
        <p:spPr>
          <a:xfrm>
            <a:off x="5724128" y="3609120"/>
            <a:ext cx="1800000" cy="900000"/>
          </a:xfrm>
          <a:prstGeom prst="roundRect">
            <a:avLst/>
          </a:prstGeom>
          <a:gradFill>
            <a:gsLst>
              <a:gs pos="0">
                <a:schemeClr val="dk2">
                  <a:tint val="40000"/>
                  <a:satMod val="350000"/>
                </a:schemeClr>
              </a:gs>
              <a:gs pos="40000">
                <a:schemeClr val="dk2">
                  <a:tint val="45000"/>
                  <a:shade val="99000"/>
                  <a:satMod val="350000"/>
                </a:schemeClr>
              </a:gs>
              <a:gs pos="100000">
                <a:schemeClr val="dk2">
                  <a:shade val="20000"/>
                  <a:satMod val="255000"/>
                </a:schemeClr>
              </a:gs>
            </a:gsLst>
          </a:gradFill>
          <a:ln>
            <a:solidFill>
              <a:schemeClr val="tx2">
                <a:lumMod val="75000"/>
              </a:schemeClr>
            </a:solidFill>
          </a:ln>
        </p:spPr>
        <p:style>
          <a:lnRef idx="2">
            <a:schemeClr val="accent3">
              <a:shade val="50000"/>
            </a:schemeClr>
          </a:lnRef>
          <a:fillRef idx="1002">
            <a:schemeClr val="dk2"/>
          </a:fillRef>
          <a:effectRef idx="0">
            <a:schemeClr val="accent3"/>
          </a:effectRef>
          <a:fontRef idx="minor">
            <a:schemeClr val="lt1"/>
          </a:fontRef>
        </p:style>
        <p:txBody>
          <a:bodyPr lIns="0" rIns="0" rtlCol="0" anchor="ctr"/>
          <a:lstStyle/>
          <a:p>
            <a:pPr algn="ctr"/>
            <a:r>
              <a:rPr lang="en-GB" sz="1200" b="1" dirty="0" smtClean="0">
                <a:solidFill>
                  <a:schemeClr val="bg1"/>
                </a:solidFill>
                <a:latin typeface="Verdana" pitchFamily="34" charset="0"/>
              </a:rPr>
              <a:t>Based on Three- to Five year Period</a:t>
            </a:r>
            <a:endParaRPr lang="en-GB" sz="1200" b="1" dirty="0">
              <a:solidFill>
                <a:schemeClr val="bg1"/>
              </a:solidFill>
              <a:latin typeface="Verdana" pitchFamily="34" charset="0"/>
            </a:endParaRPr>
          </a:p>
        </p:txBody>
      </p:sp>
      <p:sp>
        <p:nvSpPr>
          <p:cNvPr id="13" name="Rectangle 12"/>
          <p:cNvSpPr/>
          <p:nvPr/>
        </p:nvSpPr>
        <p:spPr>
          <a:xfrm>
            <a:off x="1331640" y="6021288"/>
            <a:ext cx="5256584" cy="369332"/>
          </a:xfrm>
          <a:prstGeom prst="rect">
            <a:avLst/>
          </a:prstGeom>
        </p:spPr>
        <p:txBody>
          <a:bodyPr wrap="square">
            <a:spAutoFit/>
          </a:bodyPr>
          <a:lstStyle/>
          <a:p>
            <a:r>
              <a:rPr lang="en-GB" sz="900" i="1" dirty="0" smtClean="0">
                <a:latin typeface="Verdana" pitchFamily="34" charset="0"/>
                <a:ea typeface="Verdana" pitchFamily="34" charset="0"/>
                <a:cs typeface="Verdana" pitchFamily="34" charset="0"/>
              </a:rPr>
              <a:t>Source: Professional Practices in Association Management, John B. Cox, CAE, Editor, American Society of Association Executives, 1997.</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anim calcmode="lin" valueType="num">
                                      <p:cBhvr>
                                        <p:cTn id="21" dur="500" fill="hold"/>
                                        <p:tgtEl>
                                          <p:spTgt spid="7"/>
                                        </p:tgtEl>
                                        <p:attrNameLst>
                                          <p:attrName>ppt_x</p:attrName>
                                        </p:attrNameLst>
                                      </p:cBhvr>
                                      <p:tavLst>
                                        <p:tav tm="0">
                                          <p:val>
                                            <p:strVal val="#ppt_x"/>
                                          </p:val>
                                        </p:tav>
                                        <p:tav tm="100000">
                                          <p:val>
                                            <p:strVal val="#ppt_x"/>
                                          </p:val>
                                        </p:tav>
                                      </p:tavLst>
                                    </p:anim>
                                    <p:anim calcmode="lin" valueType="num">
                                      <p:cBhvr>
                                        <p:cTn id="22" dur="500" fill="hold"/>
                                        <p:tgtEl>
                                          <p:spTgt spid="7"/>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anim calcmode="lin" valueType="num">
                                      <p:cBhvr>
                                        <p:cTn id="27" dur="500" fill="hold"/>
                                        <p:tgtEl>
                                          <p:spTgt spid="10"/>
                                        </p:tgtEl>
                                        <p:attrNameLst>
                                          <p:attrName>ppt_x</p:attrName>
                                        </p:attrNameLst>
                                      </p:cBhvr>
                                      <p:tavLst>
                                        <p:tav tm="0">
                                          <p:val>
                                            <p:strVal val="#ppt_x"/>
                                          </p:val>
                                        </p:tav>
                                        <p:tav tm="100000">
                                          <p:val>
                                            <p:strVal val="#ppt_x"/>
                                          </p:val>
                                        </p:tav>
                                      </p:tavLst>
                                    </p:anim>
                                    <p:anim calcmode="lin" valueType="num">
                                      <p:cBhvr>
                                        <p:cTn id="28" dur="500" fill="hold"/>
                                        <p:tgtEl>
                                          <p:spTgt spid="10"/>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7"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anim calcmode="lin" valueType="num">
                                      <p:cBhvr>
                                        <p:cTn id="33" dur="500" fill="hold"/>
                                        <p:tgtEl>
                                          <p:spTgt spid="11"/>
                                        </p:tgtEl>
                                        <p:attrNameLst>
                                          <p:attrName>ppt_x</p:attrName>
                                        </p:attrNameLst>
                                      </p:cBhvr>
                                      <p:tavLst>
                                        <p:tav tm="0">
                                          <p:val>
                                            <p:strVal val="#ppt_x"/>
                                          </p:val>
                                        </p:tav>
                                        <p:tav tm="100000">
                                          <p:val>
                                            <p:strVal val="#ppt_x"/>
                                          </p:val>
                                        </p:tav>
                                      </p:tavLst>
                                    </p:anim>
                                    <p:anim calcmode="lin" valueType="num">
                                      <p:cBhvr>
                                        <p:cTn id="34" dur="5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anim calcmode="lin" valueType="num">
                                      <p:cBhvr>
                                        <p:cTn id="39" dur="500" fill="hold"/>
                                        <p:tgtEl>
                                          <p:spTgt spid="12"/>
                                        </p:tgtEl>
                                        <p:attrNameLst>
                                          <p:attrName>ppt_x</p:attrName>
                                        </p:attrNameLst>
                                      </p:cBhvr>
                                      <p:tavLst>
                                        <p:tav tm="0">
                                          <p:val>
                                            <p:strVal val="#ppt_x"/>
                                          </p:val>
                                        </p:tav>
                                        <p:tav tm="100000">
                                          <p:val>
                                            <p:strVal val="#ppt_x"/>
                                          </p:val>
                                        </p:tav>
                                      </p:tavLst>
                                    </p:anim>
                                    <p:anim calcmode="lin" valueType="num">
                                      <p:cBhvr>
                                        <p:cTn id="40" dur="500" fill="hold"/>
                                        <p:tgtEl>
                                          <p:spTgt spid="12"/>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anim calcmode="lin" valueType="num">
                                      <p:cBhvr>
                                        <p:cTn id="45" dur="500" fill="hold"/>
                                        <p:tgtEl>
                                          <p:spTgt spid="18"/>
                                        </p:tgtEl>
                                        <p:attrNameLst>
                                          <p:attrName>ppt_x</p:attrName>
                                        </p:attrNameLst>
                                      </p:cBhvr>
                                      <p:tavLst>
                                        <p:tav tm="0">
                                          <p:val>
                                            <p:strVal val="#ppt_x"/>
                                          </p:val>
                                        </p:tav>
                                        <p:tav tm="100000">
                                          <p:val>
                                            <p:strVal val="#ppt_x"/>
                                          </p:val>
                                        </p:tav>
                                      </p:tavLst>
                                    </p:anim>
                                    <p:anim calcmode="lin" valueType="num">
                                      <p:cBhvr>
                                        <p:cTn id="46" dur="500" fill="hold"/>
                                        <p:tgtEl>
                                          <p:spTgt spid="18"/>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anim calcmode="lin" valueType="num">
                                      <p:cBhvr>
                                        <p:cTn id="51" dur="500" fill="hold"/>
                                        <p:tgtEl>
                                          <p:spTgt spid="19"/>
                                        </p:tgtEl>
                                        <p:attrNameLst>
                                          <p:attrName>ppt_x</p:attrName>
                                        </p:attrNameLst>
                                      </p:cBhvr>
                                      <p:tavLst>
                                        <p:tav tm="0">
                                          <p:val>
                                            <p:strVal val="#ppt_x"/>
                                          </p:val>
                                        </p:tav>
                                        <p:tav tm="100000">
                                          <p:val>
                                            <p:strVal val="#ppt_x"/>
                                          </p:val>
                                        </p:tav>
                                      </p:tavLst>
                                    </p:anim>
                                    <p:anim calcmode="lin" valueType="num">
                                      <p:cBhvr>
                                        <p:cTn id="52"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animBg="1"/>
      <p:bldP spid="12" grpId="0" animBg="1"/>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Types of Strategic Plans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41266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3"/>
              </a:buBlip>
              <a:defRPr/>
            </a:pPr>
            <a:r>
              <a:rPr lang="en-GB" sz="1700" dirty="0" smtClean="0">
                <a:solidFill>
                  <a:srgbClr val="002060"/>
                </a:solidFill>
                <a:latin typeface="Verdana" pitchFamily="34" charset="0"/>
              </a:rPr>
              <a:t>Following are some types of strategic plans:</a:t>
            </a: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28</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grpSp>
        <p:nvGrpSpPr>
          <p:cNvPr id="18" name="Group 17"/>
          <p:cNvGrpSpPr/>
          <p:nvPr/>
        </p:nvGrpSpPr>
        <p:grpSpPr>
          <a:xfrm>
            <a:off x="683568" y="1556792"/>
            <a:ext cx="7920880" cy="3888432"/>
            <a:chOff x="1763688" y="2421564"/>
            <a:chExt cx="5904656" cy="2375588"/>
          </a:xfrm>
        </p:grpSpPr>
        <p:graphicFrame>
          <p:nvGraphicFramePr>
            <p:cNvPr id="6" name="Diagram 5"/>
            <p:cNvGraphicFramePr/>
            <p:nvPr/>
          </p:nvGraphicFramePr>
          <p:xfrm>
            <a:off x="1763688" y="2421564"/>
            <a:ext cx="1872208" cy="108012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0" name="Diagram 9"/>
            <p:cNvGraphicFramePr/>
            <p:nvPr/>
          </p:nvGraphicFramePr>
          <p:xfrm>
            <a:off x="3779912" y="2421564"/>
            <a:ext cx="1872208" cy="108012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11" name="Diagram 10"/>
            <p:cNvGraphicFramePr/>
            <p:nvPr/>
          </p:nvGraphicFramePr>
          <p:xfrm>
            <a:off x="5796136" y="2421564"/>
            <a:ext cx="1872208" cy="1080120"/>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grpSp>
          <p:nvGrpSpPr>
            <p:cNvPr id="12" name="Group 11"/>
            <p:cNvGrpSpPr/>
            <p:nvPr/>
          </p:nvGrpSpPr>
          <p:grpSpPr>
            <a:xfrm>
              <a:off x="2915816" y="3717708"/>
              <a:ext cx="1799074" cy="1079444"/>
              <a:chOff x="36566" y="337"/>
              <a:chExt cx="1799074" cy="1079444"/>
            </a:xfrm>
          </p:grpSpPr>
          <p:sp>
            <p:nvSpPr>
              <p:cNvPr id="13" name="Rectangle 12"/>
              <p:cNvSpPr/>
              <p:nvPr/>
            </p:nvSpPr>
            <p:spPr>
              <a:xfrm>
                <a:off x="36566" y="337"/>
                <a:ext cx="1799074" cy="1079444"/>
              </a:xfrm>
              <a:prstGeom prst="rect">
                <a:avLst/>
              </a:prstGeom>
              <a:solidFill>
                <a:srgbClr val="9B2D2A"/>
              </a:solidFill>
            </p:spPr>
            <p:style>
              <a:lnRef idx="0">
                <a:schemeClr val="lt1">
                  <a:hueOff val="0"/>
                  <a:satOff val="0"/>
                  <a:lumOff val="0"/>
                  <a:alphaOff val="0"/>
                </a:schemeClr>
              </a:lnRef>
              <a:fillRef idx="3">
                <a:scrgbClr r="0" g="0" b="0"/>
              </a:fillRef>
              <a:effectRef idx="3">
                <a:schemeClr val="accent3">
                  <a:hueOff val="0"/>
                  <a:satOff val="0"/>
                  <a:lumOff val="0"/>
                  <a:alphaOff val="0"/>
                </a:schemeClr>
              </a:effectRef>
              <a:fontRef idx="minor">
                <a:schemeClr val="lt1"/>
              </a:fontRef>
            </p:style>
          </p:sp>
          <p:sp>
            <p:nvSpPr>
              <p:cNvPr id="14" name="Rectangle 13"/>
              <p:cNvSpPr/>
              <p:nvPr/>
            </p:nvSpPr>
            <p:spPr>
              <a:xfrm>
                <a:off x="36566" y="337"/>
                <a:ext cx="1799074" cy="10794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b="1" kern="1200" dirty="0" smtClean="0">
                    <a:solidFill>
                      <a:schemeClr val="bg1"/>
                    </a:solidFill>
                    <a:latin typeface="Verdana" pitchFamily="34" charset="0"/>
                  </a:rPr>
                  <a:t>Scenario </a:t>
                </a:r>
              </a:p>
              <a:p>
                <a:pPr lvl="0" algn="ctr" defTabSz="533400">
                  <a:lnSpc>
                    <a:spcPct val="90000"/>
                  </a:lnSpc>
                  <a:spcBef>
                    <a:spcPct val="0"/>
                  </a:spcBef>
                  <a:spcAft>
                    <a:spcPct val="35000"/>
                  </a:spcAft>
                </a:pPr>
                <a:r>
                  <a:rPr lang="en-GB" b="1" kern="1200" dirty="0" smtClean="0">
                    <a:solidFill>
                      <a:schemeClr val="bg1"/>
                    </a:solidFill>
                    <a:latin typeface="Verdana" pitchFamily="34" charset="0"/>
                  </a:rPr>
                  <a:t>Planning</a:t>
                </a:r>
                <a:endParaRPr lang="en-GB" b="1" kern="1200" dirty="0">
                  <a:solidFill>
                    <a:schemeClr val="bg1"/>
                  </a:solidFill>
                  <a:latin typeface="Verdana" pitchFamily="34" charset="0"/>
                </a:endParaRPr>
              </a:p>
            </p:txBody>
          </p:sp>
        </p:grpSp>
        <p:grpSp>
          <p:nvGrpSpPr>
            <p:cNvPr id="15" name="Group 14"/>
            <p:cNvGrpSpPr/>
            <p:nvPr/>
          </p:nvGrpSpPr>
          <p:grpSpPr>
            <a:xfrm>
              <a:off x="4860032" y="3717708"/>
              <a:ext cx="1799074" cy="1079444"/>
              <a:chOff x="36566" y="337"/>
              <a:chExt cx="1799074" cy="1079444"/>
            </a:xfrm>
          </p:grpSpPr>
          <p:sp>
            <p:nvSpPr>
              <p:cNvPr id="16" name="Rectangle 15"/>
              <p:cNvSpPr/>
              <p:nvPr/>
            </p:nvSpPr>
            <p:spPr>
              <a:xfrm>
                <a:off x="36566" y="337"/>
                <a:ext cx="1799074" cy="1079444"/>
              </a:xfrm>
              <a:prstGeom prst="rect">
                <a:avLst/>
              </a:prstGeom>
              <a:solidFill>
                <a:srgbClr val="B88C00"/>
              </a:solidFill>
            </p:spPr>
            <p:style>
              <a:lnRef idx="0">
                <a:schemeClr val="lt1">
                  <a:hueOff val="0"/>
                  <a:satOff val="0"/>
                  <a:lumOff val="0"/>
                  <a:alphaOff val="0"/>
                </a:schemeClr>
              </a:lnRef>
              <a:fillRef idx="3">
                <a:scrgbClr r="0" g="0" b="0"/>
              </a:fillRef>
              <a:effectRef idx="3">
                <a:schemeClr val="accent3">
                  <a:hueOff val="0"/>
                  <a:satOff val="0"/>
                  <a:lumOff val="0"/>
                  <a:alphaOff val="0"/>
                </a:schemeClr>
              </a:effectRef>
              <a:fontRef idx="minor">
                <a:schemeClr val="lt1"/>
              </a:fontRef>
            </p:style>
          </p:sp>
          <p:sp>
            <p:nvSpPr>
              <p:cNvPr id="17" name="Rectangle 16"/>
              <p:cNvSpPr/>
              <p:nvPr/>
            </p:nvSpPr>
            <p:spPr>
              <a:xfrm>
                <a:off x="36566" y="337"/>
                <a:ext cx="1799074" cy="10794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600" b="1" kern="1200" dirty="0" smtClean="0">
                    <a:solidFill>
                      <a:schemeClr val="tx1"/>
                    </a:solidFill>
                    <a:latin typeface="Verdana" pitchFamily="34" charset="0"/>
                  </a:rPr>
                  <a:t>Organic (or Self-Organising) Planning</a:t>
                </a:r>
                <a:endParaRPr lang="en-GB" sz="1600" b="1" kern="1200" dirty="0">
                  <a:solidFill>
                    <a:schemeClr val="tx1"/>
                  </a:solidFill>
                  <a:latin typeface="Verdana" pitchFamily="34" charset="0"/>
                </a:endParaRPr>
              </a:p>
            </p:txBody>
          </p: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400" dirty="0" smtClean="0">
                <a:solidFill>
                  <a:srgbClr val="A80000"/>
                </a:solidFill>
                <a:effectLst>
                  <a:outerShdw blurRad="38100" dist="38100" dir="2700000" algn="tl">
                    <a:srgbClr val="000000">
                      <a:alpha val="43137"/>
                    </a:srgbClr>
                  </a:outerShdw>
                </a:effectLst>
                <a:latin typeface="Verdana" pitchFamily="34" charset="0"/>
              </a:rPr>
              <a:t>Components of a Strategic Plan</a:t>
            </a:r>
            <a:endParaRPr lang="en-GB" sz="3400" dirty="0">
              <a:solidFill>
                <a:srgbClr val="A80000"/>
              </a:solidFill>
              <a:effectLst>
                <a:outerShdw blurRad="38100" dist="38100" dir="2700000" algn="tl">
                  <a:srgbClr val="000000">
                    <a:alpha val="43137"/>
                  </a:srgbClr>
                </a:outerShdw>
              </a:effectLst>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36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20" name="Rectangle 19"/>
          <p:cNvSpPr/>
          <p:nvPr/>
        </p:nvSpPr>
        <p:spPr>
          <a:xfrm>
            <a:off x="611560" y="1412776"/>
            <a:ext cx="1296144" cy="648072"/>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Shareholder Expectations</a:t>
            </a:r>
            <a:endParaRPr lang="en-GB" sz="1100" dirty="0">
              <a:latin typeface="Verdana" pitchFamily="34" charset="0"/>
            </a:endParaRPr>
          </a:p>
        </p:txBody>
      </p:sp>
      <p:sp>
        <p:nvSpPr>
          <p:cNvPr id="21" name="Rectangle 20"/>
          <p:cNvSpPr/>
          <p:nvPr/>
        </p:nvSpPr>
        <p:spPr>
          <a:xfrm>
            <a:off x="611560" y="2204864"/>
            <a:ext cx="1296144" cy="648072"/>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Business Environment &amp; Turbulence</a:t>
            </a:r>
            <a:endParaRPr lang="en-GB" sz="1100" dirty="0">
              <a:latin typeface="Verdana" pitchFamily="34" charset="0"/>
            </a:endParaRPr>
          </a:p>
        </p:txBody>
      </p:sp>
      <p:sp>
        <p:nvSpPr>
          <p:cNvPr id="22" name="Rectangle 21"/>
          <p:cNvSpPr/>
          <p:nvPr/>
        </p:nvSpPr>
        <p:spPr>
          <a:xfrm>
            <a:off x="611560" y="2996952"/>
            <a:ext cx="1296144" cy="648072"/>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Markets and Competitors</a:t>
            </a:r>
            <a:endParaRPr lang="en-GB" sz="1100" dirty="0">
              <a:latin typeface="Verdana" pitchFamily="34" charset="0"/>
            </a:endParaRPr>
          </a:p>
        </p:txBody>
      </p:sp>
      <p:sp>
        <p:nvSpPr>
          <p:cNvPr id="23" name="Rectangle 22"/>
          <p:cNvSpPr/>
          <p:nvPr/>
        </p:nvSpPr>
        <p:spPr>
          <a:xfrm>
            <a:off x="7164288" y="1412776"/>
            <a:ext cx="1296144" cy="648072"/>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Capabilities, Strengths &amp; Weaknesses</a:t>
            </a:r>
            <a:endParaRPr lang="en-GB" sz="1100" dirty="0">
              <a:latin typeface="Verdana" pitchFamily="34" charset="0"/>
            </a:endParaRPr>
          </a:p>
        </p:txBody>
      </p:sp>
      <p:sp>
        <p:nvSpPr>
          <p:cNvPr id="24" name="Rectangle 23"/>
          <p:cNvSpPr/>
          <p:nvPr/>
        </p:nvSpPr>
        <p:spPr>
          <a:xfrm>
            <a:off x="7164288" y="2204864"/>
            <a:ext cx="1296144" cy="648072"/>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Core Competencies</a:t>
            </a:r>
            <a:endParaRPr lang="en-GB" sz="1100" dirty="0">
              <a:latin typeface="Verdana" pitchFamily="34" charset="0"/>
            </a:endParaRPr>
          </a:p>
        </p:txBody>
      </p:sp>
      <p:sp>
        <p:nvSpPr>
          <p:cNvPr id="25" name="Rectangle 24"/>
          <p:cNvSpPr/>
          <p:nvPr/>
        </p:nvSpPr>
        <p:spPr>
          <a:xfrm>
            <a:off x="7164288" y="2996952"/>
            <a:ext cx="1296144" cy="648072"/>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Resource Availability</a:t>
            </a:r>
            <a:endParaRPr lang="en-GB" sz="1100" dirty="0">
              <a:latin typeface="Verdana" pitchFamily="34" charset="0"/>
            </a:endParaRPr>
          </a:p>
        </p:txBody>
      </p:sp>
      <p:sp>
        <p:nvSpPr>
          <p:cNvPr id="26" name="Rectangle 25"/>
          <p:cNvSpPr/>
          <p:nvPr/>
        </p:nvSpPr>
        <p:spPr>
          <a:xfrm>
            <a:off x="611560" y="4437112"/>
            <a:ext cx="1800200" cy="432048"/>
          </a:xfrm>
          <a:prstGeom prst="rect">
            <a:avLst/>
          </a:prstGeom>
          <a:ln w="15875"/>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en-GB" sz="1100" dirty="0" smtClean="0">
                <a:latin typeface="Verdana" pitchFamily="34" charset="0"/>
              </a:rPr>
              <a:t>EXPECTED </a:t>
            </a:r>
          </a:p>
          <a:p>
            <a:pPr algn="ctr"/>
            <a:r>
              <a:rPr lang="en-GB" sz="1100" dirty="0" smtClean="0">
                <a:latin typeface="Verdana" pitchFamily="34" charset="0"/>
              </a:rPr>
              <a:t>FINANCIAL OUTCOME</a:t>
            </a:r>
            <a:endParaRPr lang="en-GB" sz="1100" dirty="0">
              <a:latin typeface="Verdana" pitchFamily="34" charset="0"/>
            </a:endParaRPr>
          </a:p>
        </p:txBody>
      </p:sp>
      <p:sp>
        <p:nvSpPr>
          <p:cNvPr id="27" name="Rectangle 26"/>
          <p:cNvSpPr/>
          <p:nvPr/>
        </p:nvSpPr>
        <p:spPr>
          <a:xfrm>
            <a:off x="3635896" y="4437112"/>
            <a:ext cx="1800200" cy="432048"/>
          </a:xfrm>
          <a:prstGeom prst="rect">
            <a:avLst/>
          </a:prstGeom>
          <a:ln w="15875"/>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en-GB" sz="1100" dirty="0" smtClean="0">
                <a:latin typeface="Verdana" pitchFamily="34" charset="0"/>
              </a:rPr>
              <a:t>GOALS</a:t>
            </a:r>
          </a:p>
          <a:p>
            <a:pPr algn="ctr"/>
            <a:r>
              <a:rPr lang="en-GB" sz="1100" i="1" dirty="0" smtClean="0">
                <a:latin typeface="Verdana" pitchFamily="34" charset="0"/>
              </a:rPr>
              <a:t>(Milestones)</a:t>
            </a:r>
            <a:endParaRPr lang="en-GB" sz="1100" i="1" dirty="0">
              <a:latin typeface="Verdana" pitchFamily="34" charset="0"/>
            </a:endParaRPr>
          </a:p>
        </p:txBody>
      </p:sp>
      <p:sp>
        <p:nvSpPr>
          <p:cNvPr id="28" name="Rectangle 27"/>
          <p:cNvSpPr/>
          <p:nvPr/>
        </p:nvSpPr>
        <p:spPr>
          <a:xfrm>
            <a:off x="6804248" y="4437112"/>
            <a:ext cx="1800200" cy="432048"/>
          </a:xfrm>
          <a:prstGeom prst="rect">
            <a:avLst/>
          </a:prstGeom>
          <a:ln w="15875"/>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en-GB" sz="1100" dirty="0" smtClean="0">
                <a:latin typeface="Verdana" pitchFamily="34" charset="0"/>
              </a:rPr>
              <a:t>ACTION PLANS</a:t>
            </a:r>
            <a:endParaRPr lang="en-GB" sz="1100" dirty="0">
              <a:latin typeface="Verdana" pitchFamily="34" charset="0"/>
            </a:endParaRPr>
          </a:p>
        </p:txBody>
      </p:sp>
      <p:sp>
        <p:nvSpPr>
          <p:cNvPr id="29" name="Rectangle 28"/>
          <p:cNvSpPr/>
          <p:nvPr/>
        </p:nvSpPr>
        <p:spPr>
          <a:xfrm>
            <a:off x="3635896" y="1196752"/>
            <a:ext cx="1800200" cy="360040"/>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Vision</a:t>
            </a:r>
          </a:p>
          <a:p>
            <a:pPr algn="ctr"/>
            <a:r>
              <a:rPr lang="en-GB" sz="1000" i="1" dirty="0" smtClean="0">
                <a:latin typeface="Verdana" pitchFamily="34" charset="0"/>
              </a:rPr>
              <a:t>(Mission and Values)</a:t>
            </a:r>
            <a:endParaRPr lang="en-GB" sz="1000" i="1" dirty="0">
              <a:latin typeface="Verdana" pitchFamily="34" charset="0"/>
            </a:endParaRPr>
          </a:p>
        </p:txBody>
      </p:sp>
      <p:sp>
        <p:nvSpPr>
          <p:cNvPr id="30" name="Rectangle 29"/>
          <p:cNvSpPr/>
          <p:nvPr/>
        </p:nvSpPr>
        <p:spPr>
          <a:xfrm>
            <a:off x="3635896" y="1772816"/>
            <a:ext cx="1800200" cy="360040"/>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Objectives</a:t>
            </a:r>
            <a:endParaRPr lang="en-GB" sz="1100" dirty="0">
              <a:latin typeface="Verdana" pitchFamily="34" charset="0"/>
            </a:endParaRPr>
          </a:p>
        </p:txBody>
      </p:sp>
      <p:sp>
        <p:nvSpPr>
          <p:cNvPr id="31" name="Rectangle 30"/>
          <p:cNvSpPr/>
          <p:nvPr/>
        </p:nvSpPr>
        <p:spPr>
          <a:xfrm>
            <a:off x="3635896" y="2348880"/>
            <a:ext cx="1800200" cy="576064"/>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Gap Analysis</a:t>
            </a:r>
          </a:p>
          <a:p>
            <a:pPr algn="ctr"/>
            <a:r>
              <a:rPr lang="en-GB" sz="1000" i="1" dirty="0" smtClean="0">
                <a:latin typeface="Verdana" pitchFamily="34" charset="0"/>
              </a:rPr>
              <a:t>(Gap between Objectives </a:t>
            </a:r>
          </a:p>
          <a:p>
            <a:pPr algn="ctr"/>
            <a:r>
              <a:rPr lang="en-GB" sz="1000" i="1" dirty="0" smtClean="0">
                <a:latin typeface="Verdana" pitchFamily="34" charset="0"/>
              </a:rPr>
              <a:t>&amp; Expectations)</a:t>
            </a:r>
            <a:endParaRPr lang="en-GB" sz="1000" i="1" dirty="0">
              <a:latin typeface="Verdana" pitchFamily="34" charset="0"/>
            </a:endParaRPr>
          </a:p>
        </p:txBody>
      </p:sp>
      <p:sp>
        <p:nvSpPr>
          <p:cNvPr id="32" name="Rectangle 31"/>
          <p:cNvSpPr/>
          <p:nvPr/>
        </p:nvSpPr>
        <p:spPr>
          <a:xfrm>
            <a:off x="3635896" y="3140968"/>
            <a:ext cx="1800200" cy="360040"/>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Strategic Options and Risks</a:t>
            </a:r>
            <a:endParaRPr lang="en-GB" sz="1100" dirty="0">
              <a:latin typeface="Verdana" pitchFamily="34" charset="0"/>
            </a:endParaRPr>
          </a:p>
        </p:txBody>
      </p:sp>
      <p:sp>
        <p:nvSpPr>
          <p:cNvPr id="33" name="Rectangle 32"/>
          <p:cNvSpPr/>
          <p:nvPr/>
        </p:nvSpPr>
        <p:spPr>
          <a:xfrm>
            <a:off x="3635896" y="3717032"/>
            <a:ext cx="1800200" cy="360040"/>
          </a:xfrm>
          <a:prstGeom prst="rect">
            <a:avLst/>
          </a:prstGeom>
          <a:ln w="15875"/>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100" dirty="0" smtClean="0">
                <a:latin typeface="Verdana" pitchFamily="34" charset="0"/>
              </a:rPr>
              <a:t>Selected Strategy</a:t>
            </a:r>
            <a:endParaRPr lang="en-GB" sz="1100" dirty="0">
              <a:latin typeface="Verdana" pitchFamily="34" charset="0"/>
            </a:endParaRPr>
          </a:p>
        </p:txBody>
      </p:sp>
      <p:cxnSp>
        <p:nvCxnSpPr>
          <p:cNvPr id="37" name="Straight Connector 36"/>
          <p:cNvCxnSpPr/>
          <p:nvPr/>
        </p:nvCxnSpPr>
        <p:spPr>
          <a:xfrm rot="5400000">
            <a:off x="1799692" y="2384884"/>
            <a:ext cx="1944216" cy="0"/>
          </a:xfrm>
          <a:prstGeom prst="line">
            <a:avLst/>
          </a:prstGeom>
          <a:ln w="15875">
            <a:solidFill>
              <a:srgbClr val="5B89C1"/>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1907704" y="1771228"/>
            <a:ext cx="864096" cy="1588"/>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1907704" y="2563316"/>
            <a:ext cx="864096" cy="1588"/>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907704" y="3212976"/>
            <a:ext cx="864096" cy="1588"/>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2771800" y="1412776"/>
            <a:ext cx="864096" cy="1588"/>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2771800" y="1988840"/>
            <a:ext cx="864096" cy="1588"/>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771800" y="2708920"/>
            <a:ext cx="864096" cy="1588"/>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2771800" y="3356992"/>
            <a:ext cx="864096" cy="1588"/>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5400000">
            <a:off x="4392389" y="1664395"/>
            <a:ext cx="216000" cy="794"/>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rot="5400000">
            <a:off x="4391595" y="2240459"/>
            <a:ext cx="216000" cy="794"/>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a:off x="4391595" y="3032547"/>
            <a:ext cx="216000" cy="794"/>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5400000">
            <a:off x="4392389" y="3608611"/>
            <a:ext cx="216000" cy="794"/>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5400000">
            <a:off x="4319575" y="4256695"/>
            <a:ext cx="360040" cy="794"/>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0800000">
            <a:off x="1475656" y="4221088"/>
            <a:ext cx="6336704" cy="0"/>
          </a:xfrm>
          <a:prstGeom prst="line">
            <a:avLst/>
          </a:prstGeom>
          <a:ln w="15875">
            <a:solidFill>
              <a:srgbClr val="5B89C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5400000">
            <a:off x="1367247" y="4328703"/>
            <a:ext cx="216024" cy="794"/>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rot="5400000">
            <a:off x="7704745" y="4328703"/>
            <a:ext cx="216024" cy="794"/>
          </a:xfrm>
          <a:prstGeom prst="straightConnector1">
            <a:avLst/>
          </a:prstGeom>
          <a:ln w="15875">
            <a:solidFill>
              <a:srgbClr val="5B89C1"/>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5472100" y="2528900"/>
            <a:ext cx="1656184" cy="0"/>
          </a:xfrm>
          <a:prstGeom prst="line">
            <a:avLst/>
          </a:prstGeom>
          <a:ln w="15875">
            <a:solidFill>
              <a:srgbClr val="5B89C1"/>
            </a:solidFill>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5436096" y="2563316"/>
            <a:ext cx="864096" cy="1588"/>
          </a:xfrm>
          <a:prstGeom prst="straightConnector1">
            <a:avLst/>
          </a:prstGeom>
          <a:ln w="15875">
            <a:solidFill>
              <a:srgbClr val="5B89C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5436096" y="3355404"/>
            <a:ext cx="864096" cy="1588"/>
          </a:xfrm>
          <a:prstGeom prst="straightConnector1">
            <a:avLst/>
          </a:prstGeom>
          <a:ln w="15875">
            <a:solidFill>
              <a:srgbClr val="5B89C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6300192" y="1699220"/>
            <a:ext cx="864096" cy="1588"/>
          </a:xfrm>
          <a:prstGeom prst="straightConnector1">
            <a:avLst/>
          </a:prstGeom>
          <a:ln w="15875">
            <a:solidFill>
              <a:srgbClr val="5B89C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6300192" y="2564904"/>
            <a:ext cx="864096" cy="1588"/>
          </a:xfrm>
          <a:prstGeom prst="straightConnector1">
            <a:avLst/>
          </a:prstGeom>
          <a:ln w="15875">
            <a:solidFill>
              <a:srgbClr val="5B89C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6300192" y="3356992"/>
            <a:ext cx="864096" cy="1588"/>
          </a:xfrm>
          <a:prstGeom prst="straightConnector1">
            <a:avLst/>
          </a:prstGeom>
          <a:ln w="15875">
            <a:solidFill>
              <a:srgbClr val="5B89C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rot="5400000">
            <a:off x="4356373" y="5012779"/>
            <a:ext cx="288032" cy="794"/>
          </a:xfrm>
          <a:prstGeom prst="straightConnector1">
            <a:avLst/>
          </a:prstGeom>
          <a:ln w="15875">
            <a:solidFill>
              <a:srgbClr val="5B89C1"/>
            </a:solidFill>
            <a:prstDash val="sysDash"/>
            <a:headEnd type="arrow"/>
            <a:tailEnd type="none"/>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0800000">
            <a:off x="1476450" y="5085184"/>
            <a:ext cx="6336704" cy="0"/>
          </a:xfrm>
          <a:prstGeom prst="line">
            <a:avLst/>
          </a:prstGeom>
          <a:ln w="15875">
            <a:solidFill>
              <a:srgbClr val="5B89C1"/>
            </a:solidFill>
            <a:prstDash val="sysDash"/>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rot="5400000">
            <a:off x="1368041" y="4976775"/>
            <a:ext cx="216024" cy="794"/>
          </a:xfrm>
          <a:prstGeom prst="straightConnector1">
            <a:avLst/>
          </a:prstGeom>
          <a:ln w="15875">
            <a:solidFill>
              <a:srgbClr val="5B89C1"/>
            </a:solidFill>
            <a:prstDash val="sysDash"/>
            <a:headEnd type="arrow"/>
            <a:tailEnd type="none"/>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a:off x="7705539" y="4976775"/>
            <a:ext cx="216024" cy="794"/>
          </a:xfrm>
          <a:prstGeom prst="straightConnector1">
            <a:avLst/>
          </a:prstGeom>
          <a:ln w="15875">
            <a:solidFill>
              <a:srgbClr val="5B89C1"/>
            </a:solidFill>
            <a:prstDash val="sysDash"/>
            <a:headEnd type="arrow"/>
            <a:tailEnd type="none"/>
          </a:ln>
        </p:spPr>
        <p:style>
          <a:lnRef idx="1">
            <a:schemeClr val="accent1"/>
          </a:lnRef>
          <a:fillRef idx="0">
            <a:schemeClr val="accent1"/>
          </a:fillRef>
          <a:effectRef idx="0">
            <a:schemeClr val="accent1"/>
          </a:effectRef>
          <a:fontRef idx="minor">
            <a:schemeClr val="tx1"/>
          </a:fontRef>
        </p:style>
      </p:cxnSp>
      <p:sp>
        <p:nvSpPr>
          <p:cNvPr id="92" name="Rectangle 91"/>
          <p:cNvSpPr/>
          <p:nvPr/>
        </p:nvSpPr>
        <p:spPr>
          <a:xfrm>
            <a:off x="1475656" y="5157192"/>
            <a:ext cx="6336704" cy="216024"/>
          </a:xfrm>
          <a:prstGeom prst="rect">
            <a:avLst/>
          </a:prstGeom>
          <a:ln w="15875">
            <a:prstDash val="sysDash"/>
          </a:ln>
        </p:spPr>
        <p:style>
          <a:lnRef idx="2">
            <a:schemeClr val="accent1"/>
          </a:lnRef>
          <a:fillRef idx="1">
            <a:schemeClr val="lt1"/>
          </a:fillRef>
          <a:effectRef idx="0">
            <a:schemeClr val="accent1"/>
          </a:effectRef>
          <a:fontRef idx="minor">
            <a:schemeClr val="dk1"/>
          </a:fontRef>
        </p:style>
        <p:txBody>
          <a:bodyPr lIns="0" tIns="36000" rIns="0" bIns="36000" rtlCol="0" anchor="ctr"/>
          <a:lstStyle/>
          <a:p>
            <a:pPr algn="ctr"/>
            <a:r>
              <a:rPr lang="en-GB" sz="1050" dirty="0" smtClean="0">
                <a:latin typeface="Verdana" pitchFamily="34" charset="0"/>
              </a:rPr>
              <a:t>Actual Results</a:t>
            </a:r>
            <a:endParaRPr lang="en-GB" sz="1050" dirty="0">
              <a:latin typeface="Verdana" pitchFamily="34" charset="0"/>
            </a:endParaRPr>
          </a:p>
        </p:txBody>
      </p:sp>
      <p:sp>
        <p:nvSpPr>
          <p:cNvPr id="94" name="Rectangle 93"/>
          <p:cNvSpPr/>
          <p:nvPr/>
        </p:nvSpPr>
        <p:spPr>
          <a:xfrm>
            <a:off x="1475656" y="5589240"/>
            <a:ext cx="6336704" cy="216024"/>
          </a:xfrm>
          <a:prstGeom prst="rect">
            <a:avLst/>
          </a:prstGeom>
          <a:ln/>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en-GB" sz="1050" dirty="0" smtClean="0">
                <a:latin typeface="Verdana" pitchFamily="34" charset="0"/>
              </a:rPr>
              <a:t>Monitoring and Controlling Process</a:t>
            </a:r>
            <a:endParaRPr lang="en-GB" sz="1050" dirty="0">
              <a:latin typeface="Verdana" pitchFamily="34" charset="0"/>
            </a:endParaRPr>
          </a:p>
        </p:txBody>
      </p:sp>
      <p:cxnSp>
        <p:nvCxnSpPr>
          <p:cNvPr id="95" name="Straight Arrow Connector 94"/>
          <p:cNvCxnSpPr/>
          <p:nvPr/>
        </p:nvCxnSpPr>
        <p:spPr>
          <a:xfrm rot="5400000">
            <a:off x="4392377" y="5480831"/>
            <a:ext cx="216024" cy="794"/>
          </a:xfrm>
          <a:prstGeom prst="straightConnector1">
            <a:avLst/>
          </a:prstGeom>
          <a:ln w="15875">
            <a:solidFill>
              <a:srgbClr val="5B89C1"/>
            </a:solidFill>
            <a:prstDash val="sysDash"/>
            <a:headEnd type="arrow"/>
            <a:tailEnd type="none"/>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3851920" y="6453336"/>
            <a:ext cx="3672408" cy="415498"/>
          </a:xfrm>
          <a:prstGeom prst="rect">
            <a:avLst/>
          </a:prstGeom>
        </p:spPr>
        <p:txBody>
          <a:bodyPr wrap="square">
            <a:spAutoFit/>
          </a:bodyPr>
          <a:lstStyle/>
          <a:p>
            <a:pPr algn="just"/>
            <a:r>
              <a:rPr lang="en-GB" sz="1050" i="1" dirty="0" smtClean="0"/>
              <a:t>Source: Hussey, D. E. (1999). Strategy and Planning: A Manager’s Guide, John Wiley &amp; Sons Ltd. England.</a:t>
            </a:r>
            <a:endParaRPr lang="en-GB" sz="1050" i="1" dirty="0" smtClean="0">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dissolve">
                                      <p:cBhvr>
                                        <p:cTn id="10" dur="500"/>
                                        <p:tgtEl>
                                          <p:spTgt spid="2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dissolve">
                                      <p:cBhvr>
                                        <p:cTn id="13" dur="500"/>
                                        <p:tgtEl>
                                          <p:spTgt spid="2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dissolve">
                                      <p:cBhvr>
                                        <p:cTn id="16" dur="500"/>
                                        <p:tgtEl>
                                          <p:spTgt spid="23"/>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dissolve">
                                      <p:cBhvr>
                                        <p:cTn id="19" dur="500"/>
                                        <p:tgtEl>
                                          <p:spTgt spid="24"/>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dissolve">
                                      <p:cBhvr>
                                        <p:cTn id="22" dur="500"/>
                                        <p:tgtEl>
                                          <p:spTgt spid="2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dissolve">
                                      <p:cBhvr>
                                        <p:cTn id="25" dur="500"/>
                                        <p:tgtEl>
                                          <p:spTgt spid="2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dissolve">
                                      <p:cBhvr>
                                        <p:cTn id="28" dur="500"/>
                                        <p:tgtEl>
                                          <p:spTgt spid="27"/>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dissolve">
                                      <p:cBhvr>
                                        <p:cTn id="31" dur="500"/>
                                        <p:tgtEl>
                                          <p:spTgt spid="2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dissolve">
                                      <p:cBhvr>
                                        <p:cTn id="34" dur="500"/>
                                        <p:tgtEl>
                                          <p:spTgt spid="29"/>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dissolve">
                                      <p:cBhvr>
                                        <p:cTn id="37" dur="500"/>
                                        <p:tgtEl>
                                          <p:spTgt spid="30"/>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dissolve">
                                      <p:cBhvr>
                                        <p:cTn id="40" dur="500"/>
                                        <p:tgtEl>
                                          <p:spTgt spid="31"/>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dissolve">
                                      <p:cBhvr>
                                        <p:cTn id="43" dur="500"/>
                                        <p:tgtEl>
                                          <p:spTgt spid="32"/>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dissolve">
                                      <p:cBhvr>
                                        <p:cTn id="46" dur="500"/>
                                        <p:tgtEl>
                                          <p:spTgt spid="33"/>
                                        </p:tgtEl>
                                      </p:cBhvr>
                                    </p:animEffect>
                                  </p:childTnLst>
                                </p:cTn>
                              </p:par>
                              <p:par>
                                <p:cTn id="47" presetID="9" presetClass="entr" presetSubtype="0" fill="hold"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dissolve">
                                      <p:cBhvr>
                                        <p:cTn id="49" dur="500"/>
                                        <p:tgtEl>
                                          <p:spTgt spid="37"/>
                                        </p:tgtEl>
                                      </p:cBhvr>
                                    </p:animEffect>
                                  </p:childTnLst>
                                </p:cTn>
                              </p:par>
                              <p:par>
                                <p:cTn id="50" presetID="9" presetClass="entr" presetSubtype="0" fill="hold"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dissolve">
                                      <p:cBhvr>
                                        <p:cTn id="52" dur="500"/>
                                        <p:tgtEl>
                                          <p:spTgt spid="43"/>
                                        </p:tgtEl>
                                      </p:cBhvr>
                                    </p:animEffect>
                                  </p:childTnLst>
                                </p:cTn>
                              </p:par>
                              <p:par>
                                <p:cTn id="53" presetID="9" presetClass="entr" presetSubtype="0" fill="hold"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dissolve">
                                      <p:cBhvr>
                                        <p:cTn id="55" dur="500"/>
                                        <p:tgtEl>
                                          <p:spTgt spid="46"/>
                                        </p:tgtEl>
                                      </p:cBhvr>
                                    </p:animEffect>
                                  </p:childTnLst>
                                </p:cTn>
                              </p:par>
                              <p:par>
                                <p:cTn id="56" presetID="9" presetClass="entr" presetSubtype="0" fill="hold"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dissolve">
                                      <p:cBhvr>
                                        <p:cTn id="58" dur="500"/>
                                        <p:tgtEl>
                                          <p:spTgt spid="47"/>
                                        </p:tgtEl>
                                      </p:cBhvr>
                                    </p:animEffect>
                                  </p:childTnLst>
                                </p:cTn>
                              </p:par>
                              <p:par>
                                <p:cTn id="59" presetID="9" presetClass="entr" presetSubtype="0" fill="hold" nodeType="with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dissolve">
                                      <p:cBhvr>
                                        <p:cTn id="61" dur="500"/>
                                        <p:tgtEl>
                                          <p:spTgt spid="49"/>
                                        </p:tgtEl>
                                      </p:cBhvr>
                                    </p:animEffect>
                                  </p:childTnLst>
                                </p:cTn>
                              </p:par>
                              <p:par>
                                <p:cTn id="62" presetID="9" presetClass="entr" presetSubtype="0" fill="hold" nodeType="with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dissolve">
                                      <p:cBhvr>
                                        <p:cTn id="64" dur="500"/>
                                        <p:tgtEl>
                                          <p:spTgt spid="50"/>
                                        </p:tgtEl>
                                      </p:cBhvr>
                                    </p:animEffect>
                                  </p:childTnLst>
                                </p:cTn>
                              </p:par>
                              <p:par>
                                <p:cTn id="65" presetID="9" presetClass="entr" presetSubtype="0" fill="hold" nodeType="with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dissolve">
                                      <p:cBhvr>
                                        <p:cTn id="67" dur="500"/>
                                        <p:tgtEl>
                                          <p:spTgt spid="51"/>
                                        </p:tgtEl>
                                      </p:cBhvr>
                                    </p:animEffect>
                                  </p:childTnLst>
                                </p:cTn>
                              </p:par>
                              <p:par>
                                <p:cTn id="68" presetID="9" presetClass="entr" presetSubtype="0" fill="hold" nodeType="with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dissolve">
                                      <p:cBhvr>
                                        <p:cTn id="70" dur="500"/>
                                        <p:tgtEl>
                                          <p:spTgt spid="52"/>
                                        </p:tgtEl>
                                      </p:cBhvr>
                                    </p:animEffect>
                                  </p:childTnLst>
                                </p:cTn>
                              </p:par>
                              <p:par>
                                <p:cTn id="71" presetID="9" presetClass="entr" presetSubtype="0" fill="hold"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dissolve">
                                      <p:cBhvr>
                                        <p:cTn id="73" dur="500"/>
                                        <p:tgtEl>
                                          <p:spTgt spid="58"/>
                                        </p:tgtEl>
                                      </p:cBhvr>
                                    </p:animEffect>
                                  </p:childTnLst>
                                </p:cTn>
                              </p:par>
                              <p:par>
                                <p:cTn id="74" presetID="9" presetClass="entr" presetSubtype="0" fill="hold" nodeType="with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dissolve">
                                      <p:cBhvr>
                                        <p:cTn id="76" dur="500"/>
                                        <p:tgtEl>
                                          <p:spTgt spid="62"/>
                                        </p:tgtEl>
                                      </p:cBhvr>
                                    </p:animEffect>
                                  </p:childTnLst>
                                </p:cTn>
                              </p:par>
                              <p:par>
                                <p:cTn id="77" presetID="9" presetClass="entr" presetSubtype="0" fill="hold" nodeType="with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dissolve">
                                      <p:cBhvr>
                                        <p:cTn id="79" dur="500"/>
                                        <p:tgtEl>
                                          <p:spTgt spid="63"/>
                                        </p:tgtEl>
                                      </p:cBhvr>
                                    </p:animEffect>
                                  </p:childTnLst>
                                </p:cTn>
                              </p:par>
                              <p:par>
                                <p:cTn id="80" presetID="9" presetClass="entr" presetSubtype="0" fill="hold" nodeType="with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dissolve">
                                      <p:cBhvr>
                                        <p:cTn id="82" dur="500"/>
                                        <p:tgtEl>
                                          <p:spTgt spid="64"/>
                                        </p:tgtEl>
                                      </p:cBhvr>
                                    </p:animEffect>
                                  </p:childTnLst>
                                </p:cTn>
                              </p:par>
                              <p:par>
                                <p:cTn id="83" presetID="9" presetClass="entr" presetSubtype="0" fill="hold" nodeType="withEffect">
                                  <p:stCondLst>
                                    <p:cond delay="0"/>
                                  </p:stCondLst>
                                  <p:childTnLst>
                                    <p:set>
                                      <p:cBhvr>
                                        <p:cTn id="84" dur="1" fill="hold">
                                          <p:stCondLst>
                                            <p:cond delay="0"/>
                                          </p:stCondLst>
                                        </p:cTn>
                                        <p:tgtEl>
                                          <p:spTgt spid="65"/>
                                        </p:tgtEl>
                                        <p:attrNameLst>
                                          <p:attrName>style.visibility</p:attrName>
                                        </p:attrNameLst>
                                      </p:cBhvr>
                                      <p:to>
                                        <p:strVal val="visible"/>
                                      </p:to>
                                    </p:set>
                                    <p:animEffect transition="in" filter="dissolve">
                                      <p:cBhvr>
                                        <p:cTn id="85" dur="500"/>
                                        <p:tgtEl>
                                          <p:spTgt spid="65"/>
                                        </p:tgtEl>
                                      </p:cBhvr>
                                    </p:animEffect>
                                  </p:childTnLst>
                                </p:cTn>
                              </p:par>
                              <p:par>
                                <p:cTn id="86" presetID="9" presetClass="entr" presetSubtype="0" fill="hold" nodeType="withEffect">
                                  <p:stCondLst>
                                    <p:cond delay="0"/>
                                  </p:stCondLst>
                                  <p:childTnLst>
                                    <p:set>
                                      <p:cBhvr>
                                        <p:cTn id="87" dur="1" fill="hold">
                                          <p:stCondLst>
                                            <p:cond delay="0"/>
                                          </p:stCondLst>
                                        </p:cTn>
                                        <p:tgtEl>
                                          <p:spTgt spid="68"/>
                                        </p:tgtEl>
                                        <p:attrNameLst>
                                          <p:attrName>style.visibility</p:attrName>
                                        </p:attrNameLst>
                                      </p:cBhvr>
                                      <p:to>
                                        <p:strVal val="visible"/>
                                      </p:to>
                                    </p:set>
                                    <p:animEffect transition="in" filter="dissolve">
                                      <p:cBhvr>
                                        <p:cTn id="88" dur="500"/>
                                        <p:tgtEl>
                                          <p:spTgt spid="68"/>
                                        </p:tgtEl>
                                      </p:cBhvr>
                                    </p:animEffect>
                                  </p:childTnLst>
                                </p:cTn>
                              </p:par>
                              <p:par>
                                <p:cTn id="89" presetID="9" presetClass="entr" presetSubtype="0" fill="hold" nodeType="with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dissolve">
                                      <p:cBhvr>
                                        <p:cTn id="91" dur="500"/>
                                        <p:tgtEl>
                                          <p:spTgt spid="70"/>
                                        </p:tgtEl>
                                      </p:cBhvr>
                                    </p:animEffect>
                                  </p:childTnLst>
                                </p:cTn>
                              </p:par>
                              <p:par>
                                <p:cTn id="92" presetID="9" presetClass="entr" presetSubtype="0" fill="hold" nodeType="withEffect">
                                  <p:stCondLst>
                                    <p:cond delay="0"/>
                                  </p:stCondLst>
                                  <p:childTnLst>
                                    <p:set>
                                      <p:cBhvr>
                                        <p:cTn id="93" dur="1" fill="hold">
                                          <p:stCondLst>
                                            <p:cond delay="0"/>
                                          </p:stCondLst>
                                        </p:cTn>
                                        <p:tgtEl>
                                          <p:spTgt spid="74"/>
                                        </p:tgtEl>
                                        <p:attrNameLst>
                                          <p:attrName>style.visibility</p:attrName>
                                        </p:attrNameLst>
                                      </p:cBhvr>
                                      <p:to>
                                        <p:strVal val="visible"/>
                                      </p:to>
                                    </p:set>
                                    <p:animEffect transition="in" filter="dissolve">
                                      <p:cBhvr>
                                        <p:cTn id="94" dur="500"/>
                                        <p:tgtEl>
                                          <p:spTgt spid="74"/>
                                        </p:tgtEl>
                                      </p:cBhvr>
                                    </p:animEffect>
                                  </p:childTnLst>
                                </p:cTn>
                              </p:par>
                              <p:par>
                                <p:cTn id="95" presetID="9" presetClass="entr" presetSubtype="0" fill="hold"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transition="in" filter="dissolve">
                                      <p:cBhvr>
                                        <p:cTn id="97" dur="500"/>
                                        <p:tgtEl>
                                          <p:spTgt spid="77"/>
                                        </p:tgtEl>
                                      </p:cBhvr>
                                    </p:animEffect>
                                  </p:childTnLst>
                                </p:cTn>
                              </p:par>
                              <p:par>
                                <p:cTn id="98" presetID="9" presetClass="entr" presetSubtype="0" fill="hold" nodeType="withEffect">
                                  <p:stCondLst>
                                    <p:cond delay="0"/>
                                  </p:stCondLst>
                                  <p:childTnLst>
                                    <p:set>
                                      <p:cBhvr>
                                        <p:cTn id="99" dur="1" fill="hold">
                                          <p:stCondLst>
                                            <p:cond delay="0"/>
                                          </p:stCondLst>
                                        </p:cTn>
                                        <p:tgtEl>
                                          <p:spTgt spid="78"/>
                                        </p:tgtEl>
                                        <p:attrNameLst>
                                          <p:attrName>style.visibility</p:attrName>
                                        </p:attrNameLst>
                                      </p:cBhvr>
                                      <p:to>
                                        <p:strVal val="visible"/>
                                      </p:to>
                                    </p:set>
                                    <p:animEffect transition="in" filter="dissolve">
                                      <p:cBhvr>
                                        <p:cTn id="100" dur="500"/>
                                        <p:tgtEl>
                                          <p:spTgt spid="78"/>
                                        </p:tgtEl>
                                      </p:cBhvr>
                                    </p:animEffect>
                                  </p:childTnLst>
                                </p:cTn>
                              </p:par>
                              <p:par>
                                <p:cTn id="101" presetID="9" presetClass="entr" presetSubtype="0" fill="hold" nodeType="withEffect">
                                  <p:stCondLst>
                                    <p:cond delay="0"/>
                                  </p:stCondLst>
                                  <p:childTnLst>
                                    <p:set>
                                      <p:cBhvr>
                                        <p:cTn id="102" dur="1" fill="hold">
                                          <p:stCondLst>
                                            <p:cond delay="0"/>
                                          </p:stCondLst>
                                        </p:cTn>
                                        <p:tgtEl>
                                          <p:spTgt spid="79"/>
                                        </p:tgtEl>
                                        <p:attrNameLst>
                                          <p:attrName>style.visibility</p:attrName>
                                        </p:attrNameLst>
                                      </p:cBhvr>
                                      <p:to>
                                        <p:strVal val="visible"/>
                                      </p:to>
                                    </p:set>
                                    <p:animEffect transition="in" filter="dissolve">
                                      <p:cBhvr>
                                        <p:cTn id="103" dur="500"/>
                                        <p:tgtEl>
                                          <p:spTgt spid="79"/>
                                        </p:tgtEl>
                                      </p:cBhvr>
                                    </p:animEffect>
                                  </p:childTnLst>
                                </p:cTn>
                              </p:par>
                              <p:par>
                                <p:cTn id="104" presetID="9" presetClass="entr" presetSubtype="0" fill="hold" nodeType="withEffect">
                                  <p:stCondLst>
                                    <p:cond delay="0"/>
                                  </p:stCondLst>
                                  <p:childTnLst>
                                    <p:set>
                                      <p:cBhvr>
                                        <p:cTn id="105" dur="1" fill="hold">
                                          <p:stCondLst>
                                            <p:cond delay="0"/>
                                          </p:stCondLst>
                                        </p:cTn>
                                        <p:tgtEl>
                                          <p:spTgt spid="81"/>
                                        </p:tgtEl>
                                        <p:attrNameLst>
                                          <p:attrName>style.visibility</p:attrName>
                                        </p:attrNameLst>
                                      </p:cBhvr>
                                      <p:to>
                                        <p:strVal val="visible"/>
                                      </p:to>
                                    </p:set>
                                    <p:animEffect transition="in" filter="dissolve">
                                      <p:cBhvr>
                                        <p:cTn id="106" dur="500"/>
                                        <p:tgtEl>
                                          <p:spTgt spid="81"/>
                                        </p:tgtEl>
                                      </p:cBhvr>
                                    </p:animEffect>
                                  </p:childTnLst>
                                </p:cTn>
                              </p:par>
                              <p:par>
                                <p:cTn id="107" presetID="9" presetClass="entr" presetSubtype="0" fill="hold" nodeType="withEffect">
                                  <p:stCondLst>
                                    <p:cond delay="0"/>
                                  </p:stCondLst>
                                  <p:childTnLst>
                                    <p:set>
                                      <p:cBhvr>
                                        <p:cTn id="108" dur="1" fill="hold">
                                          <p:stCondLst>
                                            <p:cond delay="0"/>
                                          </p:stCondLst>
                                        </p:cTn>
                                        <p:tgtEl>
                                          <p:spTgt spid="82"/>
                                        </p:tgtEl>
                                        <p:attrNameLst>
                                          <p:attrName>style.visibility</p:attrName>
                                        </p:attrNameLst>
                                      </p:cBhvr>
                                      <p:to>
                                        <p:strVal val="visible"/>
                                      </p:to>
                                    </p:set>
                                    <p:animEffect transition="in" filter="dissolve">
                                      <p:cBhvr>
                                        <p:cTn id="109" dur="500"/>
                                        <p:tgtEl>
                                          <p:spTgt spid="82"/>
                                        </p:tgtEl>
                                      </p:cBhvr>
                                    </p:animEffect>
                                  </p:childTnLst>
                                </p:cTn>
                              </p:par>
                              <p:par>
                                <p:cTn id="110" presetID="9" presetClass="entr" presetSubtype="0" fill="hold" nodeType="withEffect">
                                  <p:stCondLst>
                                    <p:cond delay="0"/>
                                  </p:stCondLst>
                                  <p:childTnLst>
                                    <p:set>
                                      <p:cBhvr>
                                        <p:cTn id="111" dur="1" fill="hold">
                                          <p:stCondLst>
                                            <p:cond delay="0"/>
                                          </p:stCondLst>
                                        </p:cTn>
                                        <p:tgtEl>
                                          <p:spTgt spid="83"/>
                                        </p:tgtEl>
                                        <p:attrNameLst>
                                          <p:attrName>style.visibility</p:attrName>
                                        </p:attrNameLst>
                                      </p:cBhvr>
                                      <p:to>
                                        <p:strVal val="visible"/>
                                      </p:to>
                                    </p:set>
                                    <p:animEffect transition="in" filter="dissolve">
                                      <p:cBhvr>
                                        <p:cTn id="112" dur="500"/>
                                        <p:tgtEl>
                                          <p:spTgt spid="83"/>
                                        </p:tgtEl>
                                      </p:cBhvr>
                                    </p:animEffect>
                                  </p:childTnLst>
                                </p:cTn>
                              </p:par>
                              <p:par>
                                <p:cTn id="113" presetID="9" presetClass="entr" presetSubtype="0" fill="hold" nodeType="withEffect">
                                  <p:stCondLst>
                                    <p:cond delay="0"/>
                                  </p:stCondLst>
                                  <p:childTnLst>
                                    <p:set>
                                      <p:cBhvr>
                                        <p:cTn id="114" dur="1" fill="hold">
                                          <p:stCondLst>
                                            <p:cond delay="0"/>
                                          </p:stCondLst>
                                        </p:cTn>
                                        <p:tgtEl>
                                          <p:spTgt spid="86"/>
                                        </p:tgtEl>
                                        <p:attrNameLst>
                                          <p:attrName>style.visibility</p:attrName>
                                        </p:attrNameLst>
                                      </p:cBhvr>
                                      <p:to>
                                        <p:strVal val="visible"/>
                                      </p:to>
                                    </p:set>
                                    <p:animEffect transition="in" filter="dissolve">
                                      <p:cBhvr>
                                        <p:cTn id="115" dur="500"/>
                                        <p:tgtEl>
                                          <p:spTgt spid="86"/>
                                        </p:tgtEl>
                                      </p:cBhvr>
                                    </p:animEffect>
                                  </p:childTnLst>
                                </p:cTn>
                              </p:par>
                              <p:par>
                                <p:cTn id="116" presetID="9" presetClass="entr" presetSubtype="0" fill="hold" nodeType="withEffect">
                                  <p:stCondLst>
                                    <p:cond delay="0"/>
                                  </p:stCondLst>
                                  <p:childTnLst>
                                    <p:set>
                                      <p:cBhvr>
                                        <p:cTn id="117" dur="1" fill="hold">
                                          <p:stCondLst>
                                            <p:cond delay="0"/>
                                          </p:stCondLst>
                                        </p:cTn>
                                        <p:tgtEl>
                                          <p:spTgt spid="87"/>
                                        </p:tgtEl>
                                        <p:attrNameLst>
                                          <p:attrName>style.visibility</p:attrName>
                                        </p:attrNameLst>
                                      </p:cBhvr>
                                      <p:to>
                                        <p:strVal val="visible"/>
                                      </p:to>
                                    </p:set>
                                    <p:animEffect transition="in" filter="dissolve">
                                      <p:cBhvr>
                                        <p:cTn id="118" dur="500"/>
                                        <p:tgtEl>
                                          <p:spTgt spid="87"/>
                                        </p:tgtEl>
                                      </p:cBhvr>
                                    </p:animEffect>
                                  </p:childTnLst>
                                </p:cTn>
                              </p:par>
                              <p:par>
                                <p:cTn id="119" presetID="9" presetClass="entr" presetSubtype="0" fill="hold" nodeType="withEffect">
                                  <p:stCondLst>
                                    <p:cond delay="0"/>
                                  </p:stCondLst>
                                  <p:childTnLst>
                                    <p:set>
                                      <p:cBhvr>
                                        <p:cTn id="120" dur="1" fill="hold">
                                          <p:stCondLst>
                                            <p:cond delay="0"/>
                                          </p:stCondLst>
                                        </p:cTn>
                                        <p:tgtEl>
                                          <p:spTgt spid="88"/>
                                        </p:tgtEl>
                                        <p:attrNameLst>
                                          <p:attrName>style.visibility</p:attrName>
                                        </p:attrNameLst>
                                      </p:cBhvr>
                                      <p:to>
                                        <p:strVal val="visible"/>
                                      </p:to>
                                    </p:set>
                                    <p:animEffect transition="in" filter="dissolve">
                                      <p:cBhvr>
                                        <p:cTn id="121" dur="500"/>
                                        <p:tgtEl>
                                          <p:spTgt spid="88"/>
                                        </p:tgtEl>
                                      </p:cBhvr>
                                    </p:animEffect>
                                  </p:childTnLst>
                                </p:cTn>
                              </p:par>
                              <p:par>
                                <p:cTn id="122" presetID="9" presetClass="entr" presetSubtype="0" fill="hold" nodeType="withEffect">
                                  <p:stCondLst>
                                    <p:cond delay="0"/>
                                  </p:stCondLst>
                                  <p:childTnLst>
                                    <p:set>
                                      <p:cBhvr>
                                        <p:cTn id="123" dur="1" fill="hold">
                                          <p:stCondLst>
                                            <p:cond delay="0"/>
                                          </p:stCondLst>
                                        </p:cTn>
                                        <p:tgtEl>
                                          <p:spTgt spid="89"/>
                                        </p:tgtEl>
                                        <p:attrNameLst>
                                          <p:attrName>style.visibility</p:attrName>
                                        </p:attrNameLst>
                                      </p:cBhvr>
                                      <p:to>
                                        <p:strVal val="visible"/>
                                      </p:to>
                                    </p:set>
                                    <p:animEffect transition="in" filter="dissolve">
                                      <p:cBhvr>
                                        <p:cTn id="124" dur="500"/>
                                        <p:tgtEl>
                                          <p:spTgt spid="89"/>
                                        </p:tgtEl>
                                      </p:cBhvr>
                                    </p:animEffect>
                                  </p:childTnLst>
                                </p:cTn>
                              </p:par>
                              <p:par>
                                <p:cTn id="125" presetID="9" presetClass="entr" presetSubtype="0" fill="hold" grpId="0" nodeType="withEffect">
                                  <p:stCondLst>
                                    <p:cond delay="0"/>
                                  </p:stCondLst>
                                  <p:childTnLst>
                                    <p:set>
                                      <p:cBhvr>
                                        <p:cTn id="126" dur="1" fill="hold">
                                          <p:stCondLst>
                                            <p:cond delay="0"/>
                                          </p:stCondLst>
                                        </p:cTn>
                                        <p:tgtEl>
                                          <p:spTgt spid="92"/>
                                        </p:tgtEl>
                                        <p:attrNameLst>
                                          <p:attrName>style.visibility</p:attrName>
                                        </p:attrNameLst>
                                      </p:cBhvr>
                                      <p:to>
                                        <p:strVal val="visible"/>
                                      </p:to>
                                    </p:set>
                                    <p:animEffect transition="in" filter="dissolve">
                                      <p:cBhvr>
                                        <p:cTn id="127" dur="500"/>
                                        <p:tgtEl>
                                          <p:spTgt spid="92"/>
                                        </p:tgtEl>
                                      </p:cBhvr>
                                    </p:animEffect>
                                  </p:childTnLst>
                                </p:cTn>
                              </p:par>
                              <p:par>
                                <p:cTn id="128" presetID="9" presetClass="entr" presetSubtype="0" fill="hold" grpId="0" nodeType="withEffect">
                                  <p:stCondLst>
                                    <p:cond delay="0"/>
                                  </p:stCondLst>
                                  <p:childTnLst>
                                    <p:set>
                                      <p:cBhvr>
                                        <p:cTn id="129" dur="1" fill="hold">
                                          <p:stCondLst>
                                            <p:cond delay="0"/>
                                          </p:stCondLst>
                                        </p:cTn>
                                        <p:tgtEl>
                                          <p:spTgt spid="94"/>
                                        </p:tgtEl>
                                        <p:attrNameLst>
                                          <p:attrName>style.visibility</p:attrName>
                                        </p:attrNameLst>
                                      </p:cBhvr>
                                      <p:to>
                                        <p:strVal val="visible"/>
                                      </p:to>
                                    </p:set>
                                    <p:animEffect transition="in" filter="dissolve">
                                      <p:cBhvr>
                                        <p:cTn id="130" dur="500"/>
                                        <p:tgtEl>
                                          <p:spTgt spid="94"/>
                                        </p:tgtEl>
                                      </p:cBhvr>
                                    </p:animEffect>
                                  </p:childTnLst>
                                </p:cTn>
                              </p:par>
                              <p:par>
                                <p:cTn id="131" presetID="9" presetClass="entr" presetSubtype="0" fill="hold" nodeType="withEffect">
                                  <p:stCondLst>
                                    <p:cond delay="0"/>
                                  </p:stCondLst>
                                  <p:childTnLst>
                                    <p:set>
                                      <p:cBhvr>
                                        <p:cTn id="132" dur="1" fill="hold">
                                          <p:stCondLst>
                                            <p:cond delay="0"/>
                                          </p:stCondLst>
                                        </p:cTn>
                                        <p:tgtEl>
                                          <p:spTgt spid="95"/>
                                        </p:tgtEl>
                                        <p:attrNameLst>
                                          <p:attrName>style.visibility</p:attrName>
                                        </p:attrNameLst>
                                      </p:cBhvr>
                                      <p:to>
                                        <p:strVal val="visible"/>
                                      </p:to>
                                    </p:set>
                                    <p:animEffect transition="in" filter="dissolve">
                                      <p:cBhvr>
                                        <p:cTn id="133"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92" grpId="0" animBg="1"/>
      <p:bldP spid="9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572560" cy="2649736"/>
          </a:xfrm>
          <a:prstGeom prst="rect">
            <a:avLst/>
          </a:prstGeom>
          <a:noFill/>
          <a:ln>
            <a:noFill/>
          </a:ln>
        </p:spPr>
        <p:txBody>
          <a:bodyPr vert="horz" lIns="91440" tIns="45720" rIns="91440" bIns="45720" rtlCol="0" anchor="ctr">
            <a:noAutofit/>
          </a:bodyPr>
          <a:lstStyle/>
          <a:p>
            <a:pPr lvl="0" algn="ctr">
              <a:spcBef>
                <a:spcPct val="0"/>
              </a:spcBef>
              <a:defRPr/>
            </a:pPr>
            <a:r>
              <a:rPr lang="en-GB" sz="4000" b="1" dirty="0" smtClean="0">
                <a:solidFill>
                  <a:srgbClr val="A80000"/>
                </a:solidFill>
                <a:effectLst>
                  <a:outerShdw blurRad="38100" dist="38100" dir="2700000" algn="tl">
                    <a:srgbClr val="000000">
                      <a:alpha val="43137"/>
                    </a:srgbClr>
                  </a:outerShdw>
                </a:effectLst>
                <a:latin typeface="Verdana" pitchFamily="34" charset="0"/>
              </a:rPr>
              <a:t>THEME 2 – </a:t>
            </a:r>
          </a:p>
          <a:p>
            <a:pPr lvl="0" algn="ctr">
              <a:spcBef>
                <a:spcPct val="0"/>
              </a:spcBef>
              <a:defRPr/>
            </a:pPr>
            <a:r>
              <a:rPr lang="en-GB" sz="4000" i="1" dirty="0" smtClean="0">
                <a:solidFill>
                  <a:srgbClr val="A80000"/>
                </a:solidFill>
                <a:effectLst>
                  <a:outerShdw blurRad="38100" dist="38100" dir="2700000" algn="tl">
                    <a:srgbClr val="000000">
                      <a:alpha val="43137"/>
                    </a:srgbClr>
                  </a:outerShdw>
                </a:effectLst>
                <a:latin typeface="Verdana" pitchFamily="34" charset="0"/>
              </a:rPr>
              <a:t>Strategic Planning Process</a:t>
            </a:r>
            <a:endParaRPr lang="en-GB" sz="4000" i="1"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0" lvl="1" algn="just">
              <a:spcBef>
                <a:spcPct val="0"/>
              </a:spcBef>
              <a:buSzPct val="90000"/>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2"/>
              </a:buBlip>
            </a:pPr>
            <a:endParaRPr lang="en-GB" sz="1400" i="1"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i="1"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37</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pic>
        <p:nvPicPr>
          <p:cNvPr id="38916" name="Picture 4" descr="D:\Kamal\Zahir\Posters\Images\adept-200.jpg"/>
          <p:cNvPicPr>
            <a:picLocks noChangeAspect="1" noChangeArrowheads="1"/>
          </p:cNvPicPr>
          <p:nvPr/>
        </p:nvPicPr>
        <p:blipFill>
          <a:blip r:embed="rId4" cstate="print"/>
          <a:srcRect/>
          <a:stretch>
            <a:fillRect/>
          </a:stretch>
        </p:blipFill>
        <p:spPr bwMode="auto">
          <a:xfrm>
            <a:off x="3131840" y="2780927"/>
            <a:ext cx="3384376" cy="3471155"/>
          </a:xfrm>
          <a:prstGeom prst="rect">
            <a:avLst/>
          </a:prstGeom>
          <a:noFill/>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Overview</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381220"/>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If organisational readiness, commitment and capacity is available the </a:t>
            </a:r>
            <a:r>
              <a:rPr lang="en-GB" sz="2000" dirty="0" smtClean="0">
                <a:solidFill>
                  <a:srgbClr val="B88C00"/>
                </a:solidFill>
                <a:effectLst>
                  <a:outerShdw blurRad="38100" dist="38100" dir="2700000" algn="tl">
                    <a:srgbClr val="000000">
                      <a:alpha val="43137"/>
                    </a:srgbClr>
                  </a:outerShdw>
                </a:effectLst>
                <a:latin typeface="Verdana" pitchFamily="34" charset="0"/>
              </a:rPr>
              <a:t>strategic planning process </a:t>
            </a:r>
            <a:r>
              <a:rPr lang="en-GB" sz="2000" dirty="0" smtClean="0">
                <a:solidFill>
                  <a:srgbClr val="002060"/>
                </a:solidFill>
                <a:latin typeface="Verdana" pitchFamily="34" charset="0"/>
              </a:rPr>
              <a:t>is then available to</a:t>
            </a:r>
            <a:r>
              <a:rPr lang="en-GB" dirty="0" smtClean="0">
                <a:solidFill>
                  <a:srgbClr val="002060"/>
                </a:solidFill>
                <a:latin typeface="Verdana" pitchFamily="34" charset="0"/>
              </a:rPr>
              <a:t>:</a:t>
            </a:r>
          </a:p>
          <a:p>
            <a:pPr marL="265113" lvl="0" indent="-265113" algn="just">
              <a:spcBef>
                <a:spcPct val="0"/>
              </a:spcBef>
              <a:buSzPct val="90000"/>
              <a:buBlip>
                <a:blip r:embed="rId2"/>
              </a:buBlip>
              <a:defRPr/>
            </a:pPr>
            <a:endParaRPr lang="en-GB" dirty="0" smtClean="0">
              <a:solidFill>
                <a:srgbClr val="002060"/>
              </a:solidFill>
              <a:latin typeface="Verdana" pitchFamily="34" charset="0"/>
            </a:endParaRPr>
          </a:p>
          <a:p>
            <a:pPr marL="722313" lvl="1" indent="-265113" algn="just">
              <a:spcBef>
                <a:spcPct val="0"/>
              </a:spcBef>
              <a:buSzPct val="90000"/>
              <a:buBlip>
                <a:blip r:embed="rId3"/>
              </a:buBlip>
              <a:defRPr/>
            </a:pPr>
            <a:r>
              <a:rPr lang="en-GB" i="1" dirty="0" smtClean="0">
                <a:solidFill>
                  <a:srgbClr val="002060"/>
                </a:solidFill>
                <a:latin typeface="Verdana" pitchFamily="34" charset="0"/>
              </a:rPr>
              <a:t>Drive sustained success for companies at all levels of maturity. </a:t>
            </a:r>
          </a:p>
          <a:p>
            <a:pPr marL="722313" lvl="1" indent="-265113" algn="just">
              <a:spcBef>
                <a:spcPct val="0"/>
              </a:spcBef>
              <a:buSzPct val="90000"/>
              <a:buBlip>
                <a:blip r:embed="rId3"/>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3"/>
              </a:buBlip>
              <a:defRPr/>
            </a:pPr>
            <a:r>
              <a:rPr lang="en-GB" i="1" dirty="0" smtClean="0">
                <a:solidFill>
                  <a:srgbClr val="002060"/>
                </a:solidFill>
                <a:latin typeface="Verdana" pitchFamily="34" charset="0"/>
              </a:rPr>
              <a:t>Provide an alignment that helps the company evolve into a strategically focused organisation. </a:t>
            </a:r>
          </a:p>
          <a:p>
            <a:pPr marL="722313" lvl="1" indent="-265113" algn="just">
              <a:spcBef>
                <a:spcPct val="0"/>
              </a:spcBef>
              <a:buSzPct val="90000"/>
              <a:buBlip>
                <a:blip r:embed="rId3"/>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3"/>
              </a:buBlip>
              <a:defRPr/>
            </a:pPr>
            <a:r>
              <a:rPr lang="en-GB" i="1" dirty="0" smtClean="0">
                <a:solidFill>
                  <a:srgbClr val="002060"/>
                </a:solidFill>
                <a:latin typeface="Verdana" pitchFamily="34" charset="0"/>
              </a:rPr>
              <a:t>Link a common corporate vision with executable objectives and measures that improve operating results and growth. </a:t>
            </a:r>
          </a:p>
          <a:p>
            <a:pPr marL="722313" lvl="1" indent="-265113" algn="just">
              <a:spcBef>
                <a:spcPct val="0"/>
              </a:spcBef>
              <a:buSzPct val="90000"/>
              <a:buBlip>
                <a:blip r:embed="rId3"/>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3"/>
              </a:buBlip>
              <a:defRPr/>
            </a:pPr>
            <a:r>
              <a:rPr lang="en-GB" i="1" dirty="0" smtClean="0">
                <a:solidFill>
                  <a:srgbClr val="002060"/>
                </a:solidFill>
                <a:latin typeface="Verdana" pitchFamily="34" charset="0"/>
              </a:rPr>
              <a:t>Be a roadmap for companies trying to proactively address opportunities or challenges in an evolving marketplace, a blueprint for firms looking to acquire or be acquired, or a catalyst of growth for organisations trying to reach the next level.</a:t>
            </a: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38</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dissolve">
                                      <p:cBhvr>
                                        <p:cTn id="20" dur="500"/>
                                        <p:tgtEl>
                                          <p:spTgt spid="3">
                                            <p:txEl>
                                              <p:pRg st="4" end="4"/>
                                            </p:txEl>
                                          </p:spTgt>
                                        </p:tgtEl>
                                      </p:cBhvr>
                                    </p:animEffect>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ssolve">
                                      <p:cBhvr>
                                        <p:cTn id="25" dur="500"/>
                                        <p:tgtEl>
                                          <p:spTgt spid="3">
                                            <p:txEl>
                                              <p:pRg st="6" end="6"/>
                                            </p:txEl>
                                          </p:spTgt>
                                        </p:tgtEl>
                                      </p:cBhvr>
                                    </p:animEffect>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dissolve">
                                      <p:cBhvr>
                                        <p:cTn id="3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Overview</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R="0" lvl="0" indent="1588" algn="ctr" defTabSz="914400" rtl="0" eaLnBrk="1" fontAlgn="auto" latinLnBrk="0" hangingPunct="1">
              <a:lnSpc>
                <a:spcPct val="100000"/>
              </a:lnSpc>
              <a:spcBef>
                <a:spcPct val="0"/>
              </a:spcBef>
              <a:spcAft>
                <a:spcPts val="0"/>
              </a:spcAft>
              <a:buClrTx/>
              <a:buSzPct val="90000"/>
              <a:tabLst/>
              <a:defRPr/>
            </a:pPr>
            <a:endParaRPr lang="en-GB" sz="4000" b="1" dirty="0" smtClean="0">
              <a:solidFill>
                <a:srgbClr val="B88C00"/>
              </a:solidFill>
              <a:effectLst>
                <a:outerShdw blurRad="38100" dist="38100" dir="2700000" algn="tl">
                  <a:srgbClr val="000000">
                    <a:alpha val="43137"/>
                  </a:srgbClr>
                </a:outerShdw>
              </a:effectLst>
              <a:latin typeface="Verdana" pitchFamily="34" charset="0"/>
            </a:endParaRPr>
          </a:p>
          <a:p>
            <a:pPr marR="0" lvl="0" indent="1588" algn="ctr" defTabSz="914400" rtl="0" eaLnBrk="1" fontAlgn="auto" latinLnBrk="0" hangingPunct="1">
              <a:lnSpc>
                <a:spcPct val="100000"/>
              </a:lnSpc>
              <a:spcBef>
                <a:spcPct val="0"/>
              </a:spcBef>
              <a:spcAft>
                <a:spcPts val="0"/>
              </a:spcAft>
              <a:buClrTx/>
              <a:buSzPct val="90000"/>
              <a:tabLst/>
              <a:defRPr/>
            </a:pPr>
            <a:endParaRPr lang="en-GB" sz="4000" b="1" dirty="0" smtClean="0">
              <a:solidFill>
                <a:srgbClr val="B88C00"/>
              </a:solidFill>
              <a:effectLst>
                <a:outerShdw blurRad="38100" dist="38100" dir="2700000" algn="tl">
                  <a:srgbClr val="000000">
                    <a:alpha val="43137"/>
                  </a:srgbClr>
                </a:outerShdw>
              </a:effectLst>
              <a:latin typeface="Verdana" pitchFamily="34" charset="0"/>
            </a:endParaRPr>
          </a:p>
          <a:p>
            <a:pPr marR="0" lvl="0" indent="1588" algn="ctr" defTabSz="914400" rtl="0" eaLnBrk="1" fontAlgn="auto" latinLnBrk="0" hangingPunct="1">
              <a:lnSpc>
                <a:spcPct val="100000"/>
              </a:lnSpc>
              <a:spcBef>
                <a:spcPct val="0"/>
              </a:spcBef>
              <a:spcAft>
                <a:spcPts val="0"/>
              </a:spcAft>
              <a:buClrTx/>
              <a:buSzPct val="90000"/>
              <a:tabLst/>
              <a:defRPr/>
            </a:pPr>
            <a:endParaRPr lang="en-GB" sz="3200" b="1" dirty="0" smtClean="0">
              <a:solidFill>
                <a:srgbClr val="B88C00"/>
              </a:solidFill>
              <a:effectLst>
                <a:outerShdw blurRad="38100" dist="38100" dir="2700000" algn="tl">
                  <a:srgbClr val="000000">
                    <a:alpha val="43137"/>
                  </a:srgbClr>
                </a:outerShdw>
              </a:effectLst>
              <a:latin typeface="Verdana" pitchFamily="34" charset="0"/>
            </a:endParaRPr>
          </a:p>
          <a:p>
            <a:pPr marR="0" lvl="0" indent="1588" algn="ctr" defTabSz="914400" rtl="0" eaLnBrk="1" fontAlgn="auto" latinLnBrk="0" hangingPunct="1">
              <a:lnSpc>
                <a:spcPct val="100000"/>
              </a:lnSpc>
              <a:spcBef>
                <a:spcPct val="0"/>
              </a:spcBef>
              <a:spcAft>
                <a:spcPts val="0"/>
              </a:spcAft>
              <a:buClrTx/>
              <a:buSzPct val="90000"/>
              <a:tabLst/>
              <a:defRPr/>
            </a:pPr>
            <a:r>
              <a:rPr lang="en-GB" sz="4000" b="1" dirty="0" smtClean="0">
                <a:solidFill>
                  <a:srgbClr val="B88C00"/>
                </a:solidFill>
                <a:effectLst>
                  <a:outerShdw blurRad="38100" dist="38100" dir="2700000" algn="tl">
                    <a:srgbClr val="000000">
                      <a:alpha val="43137"/>
                    </a:srgbClr>
                  </a:outerShdw>
                </a:effectLst>
                <a:latin typeface="Verdana" pitchFamily="34" charset="0"/>
              </a:rPr>
              <a:t>But still </a:t>
            </a:r>
            <a:r>
              <a:rPr lang="en-GB" sz="4000" b="1" dirty="0" smtClean="0">
                <a:solidFill>
                  <a:srgbClr val="002060"/>
                </a:solidFill>
                <a:effectLst>
                  <a:outerShdw blurRad="38100" dist="38100" dir="2700000" algn="tl">
                    <a:srgbClr val="000000">
                      <a:alpha val="43137"/>
                    </a:srgbClr>
                  </a:outerShdw>
                </a:effectLst>
                <a:latin typeface="Verdana" pitchFamily="34" charset="0"/>
              </a:rPr>
              <a:t>WHY</a:t>
            </a:r>
            <a:r>
              <a:rPr lang="en-GB" sz="4000" b="1" dirty="0" smtClean="0">
                <a:solidFill>
                  <a:srgbClr val="B88C00"/>
                </a:solidFill>
                <a:effectLst>
                  <a:outerShdw blurRad="38100" dist="38100" dir="2700000" algn="tl">
                    <a:srgbClr val="000000">
                      <a:alpha val="43137"/>
                    </a:srgbClr>
                  </a:outerShdw>
                </a:effectLst>
                <a:latin typeface="Verdana" pitchFamily="34" charset="0"/>
              </a:rPr>
              <a:t> opt for a strategic planning process?</a:t>
            </a:r>
            <a:endParaRPr lang="en-GB" sz="3200" b="1" i="1" dirty="0" smtClean="0">
              <a:solidFill>
                <a:srgbClr val="B88C00"/>
              </a:solidFill>
              <a:effectLst>
                <a:outerShdw blurRad="38100" dist="38100" dir="2700000" algn="tl">
                  <a:srgbClr val="000000">
                    <a:alpha val="43137"/>
                  </a:srgbClr>
                </a:outerShdw>
              </a:effectLst>
              <a:latin typeface="Verdana" pitchFamily="34" charset="0"/>
            </a:endParaRPr>
          </a:p>
          <a:p>
            <a:pPr marL="0" marR="0" lvl="0" indent="0" algn="just" defTabSz="914400" rtl="0" eaLnBrk="1" fontAlgn="auto" latinLnBrk="0" hangingPunct="1">
              <a:lnSpc>
                <a:spcPct val="100000"/>
              </a:lnSpc>
              <a:spcBef>
                <a:spcPct val="0"/>
              </a:spcBef>
              <a:spcAft>
                <a:spcPts val="0"/>
              </a:spcAft>
              <a:buClrTx/>
              <a:buSzPct val="90000"/>
              <a:buBlip>
                <a:blip r:embed="rId2"/>
              </a:buBlip>
              <a:tabLst/>
              <a:defRPr/>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3"/>
              </a:buBlip>
            </a:pPr>
            <a:endParaRPr lang="en-GB" sz="1400"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39</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Overview</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Significant facets to go through a process for developing a strategic plan:</a:t>
            </a:r>
          </a:p>
          <a:p>
            <a:pPr marL="265113" lvl="0" indent="-265113" algn="just">
              <a:spcBef>
                <a:spcPct val="0"/>
              </a:spcBef>
              <a:buSzPct val="90000"/>
              <a:buBlip>
                <a:blip r:embed="rId2"/>
              </a:buBlip>
              <a:defRPr/>
            </a:pPr>
            <a:endParaRPr lang="en-GB" dirty="0" smtClean="0">
              <a:solidFill>
                <a:srgbClr val="002060"/>
              </a:solidFill>
              <a:latin typeface="Verdana" pitchFamily="34" charset="0"/>
            </a:endParaRPr>
          </a:p>
          <a:p>
            <a:pPr marL="722313" lvl="1" indent="-265113" algn="just">
              <a:spcBef>
                <a:spcPct val="0"/>
              </a:spcBef>
              <a:buSzPct val="90000"/>
              <a:buBlip>
                <a:blip r:embed="rId3"/>
              </a:buBlip>
              <a:defRPr/>
            </a:pPr>
            <a:r>
              <a:rPr lang="en-GB" sz="1700" b="1" i="1" u="sng" dirty="0" smtClean="0">
                <a:solidFill>
                  <a:srgbClr val="002060"/>
                </a:solidFill>
                <a:latin typeface="Verdana" pitchFamily="34" charset="0"/>
              </a:rPr>
              <a:t>The process is strategic </a:t>
            </a:r>
            <a:r>
              <a:rPr lang="en-GB" sz="1700" dirty="0" smtClean="0">
                <a:solidFill>
                  <a:srgbClr val="002060"/>
                </a:solidFill>
                <a:latin typeface="Verdana" pitchFamily="34" charset="0"/>
              </a:rPr>
              <a:t>because it involves preparing the best way to respond to the circumstances of the organisation’s environment, whether or not its circumstances are known in advance; organisations often must respond to dynamic and even hostile environments. </a:t>
            </a:r>
          </a:p>
          <a:p>
            <a:pPr marL="722313" lvl="1" indent="-265113" algn="just">
              <a:spcBef>
                <a:spcPct val="0"/>
              </a:spcBef>
              <a:buSzPct val="90000"/>
              <a:buBlip>
                <a:blip r:embed="rId3"/>
              </a:buBlip>
              <a:defRPr/>
            </a:pPr>
            <a:endParaRPr lang="en-GB" dirty="0" smtClean="0">
              <a:solidFill>
                <a:srgbClr val="002060"/>
              </a:solidFill>
              <a:latin typeface="Verdana" pitchFamily="34" charset="0"/>
            </a:endParaRPr>
          </a:p>
          <a:p>
            <a:pPr marL="722313" lvl="1" indent="-265113" algn="just">
              <a:spcBef>
                <a:spcPct val="0"/>
              </a:spcBef>
              <a:buSzPct val="90000"/>
              <a:buBlip>
                <a:blip r:embed="rId3"/>
              </a:buBlip>
              <a:defRPr/>
            </a:pPr>
            <a:r>
              <a:rPr lang="en-GB" sz="1700" dirty="0" smtClean="0">
                <a:solidFill>
                  <a:srgbClr val="002060"/>
                </a:solidFill>
                <a:latin typeface="Verdana" pitchFamily="34" charset="0"/>
              </a:rPr>
              <a:t>Being strategic, then, means </a:t>
            </a:r>
            <a:r>
              <a:rPr lang="en-GB" sz="1700" b="1" i="1" u="sng" dirty="0" smtClean="0">
                <a:solidFill>
                  <a:srgbClr val="002060"/>
                </a:solidFill>
                <a:latin typeface="Verdana" pitchFamily="34" charset="0"/>
              </a:rPr>
              <a:t>being clear about the organisation's objectives</a:t>
            </a:r>
            <a:r>
              <a:rPr lang="en-GB" sz="1700" dirty="0" smtClean="0">
                <a:solidFill>
                  <a:srgbClr val="002060"/>
                </a:solidFill>
                <a:latin typeface="Verdana" pitchFamily="34" charset="0"/>
              </a:rPr>
              <a:t>, being aware of the organisation's resources, and incorporating both into being consciously responsive to a dynamic environment. </a:t>
            </a:r>
          </a:p>
          <a:p>
            <a:pPr marL="722313" lvl="1" indent="-265113" algn="just">
              <a:spcBef>
                <a:spcPct val="0"/>
              </a:spcBef>
              <a:buSzPct val="90000"/>
              <a:buBlip>
                <a:blip r:embed="rId3"/>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700" dirty="0" smtClean="0">
                <a:solidFill>
                  <a:srgbClr val="002060"/>
                </a:solidFill>
                <a:latin typeface="Verdana" pitchFamily="34" charset="0"/>
              </a:rPr>
              <a:t>The process is about planning because it involves </a:t>
            </a:r>
            <a:r>
              <a:rPr lang="en-GB" sz="1700" b="1" i="1" u="sng" dirty="0" smtClean="0">
                <a:solidFill>
                  <a:srgbClr val="002060"/>
                </a:solidFill>
                <a:latin typeface="Verdana" pitchFamily="34" charset="0"/>
              </a:rPr>
              <a:t>intentionally setting goals (i.e., choosing a desired future) </a:t>
            </a:r>
            <a:r>
              <a:rPr lang="en-GB" sz="1700" dirty="0" smtClean="0">
                <a:solidFill>
                  <a:srgbClr val="002060"/>
                </a:solidFill>
                <a:latin typeface="Verdana" pitchFamily="34" charset="0"/>
              </a:rPr>
              <a:t>and developing an approach to achieving those goals. The process is disciplined in that it calls for a certain order and pattern to keep it focused and productive. </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40</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dissolve">
                                      <p:cBhvr>
                                        <p:cTn id="20" dur="500"/>
                                        <p:tgtEl>
                                          <p:spTgt spid="3">
                                            <p:txEl>
                                              <p:pRg st="4" end="4"/>
                                            </p:txEl>
                                          </p:spTgt>
                                        </p:tgtEl>
                                      </p:cBhvr>
                                    </p:animEffect>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ssolv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572560" cy="654032"/>
          </a:xfrm>
          <a:prstGeom prst="rect">
            <a:avLst/>
          </a:prstGeom>
          <a:noFill/>
          <a:ln>
            <a:noFill/>
          </a:ln>
        </p:spPr>
        <p:txBody>
          <a:bodyPr vert="horz" lIns="91440" tIns="45720" rIns="91440" bIns="45720" rtlCol="0" anchor="ctr">
            <a:normAutofit/>
          </a:bodyPr>
          <a:lstStyle/>
          <a:p>
            <a:pPr lvl="0" algn="just">
              <a:spcBef>
                <a:spcPct val="0"/>
              </a:spcBef>
              <a:defRPr/>
            </a:pPr>
            <a:r>
              <a:rPr lang="en-GB" sz="3600" dirty="0" smtClean="0">
                <a:solidFill>
                  <a:srgbClr val="A80000"/>
                </a:solidFill>
                <a:effectLst>
                  <a:outerShdw blurRad="38100" dist="38100" dir="2700000" algn="tl">
                    <a:srgbClr val="000000">
                      <a:alpha val="43137"/>
                    </a:srgbClr>
                  </a:outerShdw>
                </a:effectLst>
                <a:latin typeface="Verdana" pitchFamily="34" charset="0"/>
              </a:rPr>
              <a:t>Agenda Overview - Themes</a:t>
            </a:r>
            <a:endParaRPr lang="en-GB" sz="3600" dirty="0">
              <a:solidFill>
                <a:srgbClr val="A80000"/>
              </a:solidFill>
              <a:effectLst>
                <a:outerShdw blurRad="38100" dist="38100" dir="2700000" algn="tl">
                  <a:srgbClr val="000000">
                    <a:alpha val="43137"/>
                  </a:srgbClr>
                </a:outerShdw>
              </a:effectLst>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2</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2" cstate="print"/>
          <a:srcRect/>
          <a:stretch>
            <a:fillRect/>
          </a:stretch>
        </p:blipFill>
        <p:spPr bwMode="auto">
          <a:xfrm>
            <a:off x="7858148" y="5886586"/>
            <a:ext cx="1224000" cy="900000"/>
          </a:xfrm>
          <a:prstGeom prst="rect">
            <a:avLst/>
          </a:prstGeom>
          <a:noFill/>
        </p:spPr>
      </p:pic>
      <p:sp>
        <p:nvSpPr>
          <p:cNvPr id="17" name="Rectangle 16"/>
          <p:cNvSpPr/>
          <p:nvPr/>
        </p:nvSpPr>
        <p:spPr>
          <a:xfrm>
            <a:off x="0" y="3490124"/>
            <a:ext cx="9144000" cy="1477925"/>
          </a:xfrm>
          <a:prstGeom prst="rect">
            <a:avLst/>
          </a:prstGeom>
          <a:solidFill>
            <a:schemeClr val="tx2">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 Diagonal Corner Rectangle 17"/>
          <p:cNvSpPr/>
          <p:nvPr/>
        </p:nvSpPr>
        <p:spPr>
          <a:xfrm>
            <a:off x="214282" y="1714488"/>
            <a:ext cx="1928826" cy="2126522"/>
          </a:xfrm>
          <a:prstGeom prst="round2DiagRect">
            <a:avLst>
              <a:gd name="adj1" fmla="val 7644"/>
              <a:gd name="adj2" fmla="val 0"/>
            </a:avLst>
          </a:prstGeom>
          <a:noFill/>
          <a:ln w="127000" cap="rnd">
            <a:solidFill>
              <a:schemeClr val="accent1">
                <a:lumMod val="75000"/>
              </a:schemeClr>
            </a:solidFill>
          </a:ln>
          <a:effectLst>
            <a:reflection blurRad="6350" stA="52000" endA="300" endPos="35000" dir="5400000" sy="-100000" algn="bl" rotWithShape="0"/>
          </a:effectLst>
          <a:scene3d>
            <a:camera prst="orthographicFront"/>
            <a:lightRig rig="soft" dir="t"/>
          </a:scene3d>
          <a:sp3d prstMaterial="matte">
            <a:bevelT w="127000" h="127000"/>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000" dirty="0" smtClean="0">
                <a:solidFill>
                  <a:srgbClr val="002060"/>
                </a:solidFill>
                <a:effectLst>
                  <a:outerShdw blurRad="38100" dist="38100" dir="2700000" algn="tl">
                    <a:srgbClr val="000000">
                      <a:alpha val="43137"/>
                    </a:srgbClr>
                  </a:outerShdw>
                </a:effectLst>
              </a:rPr>
              <a:t>1. What is Strategic Planning?</a:t>
            </a:r>
          </a:p>
        </p:txBody>
      </p:sp>
      <p:sp>
        <p:nvSpPr>
          <p:cNvPr id="19" name="Round Diagonal Corner Rectangle 18"/>
          <p:cNvSpPr/>
          <p:nvPr/>
        </p:nvSpPr>
        <p:spPr>
          <a:xfrm>
            <a:off x="2428860" y="2107892"/>
            <a:ext cx="1928826" cy="2126522"/>
          </a:xfrm>
          <a:prstGeom prst="round2DiagRect">
            <a:avLst>
              <a:gd name="adj1" fmla="val 7142"/>
              <a:gd name="adj2" fmla="val 0"/>
            </a:avLst>
          </a:prstGeom>
          <a:noFill/>
          <a:ln w="127000" cap="rnd">
            <a:solidFill>
              <a:schemeClr val="accent1">
                <a:lumMod val="75000"/>
              </a:schemeClr>
            </a:solidFill>
          </a:ln>
          <a:effectLst>
            <a:reflection blurRad="6350" stA="52000" endA="300" endPos="35000" dir="5400000" sy="-100000" algn="bl" rotWithShape="0"/>
          </a:effectLst>
          <a:scene3d>
            <a:camera prst="orthographicFront"/>
            <a:lightRig rig="soft" dir="t"/>
          </a:scene3d>
          <a:sp3d prstMaterial="matte">
            <a:bevelT w="127000" h="127000"/>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002060"/>
                </a:solidFill>
                <a:effectLst>
                  <a:outerShdw blurRad="38100" dist="38100" dir="2700000" algn="tl">
                    <a:srgbClr val="000000">
                      <a:alpha val="43137"/>
                    </a:srgbClr>
                  </a:outerShdw>
                </a:effectLst>
              </a:rPr>
              <a:t>2. Strategic </a:t>
            </a:r>
            <a:r>
              <a:rPr lang="en-US" sz="2000" smtClean="0">
                <a:solidFill>
                  <a:srgbClr val="002060"/>
                </a:solidFill>
                <a:effectLst>
                  <a:outerShdw blurRad="38100" dist="38100" dir="2700000" algn="tl">
                    <a:srgbClr val="000000">
                      <a:alpha val="43137"/>
                    </a:srgbClr>
                  </a:outerShdw>
                </a:effectLst>
              </a:rPr>
              <a:t>Planning Process</a:t>
            </a:r>
            <a:endParaRPr lang="en-US" sz="2000" dirty="0" smtClean="0">
              <a:solidFill>
                <a:srgbClr val="002060"/>
              </a:solidFill>
              <a:effectLst>
                <a:outerShdw blurRad="38100" dist="38100" dir="2700000" algn="tl">
                  <a:srgbClr val="000000">
                    <a:alpha val="43137"/>
                  </a:srgbClr>
                </a:outerShdw>
              </a:effectLst>
            </a:endParaRPr>
          </a:p>
        </p:txBody>
      </p:sp>
      <p:sp>
        <p:nvSpPr>
          <p:cNvPr id="20" name="Round Diagonal Corner Rectangle 19"/>
          <p:cNvSpPr/>
          <p:nvPr/>
        </p:nvSpPr>
        <p:spPr>
          <a:xfrm>
            <a:off x="4643438" y="1714488"/>
            <a:ext cx="2000264" cy="2126522"/>
          </a:xfrm>
          <a:prstGeom prst="round2DiagRect">
            <a:avLst>
              <a:gd name="adj1" fmla="val 8646"/>
              <a:gd name="adj2" fmla="val 0"/>
            </a:avLst>
          </a:prstGeom>
          <a:noFill/>
          <a:ln w="127000" cap="rnd">
            <a:solidFill>
              <a:schemeClr val="accent1">
                <a:lumMod val="75000"/>
              </a:schemeClr>
            </a:solidFill>
          </a:ln>
          <a:effectLst>
            <a:reflection blurRad="6350" stA="52000" endA="300" endPos="35000" dir="5400000" sy="-100000" algn="bl" rotWithShape="0"/>
          </a:effectLst>
          <a:scene3d>
            <a:camera prst="orthographicFront"/>
            <a:lightRig rig="soft" dir="t"/>
          </a:scene3d>
          <a:sp3d prstMaterial="matte">
            <a:bevelT w="127000" h="127000"/>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000" dirty="0" smtClean="0">
                <a:solidFill>
                  <a:srgbClr val="002060"/>
                </a:solidFill>
                <a:effectLst>
                  <a:outerShdw blurRad="38100" dist="38100" dir="2700000" algn="tl">
                    <a:srgbClr val="000000">
                      <a:alpha val="43137"/>
                    </a:srgbClr>
                  </a:outerShdw>
                </a:effectLst>
              </a:rPr>
              <a:t>3. Strategic Planning Tools for Defining Strategy</a:t>
            </a:r>
          </a:p>
        </p:txBody>
      </p:sp>
      <p:grpSp>
        <p:nvGrpSpPr>
          <p:cNvPr id="21" name="Group 14"/>
          <p:cNvGrpSpPr/>
          <p:nvPr/>
        </p:nvGrpSpPr>
        <p:grpSpPr>
          <a:xfrm>
            <a:off x="5338869" y="5159435"/>
            <a:ext cx="3624649" cy="404038"/>
            <a:chOff x="5232189" y="4837812"/>
            <a:chExt cx="3624649" cy="404038"/>
          </a:xfrm>
          <a:solidFill>
            <a:schemeClr val="accent1">
              <a:alpha val="21000"/>
            </a:schemeClr>
          </a:solidFill>
        </p:grpSpPr>
        <p:sp>
          <p:nvSpPr>
            <p:cNvPr id="22" name="Round Diagonal Corner Rectangle 21"/>
            <p:cNvSpPr/>
            <p:nvPr/>
          </p:nvSpPr>
          <p:spPr>
            <a:xfrm>
              <a:off x="5232189" y="4837812"/>
              <a:ext cx="402989" cy="404038"/>
            </a:xfrm>
            <a:prstGeom prst="round2DiagRect">
              <a:avLst>
                <a:gd name="adj1" fmla="val 16667"/>
                <a:gd name="adj2" fmla="val 0"/>
              </a:avLst>
            </a:prstGeom>
            <a:grpFill/>
            <a:ln w="127000" cap="rnd">
              <a:noFill/>
            </a:ln>
            <a:effectLst/>
            <a:scene3d>
              <a:camera prst="orthographicFront"/>
              <a:lightRig rig="soft" dir="t"/>
            </a:scene3d>
            <a:sp3d prstMaterial="matte">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 Diagonal Corner Rectangle 22"/>
            <p:cNvSpPr/>
            <p:nvPr/>
          </p:nvSpPr>
          <p:spPr>
            <a:xfrm>
              <a:off x="5769132" y="4837812"/>
              <a:ext cx="402989" cy="404038"/>
            </a:xfrm>
            <a:prstGeom prst="round2DiagRect">
              <a:avLst>
                <a:gd name="adj1" fmla="val 16667"/>
                <a:gd name="adj2" fmla="val 0"/>
              </a:avLst>
            </a:prstGeom>
            <a:grpFill/>
            <a:ln w="127000" cap="rnd">
              <a:noFill/>
            </a:ln>
            <a:effectLst/>
            <a:scene3d>
              <a:camera prst="orthographicFront"/>
              <a:lightRig rig="soft" dir="t"/>
            </a:scene3d>
            <a:sp3d prstMaterial="matte">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 Diagonal Corner Rectangle 23"/>
            <p:cNvSpPr/>
            <p:nvPr/>
          </p:nvSpPr>
          <p:spPr>
            <a:xfrm>
              <a:off x="6306075" y="4837812"/>
              <a:ext cx="402989" cy="404038"/>
            </a:xfrm>
            <a:prstGeom prst="round2DiagRect">
              <a:avLst>
                <a:gd name="adj1" fmla="val 16667"/>
                <a:gd name="adj2" fmla="val 0"/>
              </a:avLst>
            </a:prstGeom>
            <a:grpFill/>
            <a:ln w="127000" cap="rnd">
              <a:noFill/>
            </a:ln>
            <a:effectLst/>
            <a:scene3d>
              <a:camera prst="orthographicFront"/>
              <a:lightRig rig="soft" dir="t"/>
            </a:scene3d>
            <a:sp3d prstMaterial="matte">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 Diagonal Corner Rectangle 24"/>
            <p:cNvSpPr/>
            <p:nvPr/>
          </p:nvSpPr>
          <p:spPr>
            <a:xfrm>
              <a:off x="6843018" y="4837812"/>
              <a:ext cx="402989" cy="404038"/>
            </a:xfrm>
            <a:prstGeom prst="round2DiagRect">
              <a:avLst>
                <a:gd name="adj1" fmla="val 16667"/>
                <a:gd name="adj2" fmla="val 0"/>
              </a:avLst>
            </a:prstGeom>
            <a:grpFill/>
            <a:ln w="127000" cap="rnd">
              <a:noFill/>
            </a:ln>
            <a:effectLst/>
            <a:scene3d>
              <a:camera prst="orthographicFront"/>
              <a:lightRig rig="soft" dir="t"/>
            </a:scene3d>
            <a:sp3d prstMaterial="matte">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 Diagonal Corner Rectangle 25"/>
            <p:cNvSpPr/>
            <p:nvPr/>
          </p:nvSpPr>
          <p:spPr>
            <a:xfrm>
              <a:off x="7379961" y="4837812"/>
              <a:ext cx="402989" cy="404038"/>
            </a:xfrm>
            <a:prstGeom prst="round2DiagRect">
              <a:avLst>
                <a:gd name="adj1" fmla="val 16667"/>
                <a:gd name="adj2" fmla="val 0"/>
              </a:avLst>
            </a:prstGeom>
            <a:grpFill/>
            <a:ln w="127000" cap="rnd">
              <a:noFill/>
            </a:ln>
            <a:effectLst/>
            <a:scene3d>
              <a:camera prst="orthographicFront"/>
              <a:lightRig rig="soft" dir="t"/>
            </a:scene3d>
            <a:sp3d prstMaterial="matte">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 Diagonal Corner Rectangle 26"/>
            <p:cNvSpPr/>
            <p:nvPr/>
          </p:nvSpPr>
          <p:spPr>
            <a:xfrm>
              <a:off x="7916904" y="4837812"/>
              <a:ext cx="402989" cy="404038"/>
            </a:xfrm>
            <a:prstGeom prst="round2DiagRect">
              <a:avLst>
                <a:gd name="adj1" fmla="val 16667"/>
                <a:gd name="adj2" fmla="val 0"/>
              </a:avLst>
            </a:prstGeom>
            <a:grpFill/>
            <a:ln w="127000" cap="rnd">
              <a:noFill/>
            </a:ln>
            <a:effectLst/>
            <a:scene3d>
              <a:camera prst="orthographicFront"/>
              <a:lightRig rig="soft" dir="t"/>
            </a:scene3d>
            <a:sp3d prstMaterial="matte">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 Diagonal Corner Rectangle 27"/>
            <p:cNvSpPr/>
            <p:nvPr/>
          </p:nvSpPr>
          <p:spPr>
            <a:xfrm>
              <a:off x="8453849" y="4837812"/>
              <a:ext cx="402989" cy="404038"/>
            </a:xfrm>
            <a:prstGeom prst="round2DiagRect">
              <a:avLst>
                <a:gd name="adj1" fmla="val 16667"/>
                <a:gd name="adj2" fmla="val 0"/>
              </a:avLst>
            </a:prstGeom>
            <a:grpFill/>
            <a:ln w="127000" cap="rnd">
              <a:noFill/>
            </a:ln>
            <a:effectLst/>
            <a:scene3d>
              <a:camera prst="orthographicFront"/>
              <a:lightRig rig="soft" dir="t"/>
            </a:scene3d>
            <a:sp3d prstMaterial="matte">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Round Diagonal Corner Rectangle 28"/>
          <p:cNvSpPr/>
          <p:nvPr/>
        </p:nvSpPr>
        <p:spPr>
          <a:xfrm>
            <a:off x="6929454" y="2000240"/>
            <a:ext cx="2000264" cy="2126522"/>
          </a:xfrm>
          <a:prstGeom prst="round2DiagRect">
            <a:avLst>
              <a:gd name="adj1" fmla="val 8646"/>
              <a:gd name="adj2" fmla="val 0"/>
            </a:avLst>
          </a:prstGeom>
          <a:noFill/>
          <a:ln w="127000" cap="rnd">
            <a:solidFill>
              <a:schemeClr val="accent1">
                <a:lumMod val="75000"/>
              </a:schemeClr>
            </a:solidFill>
          </a:ln>
          <a:effectLst>
            <a:reflection blurRad="6350" stA="52000" endA="300" endPos="35000" dir="5400000" sy="-100000" algn="bl" rotWithShape="0"/>
          </a:effectLst>
          <a:scene3d>
            <a:camera prst="orthographicFront"/>
            <a:lightRig rig="soft" dir="t"/>
          </a:scene3d>
          <a:sp3d prstMaterial="matte">
            <a:bevelT w="127000" h="127000"/>
            <a:contourClr>
              <a:schemeClr val="accent3">
                <a:lumMod val="40000"/>
                <a:lumOff val="6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000" dirty="0" smtClean="0">
                <a:solidFill>
                  <a:srgbClr val="002060"/>
                </a:solidFill>
                <a:effectLst>
                  <a:outerShdw blurRad="38100" dist="38100" dir="2700000" algn="tl">
                    <a:srgbClr val="000000">
                      <a:alpha val="43137"/>
                    </a:srgbClr>
                  </a:outerShdw>
                </a:effectLst>
              </a:rPr>
              <a:t>4. Developing &amp; Implementing Strategic Plans in an Academic Context / COBRA</a:t>
            </a:r>
            <a:endParaRPr lang="en-US" sz="2000" baseline="30000" dirty="0" smtClean="0">
              <a:solidFill>
                <a:srgbClr val="002060"/>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Scale>
                                      <p:cBhvr>
                                        <p:cTn id="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8"/>
                                        </p:tgtEl>
                                        <p:attrNameLst>
                                          <p:attrName>ppt_x</p:attrName>
                                          <p:attrName>ppt_y</p:attrName>
                                        </p:attrNameLst>
                                      </p:cBhvr>
                                    </p:animMotion>
                                    <p:animEffect transition="in" filter="fade">
                                      <p:cBhvr>
                                        <p:cTn id="9" dur="1000"/>
                                        <p:tgtEl>
                                          <p:spTgt spid="18"/>
                                        </p:tgtEl>
                                      </p:cBhvr>
                                    </p:animEffect>
                                  </p:childTnLst>
                                </p:cTn>
                              </p:par>
                              <p:par>
                                <p:cTn id="10" presetID="6" presetClass="emph" presetSubtype="0" autoRev="1" fill="hold" grpId="1" nodeType="withEffect">
                                  <p:stCondLst>
                                    <p:cond delay="0"/>
                                  </p:stCondLst>
                                  <p:childTnLst>
                                    <p:animScale>
                                      <p:cBhvr>
                                        <p:cTn id="11" dur="500" fill="hold"/>
                                        <p:tgtEl>
                                          <p:spTgt spid="18"/>
                                        </p:tgtEl>
                                      </p:cBhvr>
                                      <p:by x="5000" y="5000"/>
                                    </p:animScale>
                                  </p:childTnLst>
                                </p:cTn>
                              </p:par>
                              <p:par>
                                <p:cTn id="12" presetID="52" presetClass="entr" presetSubtype="0" fill="hold" grpId="0" nodeType="withEffect">
                                  <p:stCondLst>
                                    <p:cond delay="1500"/>
                                  </p:stCondLst>
                                  <p:childTnLst>
                                    <p:set>
                                      <p:cBhvr>
                                        <p:cTn id="13" dur="1" fill="hold">
                                          <p:stCondLst>
                                            <p:cond delay="0"/>
                                          </p:stCondLst>
                                        </p:cTn>
                                        <p:tgtEl>
                                          <p:spTgt spid="19"/>
                                        </p:tgtEl>
                                        <p:attrNameLst>
                                          <p:attrName>style.visibility</p:attrName>
                                        </p:attrNameLst>
                                      </p:cBhvr>
                                      <p:to>
                                        <p:strVal val="visible"/>
                                      </p:to>
                                    </p:set>
                                    <p:animScale>
                                      <p:cBhvr>
                                        <p:cTn id="1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9"/>
                                        </p:tgtEl>
                                        <p:attrNameLst>
                                          <p:attrName>ppt_x</p:attrName>
                                          <p:attrName>ppt_y</p:attrName>
                                        </p:attrNameLst>
                                      </p:cBhvr>
                                    </p:animMotion>
                                    <p:animEffect transition="in" filter="fade">
                                      <p:cBhvr>
                                        <p:cTn id="16" dur="1000"/>
                                        <p:tgtEl>
                                          <p:spTgt spid="19"/>
                                        </p:tgtEl>
                                      </p:cBhvr>
                                    </p:animEffect>
                                  </p:childTnLst>
                                </p:cTn>
                              </p:par>
                              <p:par>
                                <p:cTn id="17" presetID="6" presetClass="emph" presetSubtype="0" autoRev="1" fill="hold" grpId="1" nodeType="withEffect">
                                  <p:stCondLst>
                                    <p:cond delay="1500"/>
                                  </p:stCondLst>
                                  <p:childTnLst>
                                    <p:animScale>
                                      <p:cBhvr>
                                        <p:cTn id="18" dur="500" fill="hold"/>
                                        <p:tgtEl>
                                          <p:spTgt spid="19"/>
                                        </p:tgtEl>
                                      </p:cBhvr>
                                      <p:by x="5000" y="5000"/>
                                    </p:animScale>
                                  </p:childTnLst>
                                </p:cTn>
                              </p:par>
                              <p:par>
                                <p:cTn id="19" presetID="52" presetClass="entr" presetSubtype="0" fill="hold" grpId="0" nodeType="withEffect">
                                  <p:stCondLst>
                                    <p:cond delay="2500"/>
                                  </p:stCondLst>
                                  <p:childTnLst>
                                    <p:set>
                                      <p:cBhvr>
                                        <p:cTn id="20" dur="1" fill="hold">
                                          <p:stCondLst>
                                            <p:cond delay="0"/>
                                          </p:stCondLst>
                                        </p:cTn>
                                        <p:tgtEl>
                                          <p:spTgt spid="20"/>
                                        </p:tgtEl>
                                        <p:attrNameLst>
                                          <p:attrName>style.visibility</p:attrName>
                                        </p:attrNameLst>
                                      </p:cBhvr>
                                      <p:to>
                                        <p:strVal val="visible"/>
                                      </p:to>
                                    </p:set>
                                    <p:animScale>
                                      <p:cBhvr>
                                        <p:cTn id="21"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0"/>
                                        </p:tgtEl>
                                        <p:attrNameLst>
                                          <p:attrName>ppt_x</p:attrName>
                                          <p:attrName>ppt_y</p:attrName>
                                        </p:attrNameLst>
                                      </p:cBhvr>
                                    </p:animMotion>
                                    <p:animEffect transition="in" filter="fade">
                                      <p:cBhvr>
                                        <p:cTn id="23" dur="1000"/>
                                        <p:tgtEl>
                                          <p:spTgt spid="20"/>
                                        </p:tgtEl>
                                      </p:cBhvr>
                                    </p:animEffect>
                                  </p:childTnLst>
                                </p:cTn>
                              </p:par>
                              <p:par>
                                <p:cTn id="24" presetID="6" presetClass="emph" presetSubtype="0" autoRev="1" fill="hold" grpId="1" nodeType="withEffect">
                                  <p:stCondLst>
                                    <p:cond delay="2500"/>
                                  </p:stCondLst>
                                  <p:childTnLst>
                                    <p:animScale>
                                      <p:cBhvr>
                                        <p:cTn id="25" dur="500" fill="hold"/>
                                        <p:tgtEl>
                                          <p:spTgt spid="20"/>
                                        </p:tgtEl>
                                      </p:cBhvr>
                                      <p:by x="5000" y="5000"/>
                                    </p:animScale>
                                  </p:childTnLst>
                                </p:cTn>
                              </p:par>
                            </p:childTnLst>
                          </p:cTn>
                        </p:par>
                        <p:par>
                          <p:cTn id="26" fill="hold">
                            <p:stCondLst>
                              <p:cond delay="3500"/>
                            </p:stCondLst>
                            <p:childTnLst>
                              <p:par>
                                <p:cTn id="27" presetID="52" presetClass="entr" presetSubtype="0" fill="hold" grpId="0" nodeType="afterEffect">
                                  <p:stCondLst>
                                    <p:cond delay="500"/>
                                  </p:stCondLst>
                                  <p:childTnLst>
                                    <p:set>
                                      <p:cBhvr>
                                        <p:cTn id="28" dur="1" fill="hold">
                                          <p:stCondLst>
                                            <p:cond delay="0"/>
                                          </p:stCondLst>
                                        </p:cTn>
                                        <p:tgtEl>
                                          <p:spTgt spid="29"/>
                                        </p:tgtEl>
                                        <p:attrNameLst>
                                          <p:attrName>style.visibility</p:attrName>
                                        </p:attrNameLst>
                                      </p:cBhvr>
                                      <p:to>
                                        <p:strVal val="visible"/>
                                      </p:to>
                                    </p:set>
                                    <p:animScale>
                                      <p:cBhvr>
                                        <p:cTn id="29"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9"/>
                                        </p:tgtEl>
                                        <p:attrNameLst>
                                          <p:attrName>ppt_x</p:attrName>
                                          <p:attrName>ppt_y</p:attrName>
                                        </p:attrNameLst>
                                      </p:cBhvr>
                                    </p:animMotion>
                                    <p:animEffect transition="in" filter="fade">
                                      <p:cBhvr>
                                        <p:cTn id="31"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Overview</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722313" lvl="1" indent="-265113" algn="just">
              <a:spcBef>
                <a:spcPct val="0"/>
              </a:spcBef>
              <a:buSzPct val="90000"/>
              <a:buBlip>
                <a:blip r:embed="rId2"/>
              </a:buBlip>
              <a:defRPr/>
            </a:pPr>
            <a:r>
              <a:rPr lang="en-GB" dirty="0" smtClean="0">
                <a:solidFill>
                  <a:srgbClr val="002060"/>
                </a:solidFill>
                <a:latin typeface="Verdana" pitchFamily="34" charset="0"/>
              </a:rPr>
              <a:t>The process raises a </a:t>
            </a:r>
            <a:r>
              <a:rPr lang="en-GB" b="1" i="1" u="sng" dirty="0" smtClean="0">
                <a:solidFill>
                  <a:srgbClr val="002060"/>
                </a:solidFill>
                <a:latin typeface="Verdana" pitchFamily="34" charset="0"/>
              </a:rPr>
              <a:t>sequence of questions </a:t>
            </a:r>
            <a:r>
              <a:rPr lang="en-GB" dirty="0" smtClean="0">
                <a:solidFill>
                  <a:srgbClr val="002060"/>
                </a:solidFill>
                <a:latin typeface="Verdana" pitchFamily="34" charset="0"/>
              </a:rPr>
              <a:t>that helps planners examine experience, test assumptions, gather and incorporate information about the pre</a:t>
            </a:r>
            <a:r>
              <a:rPr lang="en-GB" sz="1700" dirty="0" smtClean="0">
                <a:solidFill>
                  <a:srgbClr val="002060"/>
                </a:solidFill>
                <a:latin typeface="Verdana" pitchFamily="34" charset="0"/>
              </a:rPr>
              <a:t>sent, and anticipate the environment in which the organisation will be working in the future. </a:t>
            </a:r>
          </a:p>
          <a:p>
            <a:pPr marL="722313" lvl="1" indent="-265113" algn="just">
              <a:spcBef>
                <a:spcPct val="0"/>
              </a:spcBef>
              <a:buSzPct val="90000"/>
              <a:buBlip>
                <a:blip r:embed="rId2"/>
              </a:buBlip>
              <a:defRPr/>
            </a:pPr>
            <a:endParaRPr lang="en-GB" sz="1700" dirty="0" smtClean="0">
              <a:solidFill>
                <a:srgbClr val="002060"/>
              </a:solidFill>
              <a:latin typeface="Verdana" pitchFamily="34" charset="0"/>
            </a:endParaRPr>
          </a:p>
          <a:p>
            <a:pPr marL="722313" lvl="1" indent="-265113" algn="just">
              <a:spcBef>
                <a:spcPct val="0"/>
              </a:spcBef>
              <a:buSzPct val="90000"/>
              <a:buBlip>
                <a:blip r:embed="rId2"/>
              </a:buBlip>
              <a:defRPr/>
            </a:pPr>
            <a:r>
              <a:rPr lang="en-GB" sz="1700" dirty="0" smtClean="0">
                <a:solidFill>
                  <a:srgbClr val="002060"/>
                </a:solidFill>
                <a:latin typeface="Verdana" pitchFamily="34" charset="0"/>
              </a:rPr>
              <a:t>Because it is impossible to do everything that needs to be done in this world, strategic planning implies that some organisational decisions and actions are more important than others – and that much of the strategy lies in </a:t>
            </a:r>
            <a:r>
              <a:rPr lang="en-GB" sz="1700" b="1" i="1" u="sng" dirty="0" smtClean="0">
                <a:solidFill>
                  <a:srgbClr val="002060"/>
                </a:solidFill>
                <a:latin typeface="Verdana" pitchFamily="34" charset="0"/>
              </a:rPr>
              <a:t>prioritising what is most important </a:t>
            </a:r>
            <a:r>
              <a:rPr lang="en-GB" sz="1700" dirty="0" smtClean="0">
                <a:solidFill>
                  <a:srgbClr val="002060"/>
                </a:solidFill>
                <a:latin typeface="Verdana" pitchFamily="34" charset="0"/>
              </a:rPr>
              <a:t>to achieving organisational success. </a:t>
            </a:r>
          </a:p>
          <a:p>
            <a:pPr marL="722313" lvl="1" indent="-265113" algn="just">
              <a:spcBef>
                <a:spcPct val="0"/>
              </a:spcBef>
              <a:buSzPct val="90000"/>
              <a:buBlip>
                <a:blip r:embed="rId2"/>
              </a:buBlip>
              <a:defRPr/>
            </a:pPr>
            <a:endParaRPr lang="en-GB" sz="1700" dirty="0" smtClean="0">
              <a:solidFill>
                <a:srgbClr val="002060"/>
              </a:solidFill>
              <a:latin typeface="Verdana" pitchFamily="34" charset="0"/>
            </a:endParaRPr>
          </a:p>
          <a:p>
            <a:pPr marL="722313" lvl="1" indent="-265113" algn="just">
              <a:spcBef>
                <a:spcPct val="0"/>
              </a:spcBef>
              <a:buSzPct val="90000"/>
              <a:buBlip>
                <a:blip r:embed="rId2"/>
              </a:buBlip>
              <a:defRPr/>
            </a:pPr>
            <a:r>
              <a:rPr lang="en-GB" sz="1700" dirty="0" smtClean="0">
                <a:solidFill>
                  <a:srgbClr val="002060"/>
                </a:solidFill>
                <a:latin typeface="Verdana" pitchFamily="34" charset="0"/>
              </a:rPr>
              <a:t>Finally, the process is about </a:t>
            </a:r>
            <a:r>
              <a:rPr lang="en-GB" sz="1700" b="1" i="1" u="sng" dirty="0" smtClean="0">
                <a:solidFill>
                  <a:srgbClr val="002060"/>
                </a:solidFill>
                <a:latin typeface="Verdana" pitchFamily="34" charset="0"/>
              </a:rPr>
              <a:t>fundamental decisions and actions </a:t>
            </a:r>
            <a:r>
              <a:rPr lang="en-GB" sz="1700" dirty="0" smtClean="0">
                <a:solidFill>
                  <a:srgbClr val="002060"/>
                </a:solidFill>
                <a:latin typeface="Verdana" pitchFamily="34" charset="0"/>
              </a:rPr>
              <a:t>because choices must be made in order to answer the sequence of questions mentioned above. The plan is ultimately no more, and no less, than a set of decisions about what to do, why to do it, and how to do it. </a:t>
            </a:r>
          </a:p>
          <a:p>
            <a:pPr marL="722313" lvl="1" indent="-265113" algn="just">
              <a:spcBef>
                <a:spcPct val="0"/>
              </a:spcBef>
              <a:buSzPct val="90000"/>
              <a:buBlip>
                <a:blip r:embed="rId2"/>
              </a:buBlip>
              <a:defRPr/>
            </a:pPr>
            <a:endParaRPr lang="en-GB" sz="17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41</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ssolve">
                                      <p:cBhvr>
                                        <p:cTn id="12" dur="500"/>
                                        <p:tgtEl>
                                          <p:spTgt spid="3">
                                            <p:txEl>
                                              <p:pRg st="4" end="4"/>
                                            </p:txEl>
                                          </p:spTgt>
                                        </p:tgtEl>
                                      </p:cBhvr>
                                    </p:animEffect>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Some Key Questions to Ask in Planning Strategically </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216132"/>
            <a:ext cx="8572560" cy="4949172"/>
          </a:xfrm>
          <a:prstGeom prst="rect">
            <a:avLst/>
          </a:prstGeom>
          <a:noFill/>
          <a:ln>
            <a:noFill/>
          </a:ln>
        </p:spPr>
        <p:txBody>
          <a:bodyPr vert="horz" lIns="91440" tIns="45720" rIns="91440" bIns="45720" rtlCol="0" anchor="t">
            <a:normAutofit lnSpcReduction="10000"/>
          </a:bodyPr>
          <a:lstStyle/>
          <a:p>
            <a:pPr marL="265113" lvl="0" indent="-265113" algn="just">
              <a:spcBef>
                <a:spcPct val="0"/>
              </a:spcBef>
              <a:buSzPct val="90000"/>
              <a:buBlip>
                <a:blip r:embed="rId2"/>
              </a:buBlip>
              <a:defRPr/>
            </a:pPr>
            <a:r>
              <a:rPr lang="en-GB" sz="1900" dirty="0" smtClean="0">
                <a:solidFill>
                  <a:srgbClr val="002060"/>
                </a:solidFill>
                <a:latin typeface="Verdana" pitchFamily="34" charset="0"/>
              </a:rPr>
              <a:t>Both </a:t>
            </a:r>
            <a:r>
              <a:rPr lang="en-GB" sz="1900" b="1" i="1" u="sng" dirty="0" smtClean="0">
                <a:solidFill>
                  <a:srgbClr val="002060"/>
                </a:solidFill>
                <a:latin typeface="Verdana" pitchFamily="34" charset="0"/>
              </a:rPr>
              <a:t>leaders as well as the overall organisation </a:t>
            </a:r>
            <a:r>
              <a:rPr lang="en-GB" sz="1900" dirty="0" smtClean="0">
                <a:solidFill>
                  <a:srgbClr val="002060"/>
                </a:solidFill>
                <a:latin typeface="Verdana" pitchFamily="34" charset="0"/>
              </a:rPr>
              <a:t>must identify and share the evaluation, planning, execution and management of the overall strategic vision. Strategic planning helps to get there...</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1900" dirty="0" smtClean="0">
                <a:solidFill>
                  <a:srgbClr val="002060"/>
                </a:solidFill>
                <a:latin typeface="Verdana" pitchFamily="34" charset="0"/>
              </a:rPr>
              <a:t>Some keys questions that should be asked at various areas and levels of activity are: </a:t>
            </a:r>
          </a:p>
          <a:p>
            <a:pPr marL="265113" lvl="0" indent="-265113" algn="just">
              <a:spcBef>
                <a:spcPct val="0"/>
              </a:spcBef>
              <a:buSzPct val="90000"/>
              <a:buBlip>
                <a:blip r:embed="rId2"/>
              </a:buBlip>
              <a:defRPr/>
            </a:pPr>
            <a:endParaRPr lang="en-GB" dirty="0" smtClean="0">
              <a:solidFill>
                <a:srgbClr val="002060"/>
              </a:solidFill>
              <a:latin typeface="Verdana" pitchFamily="34" charset="0"/>
            </a:endParaRP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Where are we now/what are we doing now?</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Where are we going?</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How are we going to get there?</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What are we achieving by doing this?</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Why are we doing this?</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Does what we do fit the customer’s requirements?</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How do we know this?</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How does what we do compare with competitors, insofar as we are able to deduce this?</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Are there other ways we could achieve the same benefits?</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Should we be using these?</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How does this contribute to our corporate success?</a:t>
            </a: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How does it help the corporate vision?</a:t>
            </a:r>
            <a:endParaRPr lang="en-GB" sz="1600" dirty="0" smtClean="0">
              <a:solidFill>
                <a:srgbClr val="002060"/>
              </a:solidFill>
              <a:effectLst>
                <a:outerShdw blurRad="38100" dist="38100" dir="2700000" algn="tl">
                  <a:srgbClr val="000000">
                    <a:alpha val="43137"/>
                  </a:srgbClr>
                </a:outerShdw>
              </a:effectLst>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42</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ectangle 5"/>
          <p:cNvSpPr/>
          <p:nvPr/>
        </p:nvSpPr>
        <p:spPr>
          <a:xfrm>
            <a:off x="3851920" y="6453336"/>
            <a:ext cx="3672408" cy="415498"/>
          </a:xfrm>
          <a:prstGeom prst="rect">
            <a:avLst/>
          </a:prstGeom>
        </p:spPr>
        <p:txBody>
          <a:bodyPr wrap="square">
            <a:spAutoFit/>
          </a:bodyPr>
          <a:lstStyle/>
          <a:p>
            <a:pPr algn="just"/>
            <a:r>
              <a:rPr lang="en-GB" sz="1050" i="1" dirty="0" smtClean="0"/>
              <a:t>Source: Hussey, D. E. (1999). Strategy and Planning: A Manager’s Guide, John Wiley &amp; Sons Ltd. England.</a:t>
            </a:r>
            <a:endParaRPr lang="en-GB" sz="1050" i="1" dirty="0" smtClean="0">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from="(-#ppt_w/2)" to="(#ppt_x)" calcmode="lin" valueType="num">
                                      <p:cBhvr>
                                        <p:cTn id="31" dur="600" fill="hold">
                                          <p:stCondLst>
                                            <p:cond delay="0"/>
                                          </p:stCondLst>
                                        </p:cTn>
                                        <p:tgtEl>
                                          <p:spTgt spid="3">
                                            <p:txEl>
                                              <p:pRg st="5" end="5"/>
                                            </p:txEl>
                                          </p:spTgt>
                                        </p:tgtEl>
                                        <p:attrNameLst>
                                          <p:attrName>ppt_x</p:attrName>
                                        </p:attrNameLst>
                                      </p:cBhvr>
                                    </p:anim>
                                    <p:anim from="0" to="-1.0" calcmode="lin" valueType="num">
                                      <p:cBhvr>
                                        <p:cTn id="32" dur="200" decel="50000" autoRev="1" fill="hold">
                                          <p:stCondLst>
                                            <p:cond delay="600"/>
                                          </p:stCondLst>
                                        </p:cTn>
                                        <p:tgtEl>
                                          <p:spTgt spid="3">
                                            <p:txEl>
                                              <p:pRg st="5" end="5"/>
                                            </p:txEl>
                                          </p:spTgt>
                                        </p:tgtEl>
                                        <p:attrNameLst>
                                          <p:attrName>xshear</p:attrName>
                                        </p:attrNameLst>
                                      </p:cBhvr>
                                    </p:anim>
                                    <p:animScale>
                                      <p:cBhvr>
                                        <p:cTn id="33" dur="200" decel="100000" autoRev="1" fill="hold">
                                          <p:stCondLst>
                                            <p:cond delay="600"/>
                                          </p:stCondLst>
                                        </p:cTn>
                                        <p:tgtEl>
                                          <p:spTgt spid="3">
                                            <p:txEl>
                                              <p:pRg st="5" end="5"/>
                                            </p:txEl>
                                          </p:spTgt>
                                        </p:tgtEl>
                                      </p:cBhvr>
                                      <p:from x="100000" y="100000"/>
                                      <p:to x="80000" y="100000"/>
                                    </p:animScale>
                                    <p:anim by="(#ppt_h/3+#ppt_w*0.1)" calcmode="lin" valueType="num">
                                      <p:cBhvr additive="sum">
                                        <p:cTn id="34" dur="200" decel="100000" autoRev="1" fill="hold">
                                          <p:stCondLst>
                                            <p:cond delay="600"/>
                                          </p:stCondLst>
                                        </p:cTn>
                                        <p:tgtEl>
                                          <p:spTgt spid="3">
                                            <p:txEl>
                                              <p:pRg st="5" end="5"/>
                                            </p:txEl>
                                          </p:spTgt>
                                        </p:tgtEl>
                                        <p:attrNameLst>
                                          <p:attrName>ppt_x</p:attrName>
                                        </p:attrNameLst>
                                      </p:cBhvr>
                                    </p:anim>
                                  </p:childTnLst>
                                  <p:subTnLst>
                                    <p:animClr>
                                      <p:cBhvr override="childStyle">
                                        <p:cTn dur="1" fill="hold" display="0" masterRel="nextClick" afterEffect="1"/>
                                        <p:tgtEl>
                                          <p:spTgt spid="3">
                                            <p:txEl>
                                              <p:pRg st="5" end="5"/>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from="(-#ppt_w/2)" to="(#ppt_x)" calcmode="lin" valueType="num">
                                      <p:cBhvr>
                                        <p:cTn id="39" dur="600" fill="hold">
                                          <p:stCondLst>
                                            <p:cond delay="0"/>
                                          </p:stCondLst>
                                        </p:cTn>
                                        <p:tgtEl>
                                          <p:spTgt spid="3">
                                            <p:txEl>
                                              <p:pRg st="6" end="6"/>
                                            </p:txEl>
                                          </p:spTgt>
                                        </p:tgtEl>
                                        <p:attrNameLst>
                                          <p:attrName>ppt_x</p:attrName>
                                        </p:attrNameLst>
                                      </p:cBhvr>
                                    </p:anim>
                                    <p:anim from="0" to="-1.0" calcmode="lin" valueType="num">
                                      <p:cBhvr>
                                        <p:cTn id="40" dur="200" decel="50000" autoRev="1" fill="hold">
                                          <p:stCondLst>
                                            <p:cond delay="600"/>
                                          </p:stCondLst>
                                        </p:cTn>
                                        <p:tgtEl>
                                          <p:spTgt spid="3">
                                            <p:txEl>
                                              <p:pRg st="6" end="6"/>
                                            </p:txEl>
                                          </p:spTgt>
                                        </p:tgtEl>
                                        <p:attrNameLst>
                                          <p:attrName>xshear</p:attrName>
                                        </p:attrNameLst>
                                      </p:cBhvr>
                                    </p:anim>
                                    <p:animScale>
                                      <p:cBhvr>
                                        <p:cTn id="41" dur="200" decel="100000" autoRev="1" fill="hold">
                                          <p:stCondLst>
                                            <p:cond delay="600"/>
                                          </p:stCondLst>
                                        </p:cTn>
                                        <p:tgtEl>
                                          <p:spTgt spid="3">
                                            <p:txEl>
                                              <p:pRg st="6" end="6"/>
                                            </p:txEl>
                                          </p:spTgt>
                                        </p:tgtEl>
                                      </p:cBhvr>
                                      <p:from x="100000" y="100000"/>
                                      <p:to x="80000" y="100000"/>
                                    </p:animScale>
                                    <p:anim by="(#ppt_h/3+#ppt_w*0.1)" calcmode="lin" valueType="num">
                                      <p:cBhvr additive="sum">
                                        <p:cTn id="42"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from="(-#ppt_w/2)" to="(#ppt_x)" calcmode="lin" valueType="num">
                                      <p:cBhvr>
                                        <p:cTn id="47" dur="600" fill="hold">
                                          <p:stCondLst>
                                            <p:cond delay="0"/>
                                          </p:stCondLst>
                                        </p:cTn>
                                        <p:tgtEl>
                                          <p:spTgt spid="3">
                                            <p:txEl>
                                              <p:pRg st="7" end="7"/>
                                            </p:txEl>
                                          </p:spTgt>
                                        </p:tgtEl>
                                        <p:attrNameLst>
                                          <p:attrName>ppt_x</p:attrName>
                                        </p:attrNameLst>
                                      </p:cBhvr>
                                    </p:anim>
                                    <p:anim from="0" to="-1.0" calcmode="lin" valueType="num">
                                      <p:cBhvr>
                                        <p:cTn id="48" dur="200" decel="50000" autoRev="1" fill="hold">
                                          <p:stCondLst>
                                            <p:cond delay="600"/>
                                          </p:stCondLst>
                                        </p:cTn>
                                        <p:tgtEl>
                                          <p:spTgt spid="3">
                                            <p:txEl>
                                              <p:pRg st="7" end="7"/>
                                            </p:txEl>
                                          </p:spTgt>
                                        </p:tgtEl>
                                        <p:attrNameLst>
                                          <p:attrName>xshear</p:attrName>
                                        </p:attrNameLst>
                                      </p:cBhvr>
                                    </p:anim>
                                    <p:animScale>
                                      <p:cBhvr>
                                        <p:cTn id="49" dur="200" decel="100000" autoRev="1" fill="hold">
                                          <p:stCondLst>
                                            <p:cond delay="600"/>
                                          </p:stCondLst>
                                        </p:cTn>
                                        <p:tgtEl>
                                          <p:spTgt spid="3">
                                            <p:txEl>
                                              <p:pRg st="7" end="7"/>
                                            </p:txEl>
                                          </p:spTgt>
                                        </p:tgtEl>
                                      </p:cBhvr>
                                      <p:from x="100000" y="100000"/>
                                      <p:to x="80000" y="100000"/>
                                    </p:animScale>
                                    <p:anim by="(#ppt_h/3+#ppt_w*0.1)" calcmode="lin" valueType="num">
                                      <p:cBhvr additive="sum">
                                        <p:cTn id="50" dur="200" decel="100000" autoRev="1" fill="hold">
                                          <p:stCondLst>
                                            <p:cond delay="600"/>
                                          </p:stCondLst>
                                        </p:cTn>
                                        <p:tgtEl>
                                          <p:spTgt spid="3">
                                            <p:txEl>
                                              <p:pRg st="7" end="7"/>
                                            </p:txEl>
                                          </p:spTgt>
                                        </p:tgtEl>
                                        <p:attrNameLst>
                                          <p:attrName>ppt_x</p:attrName>
                                        </p:attrNameLst>
                                      </p:cBhvr>
                                    </p:anim>
                                  </p:childTnLst>
                                  <p:subTnLst>
                                    <p:animClr>
                                      <p:cBhvr override="childStyle">
                                        <p:cTn dur="1" fill="hold" display="0" masterRel="nextClick" afterEffect="1"/>
                                        <p:tgtEl>
                                          <p:spTgt spid="3">
                                            <p:txEl>
                                              <p:pRg st="7" end="7"/>
                                            </p:txEl>
                                          </p:spTgt>
                                        </p:tgtEl>
                                        <p:attrNameLst>
                                          <p:attrName>ppt_c</p:attrName>
                                        </p:attrNameLst>
                                      </p:cBhvr>
                                      <p:to>
                                        <a:schemeClr val="bg2"/>
                                      </p:to>
                                    </p:animClr>
                                  </p:subTnLst>
                                </p:cTn>
                              </p:par>
                            </p:childTnLst>
                          </p:cTn>
                        </p:par>
                      </p:childTnLst>
                    </p:cTn>
                  </p:par>
                  <p:par>
                    <p:cTn id="51" fill="hold">
                      <p:stCondLst>
                        <p:cond delay="indefinite"/>
                      </p:stCondLst>
                      <p:childTnLst>
                        <p:par>
                          <p:cTn id="52" fill="hold">
                            <p:stCondLst>
                              <p:cond delay="0"/>
                            </p:stCondLst>
                            <p:childTnLst>
                              <p:par>
                                <p:cTn id="53" presetID="34" presetClass="entr" presetSubtype="0"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from="(-#ppt_w/2)" to="(#ppt_x)" calcmode="lin" valueType="num">
                                      <p:cBhvr>
                                        <p:cTn id="55" dur="600" fill="hold">
                                          <p:stCondLst>
                                            <p:cond delay="0"/>
                                          </p:stCondLst>
                                        </p:cTn>
                                        <p:tgtEl>
                                          <p:spTgt spid="3">
                                            <p:txEl>
                                              <p:pRg st="8" end="8"/>
                                            </p:txEl>
                                          </p:spTgt>
                                        </p:tgtEl>
                                        <p:attrNameLst>
                                          <p:attrName>ppt_x</p:attrName>
                                        </p:attrNameLst>
                                      </p:cBhvr>
                                    </p:anim>
                                    <p:anim from="0" to="-1.0" calcmode="lin" valueType="num">
                                      <p:cBhvr>
                                        <p:cTn id="56" dur="200" decel="50000" autoRev="1" fill="hold">
                                          <p:stCondLst>
                                            <p:cond delay="600"/>
                                          </p:stCondLst>
                                        </p:cTn>
                                        <p:tgtEl>
                                          <p:spTgt spid="3">
                                            <p:txEl>
                                              <p:pRg st="8" end="8"/>
                                            </p:txEl>
                                          </p:spTgt>
                                        </p:tgtEl>
                                        <p:attrNameLst>
                                          <p:attrName>xshear</p:attrName>
                                        </p:attrNameLst>
                                      </p:cBhvr>
                                    </p:anim>
                                    <p:animScale>
                                      <p:cBhvr>
                                        <p:cTn id="57" dur="200" decel="100000" autoRev="1" fill="hold">
                                          <p:stCondLst>
                                            <p:cond delay="600"/>
                                          </p:stCondLst>
                                        </p:cTn>
                                        <p:tgtEl>
                                          <p:spTgt spid="3">
                                            <p:txEl>
                                              <p:pRg st="8" end="8"/>
                                            </p:txEl>
                                          </p:spTgt>
                                        </p:tgtEl>
                                      </p:cBhvr>
                                      <p:from x="100000" y="100000"/>
                                      <p:to x="80000" y="100000"/>
                                    </p:animScale>
                                    <p:anim by="(#ppt_h/3+#ppt_w*0.1)" calcmode="lin" valueType="num">
                                      <p:cBhvr additive="sum">
                                        <p:cTn id="58" dur="200" decel="100000" autoRev="1" fill="hold">
                                          <p:stCondLst>
                                            <p:cond delay="600"/>
                                          </p:stCondLst>
                                        </p:cTn>
                                        <p:tgtEl>
                                          <p:spTgt spid="3">
                                            <p:txEl>
                                              <p:pRg st="8" end="8"/>
                                            </p:txEl>
                                          </p:spTgt>
                                        </p:tgtEl>
                                        <p:attrNameLst>
                                          <p:attrName>ppt_x</p:attrName>
                                        </p:attrNameLst>
                                      </p:cBhvr>
                                    </p:anim>
                                  </p:childTnLst>
                                  <p:subTnLst>
                                    <p:animClr>
                                      <p:cBhvr override="childStyle">
                                        <p:cTn dur="1" fill="hold" display="0" masterRel="nextClick" afterEffect="1"/>
                                        <p:tgtEl>
                                          <p:spTgt spid="3">
                                            <p:txEl>
                                              <p:pRg st="8" end="8"/>
                                            </p:txEl>
                                          </p:spTgt>
                                        </p:tgtEl>
                                        <p:attrNameLst>
                                          <p:attrName>ppt_c</p:attrName>
                                        </p:attrNameLst>
                                      </p:cBhvr>
                                      <p:to>
                                        <a:schemeClr val="bg2"/>
                                      </p:to>
                                    </p:animClr>
                                  </p:subTnLst>
                                </p:cTn>
                              </p:par>
                            </p:childTnLst>
                          </p:cTn>
                        </p:par>
                      </p:childTnLst>
                    </p:cTn>
                  </p:par>
                  <p:par>
                    <p:cTn id="59" fill="hold">
                      <p:stCondLst>
                        <p:cond delay="indefinite"/>
                      </p:stCondLst>
                      <p:childTnLst>
                        <p:par>
                          <p:cTn id="60" fill="hold">
                            <p:stCondLst>
                              <p:cond delay="0"/>
                            </p:stCondLst>
                            <p:childTnLst>
                              <p:par>
                                <p:cTn id="61" presetID="34" presetClass="entr" presetSubtype="0" fill="hold"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 from="(-#ppt_w/2)" to="(#ppt_x)" calcmode="lin" valueType="num">
                                      <p:cBhvr>
                                        <p:cTn id="63" dur="600" fill="hold">
                                          <p:stCondLst>
                                            <p:cond delay="0"/>
                                          </p:stCondLst>
                                        </p:cTn>
                                        <p:tgtEl>
                                          <p:spTgt spid="3">
                                            <p:txEl>
                                              <p:pRg st="9" end="9"/>
                                            </p:txEl>
                                          </p:spTgt>
                                        </p:tgtEl>
                                        <p:attrNameLst>
                                          <p:attrName>ppt_x</p:attrName>
                                        </p:attrNameLst>
                                      </p:cBhvr>
                                    </p:anim>
                                    <p:anim from="0" to="-1.0" calcmode="lin" valueType="num">
                                      <p:cBhvr>
                                        <p:cTn id="64" dur="200" decel="50000" autoRev="1" fill="hold">
                                          <p:stCondLst>
                                            <p:cond delay="600"/>
                                          </p:stCondLst>
                                        </p:cTn>
                                        <p:tgtEl>
                                          <p:spTgt spid="3">
                                            <p:txEl>
                                              <p:pRg st="9" end="9"/>
                                            </p:txEl>
                                          </p:spTgt>
                                        </p:tgtEl>
                                        <p:attrNameLst>
                                          <p:attrName>xshear</p:attrName>
                                        </p:attrNameLst>
                                      </p:cBhvr>
                                    </p:anim>
                                    <p:animScale>
                                      <p:cBhvr>
                                        <p:cTn id="65" dur="200" decel="100000" autoRev="1" fill="hold">
                                          <p:stCondLst>
                                            <p:cond delay="600"/>
                                          </p:stCondLst>
                                        </p:cTn>
                                        <p:tgtEl>
                                          <p:spTgt spid="3">
                                            <p:txEl>
                                              <p:pRg st="9" end="9"/>
                                            </p:txEl>
                                          </p:spTgt>
                                        </p:tgtEl>
                                      </p:cBhvr>
                                      <p:from x="100000" y="100000"/>
                                      <p:to x="80000" y="100000"/>
                                    </p:animScale>
                                    <p:anim by="(#ppt_h/3+#ppt_w*0.1)" calcmode="lin" valueType="num">
                                      <p:cBhvr additive="sum">
                                        <p:cTn id="66" dur="200" decel="100000" autoRev="1" fill="hold">
                                          <p:stCondLst>
                                            <p:cond delay="600"/>
                                          </p:stCondLst>
                                        </p:cTn>
                                        <p:tgtEl>
                                          <p:spTgt spid="3">
                                            <p:txEl>
                                              <p:pRg st="9" end="9"/>
                                            </p:txEl>
                                          </p:spTgt>
                                        </p:tgtEl>
                                        <p:attrNameLst>
                                          <p:attrName>ppt_x</p:attrName>
                                        </p:attrNameLst>
                                      </p:cBhvr>
                                    </p:anim>
                                  </p:childTnLst>
                                  <p:subTnLst>
                                    <p:animClr>
                                      <p:cBhvr override="childStyle">
                                        <p:cTn dur="1" fill="hold" display="0" masterRel="nextClick" afterEffect="1"/>
                                        <p:tgtEl>
                                          <p:spTgt spid="3">
                                            <p:txEl>
                                              <p:pRg st="9" end="9"/>
                                            </p:txEl>
                                          </p:spTgt>
                                        </p:tgtEl>
                                        <p:attrNameLst>
                                          <p:attrName>ppt_c</p:attrName>
                                        </p:attrNameLst>
                                      </p:cBhvr>
                                      <p:to>
                                        <a:schemeClr val="bg2"/>
                                      </p:to>
                                    </p:animClr>
                                  </p:subTnLst>
                                </p:cTn>
                              </p:par>
                            </p:childTnLst>
                          </p:cTn>
                        </p:par>
                      </p:childTnLst>
                    </p:cTn>
                  </p:par>
                  <p:par>
                    <p:cTn id="67" fill="hold">
                      <p:stCondLst>
                        <p:cond delay="indefinite"/>
                      </p:stCondLst>
                      <p:childTnLst>
                        <p:par>
                          <p:cTn id="68" fill="hold">
                            <p:stCondLst>
                              <p:cond delay="0"/>
                            </p:stCondLst>
                            <p:childTnLst>
                              <p:par>
                                <p:cTn id="69" presetID="34" presetClass="entr" presetSubtype="0" fill="hold" nodeType="clickEffect">
                                  <p:stCondLst>
                                    <p:cond delay="0"/>
                                  </p:stCondLst>
                                  <p:childTnLst>
                                    <p:set>
                                      <p:cBhvr>
                                        <p:cTn id="70"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71" dur="600" fill="hold">
                                          <p:stCondLst>
                                            <p:cond delay="0"/>
                                          </p:stCondLst>
                                        </p:cTn>
                                        <p:tgtEl>
                                          <p:spTgt spid="3">
                                            <p:txEl>
                                              <p:pRg st="10" end="10"/>
                                            </p:txEl>
                                          </p:spTgt>
                                        </p:tgtEl>
                                        <p:attrNameLst>
                                          <p:attrName>ppt_x</p:attrName>
                                        </p:attrNameLst>
                                      </p:cBhvr>
                                    </p:anim>
                                    <p:anim from="0" to="-1.0" calcmode="lin" valueType="num">
                                      <p:cBhvr>
                                        <p:cTn id="72" dur="200" decel="50000" autoRev="1" fill="hold">
                                          <p:stCondLst>
                                            <p:cond delay="600"/>
                                          </p:stCondLst>
                                        </p:cTn>
                                        <p:tgtEl>
                                          <p:spTgt spid="3">
                                            <p:txEl>
                                              <p:pRg st="10" end="10"/>
                                            </p:txEl>
                                          </p:spTgt>
                                        </p:tgtEl>
                                        <p:attrNameLst>
                                          <p:attrName>xshear</p:attrName>
                                        </p:attrNameLst>
                                      </p:cBhvr>
                                    </p:anim>
                                    <p:animScale>
                                      <p:cBhvr>
                                        <p:cTn id="73" dur="200" decel="100000" autoRev="1" fill="hold">
                                          <p:stCondLst>
                                            <p:cond delay="600"/>
                                          </p:stCondLst>
                                        </p:cTn>
                                        <p:tgtEl>
                                          <p:spTgt spid="3">
                                            <p:txEl>
                                              <p:pRg st="10" end="10"/>
                                            </p:txEl>
                                          </p:spTgt>
                                        </p:tgtEl>
                                      </p:cBhvr>
                                      <p:from x="100000" y="100000"/>
                                      <p:to x="80000" y="100000"/>
                                    </p:animScale>
                                    <p:anim by="(#ppt_h/3+#ppt_w*0.1)" calcmode="lin" valueType="num">
                                      <p:cBhvr additive="sum">
                                        <p:cTn id="74" dur="200" decel="100000" autoRev="1" fill="hold">
                                          <p:stCondLst>
                                            <p:cond delay="600"/>
                                          </p:stCondLst>
                                        </p:cTn>
                                        <p:tgtEl>
                                          <p:spTgt spid="3">
                                            <p:txEl>
                                              <p:pRg st="10" end="10"/>
                                            </p:txEl>
                                          </p:spTgt>
                                        </p:tgtEl>
                                        <p:attrNameLst>
                                          <p:attrName>ppt_x</p:attrName>
                                        </p:attrNameLst>
                                      </p:cBhvr>
                                    </p:anim>
                                  </p:childTnLst>
                                  <p:subTnLst>
                                    <p:animClr>
                                      <p:cBhvr override="childStyle">
                                        <p:cTn dur="1" fill="hold" display="0" masterRel="nextClick" afterEffect="1"/>
                                        <p:tgtEl>
                                          <p:spTgt spid="3">
                                            <p:txEl>
                                              <p:pRg st="10" end="10"/>
                                            </p:txEl>
                                          </p:spTgt>
                                        </p:tgtEl>
                                        <p:attrNameLst>
                                          <p:attrName>ppt_c</p:attrName>
                                        </p:attrNameLst>
                                      </p:cBhvr>
                                      <p:to>
                                        <a:schemeClr val="bg2"/>
                                      </p:to>
                                    </p:animClr>
                                  </p:subTnLst>
                                </p:cTn>
                              </p:par>
                            </p:childTnLst>
                          </p:cTn>
                        </p:par>
                      </p:childTnLst>
                    </p:cTn>
                  </p:par>
                  <p:par>
                    <p:cTn id="75" fill="hold">
                      <p:stCondLst>
                        <p:cond delay="indefinite"/>
                      </p:stCondLst>
                      <p:childTnLst>
                        <p:par>
                          <p:cTn id="76" fill="hold">
                            <p:stCondLst>
                              <p:cond delay="0"/>
                            </p:stCondLst>
                            <p:childTnLst>
                              <p:par>
                                <p:cTn id="77" presetID="34" presetClass="entr" presetSubtype="0" fill="hold" nodeType="click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 from="(-#ppt_w/2)" to="(#ppt_x)" calcmode="lin" valueType="num">
                                      <p:cBhvr>
                                        <p:cTn id="79" dur="600" fill="hold">
                                          <p:stCondLst>
                                            <p:cond delay="0"/>
                                          </p:stCondLst>
                                        </p:cTn>
                                        <p:tgtEl>
                                          <p:spTgt spid="3">
                                            <p:txEl>
                                              <p:pRg st="11" end="11"/>
                                            </p:txEl>
                                          </p:spTgt>
                                        </p:tgtEl>
                                        <p:attrNameLst>
                                          <p:attrName>ppt_x</p:attrName>
                                        </p:attrNameLst>
                                      </p:cBhvr>
                                    </p:anim>
                                    <p:anim from="0" to="-1.0" calcmode="lin" valueType="num">
                                      <p:cBhvr>
                                        <p:cTn id="80" dur="200" decel="50000" autoRev="1" fill="hold">
                                          <p:stCondLst>
                                            <p:cond delay="600"/>
                                          </p:stCondLst>
                                        </p:cTn>
                                        <p:tgtEl>
                                          <p:spTgt spid="3">
                                            <p:txEl>
                                              <p:pRg st="11" end="11"/>
                                            </p:txEl>
                                          </p:spTgt>
                                        </p:tgtEl>
                                        <p:attrNameLst>
                                          <p:attrName>xshear</p:attrName>
                                        </p:attrNameLst>
                                      </p:cBhvr>
                                    </p:anim>
                                    <p:animScale>
                                      <p:cBhvr>
                                        <p:cTn id="81" dur="200" decel="100000" autoRev="1" fill="hold">
                                          <p:stCondLst>
                                            <p:cond delay="600"/>
                                          </p:stCondLst>
                                        </p:cTn>
                                        <p:tgtEl>
                                          <p:spTgt spid="3">
                                            <p:txEl>
                                              <p:pRg st="11" end="11"/>
                                            </p:txEl>
                                          </p:spTgt>
                                        </p:tgtEl>
                                      </p:cBhvr>
                                      <p:from x="100000" y="100000"/>
                                      <p:to x="80000" y="100000"/>
                                    </p:animScale>
                                    <p:anim by="(#ppt_h/3+#ppt_w*0.1)" calcmode="lin" valueType="num">
                                      <p:cBhvr additive="sum">
                                        <p:cTn id="82" dur="200" decel="100000" autoRev="1" fill="hold">
                                          <p:stCondLst>
                                            <p:cond delay="600"/>
                                          </p:stCondLst>
                                        </p:cTn>
                                        <p:tgtEl>
                                          <p:spTgt spid="3">
                                            <p:txEl>
                                              <p:pRg st="11" end="11"/>
                                            </p:txEl>
                                          </p:spTgt>
                                        </p:tgtEl>
                                        <p:attrNameLst>
                                          <p:attrName>ppt_x</p:attrName>
                                        </p:attrNameLst>
                                      </p:cBhvr>
                                    </p:anim>
                                  </p:childTnLst>
                                  <p:subTnLst>
                                    <p:animClr>
                                      <p:cBhvr override="childStyle">
                                        <p:cTn dur="1" fill="hold" display="0" masterRel="nextClick" afterEffect="1"/>
                                        <p:tgtEl>
                                          <p:spTgt spid="3">
                                            <p:txEl>
                                              <p:pRg st="11" end="11"/>
                                            </p:txEl>
                                          </p:spTgt>
                                        </p:tgtEl>
                                        <p:attrNameLst>
                                          <p:attrName>ppt_c</p:attrName>
                                        </p:attrNameLst>
                                      </p:cBhvr>
                                      <p:to>
                                        <a:schemeClr val="bg2"/>
                                      </p:to>
                                    </p:animClr>
                                  </p:subTnLst>
                                </p:cTn>
                              </p:par>
                            </p:childTnLst>
                          </p:cTn>
                        </p:par>
                      </p:childTnLst>
                    </p:cTn>
                  </p:par>
                  <p:par>
                    <p:cTn id="83" fill="hold">
                      <p:stCondLst>
                        <p:cond delay="indefinite"/>
                      </p:stCondLst>
                      <p:childTnLst>
                        <p:par>
                          <p:cTn id="84" fill="hold">
                            <p:stCondLst>
                              <p:cond delay="0"/>
                            </p:stCondLst>
                            <p:childTnLst>
                              <p:par>
                                <p:cTn id="85" presetID="34" presetClass="entr" presetSubtype="0" fill="hold" nodeType="clickEffect">
                                  <p:stCondLst>
                                    <p:cond delay="0"/>
                                  </p:stCondLst>
                                  <p:childTnLst>
                                    <p:set>
                                      <p:cBhvr>
                                        <p:cTn id="86" dur="1" fill="hold">
                                          <p:stCondLst>
                                            <p:cond delay="0"/>
                                          </p:stCondLst>
                                        </p:cTn>
                                        <p:tgtEl>
                                          <p:spTgt spid="3">
                                            <p:txEl>
                                              <p:pRg st="12" end="12"/>
                                            </p:txEl>
                                          </p:spTgt>
                                        </p:tgtEl>
                                        <p:attrNameLst>
                                          <p:attrName>style.visibility</p:attrName>
                                        </p:attrNameLst>
                                      </p:cBhvr>
                                      <p:to>
                                        <p:strVal val="visible"/>
                                      </p:to>
                                    </p:set>
                                    <p:anim from="(-#ppt_w/2)" to="(#ppt_x)" calcmode="lin" valueType="num">
                                      <p:cBhvr>
                                        <p:cTn id="87" dur="600" fill="hold">
                                          <p:stCondLst>
                                            <p:cond delay="0"/>
                                          </p:stCondLst>
                                        </p:cTn>
                                        <p:tgtEl>
                                          <p:spTgt spid="3">
                                            <p:txEl>
                                              <p:pRg st="12" end="12"/>
                                            </p:txEl>
                                          </p:spTgt>
                                        </p:tgtEl>
                                        <p:attrNameLst>
                                          <p:attrName>ppt_x</p:attrName>
                                        </p:attrNameLst>
                                      </p:cBhvr>
                                    </p:anim>
                                    <p:anim from="0" to="-1.0" calcmode="lin" valueType="num">
                                      <p:cBhvr>
                                        <p:cTn id="88" dur="200" decel="50000" autoRev="1" fill="hold">
                                          <p:stCondLst>
                                            <p:cond delay="600"/>
                                          </p:stCondLst>
                                        </p:cTn>
                                        <p:tgtEl>
                                          <p:spTgt spid="3">
                                            <p:txEl>
                                              <p:pRg st="12" end="12"/>
                                            </p:txEl>
                                          </p:spTgt>
                                        </p:tgtEl>
                                        <p:attrNameLst>
                                          <p:attrName>xshear</p:attrName>
                                        </p:attrNameLst>
                                      </p:cBhvr>
                                    </p:anim>
                                    <p:animScale>
                                      <p:cBhvr>
                                        <p:cTn id="89" dur="200" decel="100000" autoRev="1" fill="hold">
                                          <p:stCondLst>
                                            <p:cond delay="600"/>
                                          </p:stCondLst>
                                        </p:cTn>
                                        <p:tgtEl>
                                          <p:spTgt spid="3">
                                            <p:txEl>
                                              <p:pRg st="12" end="12"/>
                                            </p:txEl>
                                          </p:spTgt>
                                        </p:tgtEl>
                                      </p:cBhvr>
                                      <p:from x="100000" y="100000"/>
                                      <p:to x="80000" y="100000"/>
                                    </p:animScale>
                                    <p:anim by="(#ppt_h/3+#ppt_w*0.1)" calcmode="lin" valueType="num">
                                      <p:cBhvr additive="sum">
                                        <p:cTn id="90" dur="200" decel="100000" autoRev="1" fill="hold">
                                          <p:stCondLst>
                                            <p:cond delay="600"/>
                                          </p:stCondLst>
                                        </p:cTn>
                                        <p:tgtEl>
                                          <p:spTgt spid="3">
                                            <p:txEl>
                                              <p:pRg st="12" end="12"/>
                                            </p:txEl>
                                          </p:spTgt>
                                        </p:tgtEl>
                                        <p:attrNameLst>
                                          <p:attrName>ppt_x</p:attrName>
                                        </p:attrNameLst>
                                      </p:cBhvr>
                                    </p:anim>
                                  </p:childTnLst>
                                  <p:subTnLst>
                                    <p:animClr>
                                      <p:cBhvr override="childStyle">
                                        <p:cTn dur="1" fill="hold" display="0" masterRel="nextClick" afterEffect="1"/>
                                        <p:tgtEl>
                                          <p:spTgt spid="3">
                                            <p:txEl>
                                              <p:pRg st="12" end="12"/>
                                            </p:txEl>
                                          </p:spTgt>
                                        </p:tgtEl>
                                        <p:attrNameLst>
                                          <p:attrName>ppt_c</p:attrName>
                                        </p:attrNameLst>
                                      </p:cBhvr>
                                      <p:to>
                                        <a:schemeClr val="bg2"/>
                                      </p:to>
                                    </p:animClr>
                                  </p:subTnLst>
                                </p:cTn>
                              </p:par>
                            </p:childTnLst>
                          </p:cTn>
                        </p:par>
                      </p:childTnLst>
                    </p:cTn>
                  </p:par>
                  <p:par>
                    <p:cTn id="91" fill="hold">
                      <p:stCondLst>
                        <p:cond delay="indefinite"/>
                      </p:stCondLst>
                      <p:childTnLst>
                        <p:par>
                          <p:cTn id="92" fill="hold">
                            <p:stCondLst>
                              <p:cond delay="0"/>
                            </p:stCondLst>
                            <p:childTnLst>
                              <p:par>
                                <p:cTn id="93" presetID="34" presetClass="entr" presetSubtype="0" fill="hold" nodeType="clickEffect">
                                  <p:stCondLst>
                                    <p:cond delay="0"/>
                                  </p:stCondLst>
                                  <p:childTnLst>
                                    <p:set>
                                      <p:cBhvr>
                                        <p:cTn id="94" dur="1" fill="hold">
                                          <p:stCondLst>
                                            <p:cond delay="0"/>
                                          </p:stCondLst>
                                        </p:cTn>
                                        <p:tgtEl>
                                          <p:spTgt spid="3">
                                            <p:txEl>
                                              <p:pRg st="13" end="13"/>
                                            </p:txEl>
                                          </p:spTgt>
                                        </p:tgtEl>
                                        <p:attrNameLst>
                                          <p:attrName>style.visibility</p:attrName>
                                        </p:attrNameLst>
                                      </p:cBhvr>
                                      <p:to>
                                        <p:strVal val="visible"/>
                                      </p:to>
                                    </p:set>
                                    <p:anim from="(-#ppt_w/2)" to="(#ppt_x)" calcmode="lin" valueType="num">
                                      <p:cBhvr>
                                        <p:cTn id="95" dur="600" fill="hold">
                                          <p:stCondLst>
                                            <p:cond delay="0"/>
                                          </p:stCondLst>
                                        </p:cTn>
                                        <p:tgtEl>
                                          <p:spTgt spid="3">
                                            <p:txEl>
                                              <p:pRg st="13" end="13"/>
                                            </p:txEl>
                                          </p:spTgt>
                                        </p:tgtEl>
                                        <p:attrNameLst>
                                          <p:attrName>ppt_x</p:attrName>
                                        </p:attrNameLst>
                                      </p:cBhvr>
                                    </p:anim>
                                    <p:anim from="0" to="-1.0" calcmode="lin" valueType="num">
                                      <p:cBhvr>
                                        <p:cTn id="96" dur="200" decel="50000" autoRev="1" fill="hold">
                                          <p:stCondLst>
                                            <p:cond delay="600"/>
                                          </p:stCondLst>
                                        </p:cTn>
                                        <p:tgtEl>
                                          <p:spTgt spid="3">
                                            <p:txEl>
                                              <p:pRg st="13" end="13"/>
                                            </p:txEl>
                                          </p:spTgt>
                                        </p:tgtEl>
                                        <p:attrNameLst>
                                          <p:attrName>xshear</p:attrName>
                                        </p:attrNameLst>
                                      </p:cBhvr>
                                    </p:anim>
                                    <p:animScale>
                                      <p:cBhvr>
                                        <p:cTn id="97" dur="200" decel="100000" autoRev="1" fill="hold">
                                          <p:stCondLst>
                                            <p:cond delay="600"/>
                                          </p:stCondLst>
                                        </p:cTn>
                                        <p:tgtEl>
                                          <p:spTgt spid="3">
                                            <p:txEl>
                                              <p:pRg st="13" end="13"/>
                                            </p:txEl>
                                          </p:spTgt>
                                        </p:tgtEl>
                                      </p:cBhvr>
                                      <p:from x="100000" y="100000"/>
                                      <p:to x="80000" y="100000"/>
                                    </p:animScale>
                                    <p:anim by="(#ppt_h/3+#ppt_w*0.1)" calcmode="lin" valueType="num">
                                      <p:cBhvr additive="sum">
                                        <p:cTn id="98" dur="200" decel="100000" autoRev="1" fill="hold">
                                          <p:stCondLst>
                                            <p:cond delay="600"/>
                                          </p:stCondLst>
                                        </p:cTn>
                                        <p:tgtEl>
                                          <p:spTgt spid="3">
                                            <p:txEl>
                                              <p:pRg st="13" end="13"/>
                                            </p:txEl>
                                          </p:spTgt>
                                        </p:tgtEl>
                                        <p:attrNameLst>
                                          <p:attrName>ppt_x</p:attrName>
                                        </p:attrNameLst>
                                      </p:cBhvr>
                                    </p:anim>
                                  </p:childTnLst>
                                  <p:subTnLst>
                                    <p:animClr>
                                      <p:cBhvr override="childStyle">
                                        <p:cTn dur="1" fill="hold" display="0" masterRel="nextClick" afterEffect="1"/>
                                        <p:tgtEl>
                                          <p:spTgt spid="3">
                                            <p:txEl>
                                              <p:pRg st="13" end="13"/>
                                            </p:txEl>
                                          </p:spTgt>
                                        </p:tgtEl>
                                        <p:attrNameLst>
                                          <p:attrName>ppt_c</p:attrName>
                                        </p:attrNameLst>
                                      </p:cBhvr>
                                      <p:to>
                                        <a:schemeClr val="bg2"/>
                                      </p:to>
                                    </p:animClr>
                                  </p:subTnLst>
                                </p:cTn>
                              </p:par>
                            </p:childTnLst>
                          </p:cTn>
                        </p:par>
                      </p:childTnLst>
                    </p:cTn>
                  </p:par>
                  <p:par>
                    <p:cTn id="99" fill="hold">
                      <p:stCondLst>
                        <p:cond delay="indefinite"/>
                      </p:stCondLst>
                      <p:childTnLst>
                        <p:par>
                          <p:cTn id="100" fill="hold">
                            <p:stCondLst>
                              <p:cond delay="0"/>
                            </p:stCondLst>
                            <p:childTnLst>
                              <p:par>
                                <p:cTn id="101" presetID="34" presetClass="entr" presetSubtype="0" fill="hold" nodeType="clickEffect">
                                  <p:stCondLst>
                                    <p:cond delay="0"/>
                                  </p:stCondLst>
                                  <p:childTnLst>
                                    <p:set>
                                      <p:cBhvr>
                                        <p:cTn id="102" dur="1" fill="hold">
                                          <p:stCondLst>
                                            <p:cond delay="0"/>
                                          </p:stCondLst>
                                        </p:cTn>
                                        <p:tgtEl>
                                          <p:spTgt spid="3">
                                            <p:txEl>
                                              <p:pRg st="14" end="14"/>
                                            </p:txEl>
                                          </p:spTgt>
                                        </p:tgtEl>
                                        <p:attrNameLst>
                                          <p:attrName>style.visibility</p:attrName>
                                        </p:attrNameLst>
                                      </p:cBhvr>
                                      <p:to>
                                        <p:strVal val="visible"/>
                                      </p:to>
                                    </p:set>
                                    <p:anim from="(-#ppt_w/2)" to="(#ppt_x)" calcmode="lin" valueType="num">
                                      <p:cBhvr>
                                        <p:cTn id="103" dur="600" fill="hold">
                                          <p:stCondLst>
                                            <p:cond delay="0"/>
                                          </p:stCondLst>
                                        </p:cTn>
                                        <p:tgtEl>
                                          <p:spTgt spid="3">
                                            <p:txEl>
                                              <p:pRg st="14" end="14"/>
                                            </p:txEl>
                                          </p:spTgt>
                                        </p:tgtEl>
                                        <p:attrNameLst>
                                          <p:attrName>ppt_x</p:attrName>
                                        </p:attrNameLst>
                                      </p:cBhvr>
                                    </p:anim>
                                    <p:anim from="0" to="-1.0" calcmode="lin" valueType="num">
                                      <p:cBhvr>
                                        <p:cTn id="104" dur="200" decel="50000" autoRev="1" fill="hold">
                                          <p:stCondLst>
                                            <p:cond delay="600"/>
                                          </p:stCondLst>
                                        </p:cTn>
                                        <p:tgtEl>
                                          <p:spTgt spid="3">
                                            <p:txEl>
                                              <p:pRg st="14" end="14"/>
                                            </p:txEl>
                                          </p:spTgt>
                                        </p:tgtEl>
                                        <p:attrNameLst>
                                          <p:attrName>xshear</p:attrName>
                                        </p:attrNameLst>
                                      </p:cBhvr>
                                    </p:anim>
                                    <p:animScale>
                                      <p:cBhvr>
                                        <p:cTn id="105" dur="200" decel="100000" autoRev="1" fill="hold">
                                          <p:stCondLst>
                                            <p:cond delay="600"/>
                                          </p:stCondLst>
                                        </p:cTn>
                                        <p:tgtEl>
                                          <p:spTgt spid="3">
                                            <p:txEl>
                                              <p:pRg st="14" end="14"/>
                                            </p:txEl>
                                          </p:spTgt>
                                        </p:tgtEl>
                                      </p:cBhvr>
                                      <p:from x="100000" y="100000"/>
                                      <p:to x="80000" y="100000"/>
                                    </p:animScale>
                                    <p:anim by="(#ppt_h/3+#ppt_w*0.1)" calcmode="lin" valueType="num">
                                      <p:cBhvr additive="sum">
                                        <p:cTn id="106" dur="200" decel="100000" autoRev="1" fill="hold">
                                          <p:stCondLst>
                                            <p:cond delay="600"/>
                                          </p:stCondLst>
                                        </p:cTn>
                                        <p:tgtEl>
                                          <p:spTgt spid="3">
                                            <p:txEl>
                                              <p:pRg st="14" end="14"/>
                                            </p:txEl>
                                          </p:spTgt>
                                        </p:tgtEl>
                                        <p:attrNameLst>
                                          <p:attrName>ppt_x</p:attrName>
                                        </p:attrNameLst>
                                      </p:cBhvr>
                                    </p:anim>
                                  </p:childTnLst>
                                  <p:subTnLst>
                                    <p:animClr>
                                      <p:cBhvr override="childStyle">
                                        <p:cTn dur="1" fill="hold" display="0" masterRel="nextClick" afterEffect="1"/>
                                        <p:tgtEl>
                                          <p:spTgt spid="3">
                                            <p:txEl>
                                              <p:pRg st="14" end="14"/>
                                            </p:txEl>
                                          </p:spTgt>
                                        </p:tgtEl>
                                        <p:attrNameLst>
                                          <p:attrName>ppt_c</p:attrName>
                                        </p:attrNameLst>
                                      </p:cBhvr>
                                      <p:to>
                                        <a:schemeClr val="bg2"/>
                                      </p:to>
                                    </p:animClr>
                                  </p:subTnLst>
                                </p:cTn>
                              </p:par>
                            </p:childTnLst>
                          </p:cTn>
                        </p:par>
                      </p:childTnLst>
                    </p:cTn>
                  </p:par>
                  <p:par>
                    <p:cTn id="107" fill="hold">
                      <p:stCondLst>
                        <p:cond delay="indefinite"/>
                      </p:stCondLst>
                      <p:childTnLst>
                        <p:par>
                          <p:cTn id="108" fill="hold">
                            <p:stCondLst>
                              <p:cond delay="0"/>
                            </p:stCondLst>
                            <p:childTnLst>
                              <p:par>
                                <p:cTn id="109" presetID="34" presetClass="entr" presetSubtype="0" fill="hold" nodeType="clickEffect">
                                  <p:stCondLst>
                                    <p:cond delay="0"/>
                                  </p:stCondLst>
                                  <p:childTnLst>
                                    <p:set>
                                      <p:cBhvr>
                                        <p:cTn id="110" dur="1" fill="hold">
                                          <p:stCondLst>
                                            <p:cond delay="0"/>
                                          </p:stCondLst>
                                        </p:cTn>
                                        <p:tgtEl>
                                          <p:spTgt spid="3">
                                            <p:txEl>
                                              <p:pRg st="15" end="15"/>
                                            </p:txEl>
                                          </p:spTgt>
                                        </p:tgtEl>
                                        <p:attrNameLst>
                                          <p:attrName>style.visibility</p:attrName>
                                        </p:attrNameLst>
                                      </p:cBhvr>
                                      <p:to>
                                        <p:strVal val="visible"/>
                                      </p:to>
                                    </p:set>
                                    <p:anim from="(-#ppt_w/2)" to="(#ppt_x)" calcmode="lin" valueType="num">
                                      <p:cBhvr>
                                        <p:cTn id="111" dur="600" fill="hold">
                                          <p:stCondLst>
                                            <p:cond delay="0"/>
                                          </p:stCondLst>
                                        </p:cTn>
                                        <p:tgtEl>
                                          <p:spTgt spid="3">
                                            <p:txEl>
                                              <p:pRg st="15" end="15"/>
                                            </p:txEl>
                                          </p:spTgt>
                                        </p:tgtEl>
                                        <p:attrNameLst>
                                          <p:attrName>ppt_x</p:attrName>
                                        </p:attrNameLst>
                                      </p:cBhvr>
                                    </p:anim>
                                    <p:anim from="0" to="-1.0" calcmode="lin" valueType="num">
                                      <p:cBhvr>
                                        <p:cTn id="112" dur="200" decel="50000" autoRev="1" fill="hold">
                                          <p:stCondLst>
                                            <p:cond delay="600"/>
                                          </p:stCondLst>
                                        </p:cTn>
                                        <p:tgtEl>
                                          <p:spTgt spid="3">
                                            <p:txEl>
                                              <p:pRg st="15" end="15"/>
                                            </p:txEl>
                                          </p:spTgt>
                                        </p:tgtEl>
                                        <p:attrNameLst>
                                          <p:attrName>xshear</p:attrName>
                                        </p:attrNameLst>
                                      </p:cBhvr>
                                    </p:anim>
                                    <p:animScale>
                                      <p:cBhvr>
                                        <p:cTn id="113" dur="200" decel="100000" autoRev="1" fill="hold">
                                          <p:stCondLst>
                                            <p:cond delay="600"/>
                                          </p:stCondLst>
                                        </p:cTn>
                                        <p:tgtEl>
                                          <p:spTgt spid="3">
                                            <p:txEl>
                                              <p:pRg st="15" end="15"/>
                                            </p:txEl>
                                          </p:spTgt>
                                        </p:tgtEl>
                                      </p:cBhvr>
                                      <p:from x="100000" y="100000"/>
                                      <p:to x="80000" y="100000"/>
                                    </p:animScale>
                                    <p:anim by="(#ppt_h/3+#ppt_w*0.1)" calcmode="lin" valueType="num">
                                      <p:cBhvr additive="sum">
                                        <p:cTn id="114" dur="200" decel="100000" autoRev="1" fill="hold">
                                          <p:stCondLst>
                                            <p:cond delay="600"/>
                                          </p:stCondLst>
                                        </p:cTn>
                                        <p:tgtEl>
                                          <p:spTgt spid="3">
                                            <p:txEl>
                                              <p:pRg st="15" end="15"/>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851272"/>
            <a:ext cx="8572560" cy="1425600"/>
          </a:xfrm>
          <a:prstGeom prst="rect">
            <a:avLst/>
          </a:prstGeom>
          <a:noFill/>
          <a:ln>
            <a:noFill/>
          </a:ln>
        </p:spPr>
        <p:txBody>
          <a:bodyPr vert="horz" lIns="91440" tIns="45720" rIns="91440" bIns="45720" rtlCol="0" anchor="ctr">
            <a:noAutofit/>
          </a:bodyPr>
          <a:lstStyle/>
          <a:p>
            <a:pPr lvl="0" algn="ctr">
              <a:spcBef>
                <a:spcPct val="0"/>
              </a:spcBef>
              <a:defRPr/>
            </a:pPr>
            <a:r>
              <a:rPr lang="en-GB" sz="4000" b="1" dirty="0" smtClean="0">
                <a:solidFill>
                  <a:srgbClr val="B88C00"/>
                </a:solidFill>
                <a:effectLst>
                  <a:outerShdw blurRad="38100" dist="38100" dir="2700000" algn="tl">
                    <a:srgbClr val="000000">
                      <a:alpha val="43137"/>
                    </a:srgbClr>
                  </a:outerShdw>
                </a:effectLst>
                <a:latin typeface="Verdana" pitchFamily="34" charset="0"/>
              </a:rPr>
              <a:t>THEME 2 – Exercise 1</a:t>
            </a: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0" lvl="1" algn="just">
              <a:spcBef>
                <a:spcPct val="0"/>
              </a:spcBef>
              <a:buSzPct val="90000"/>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2"/>
              </a:buBlip>
            </a:pPr>
            <a:endParaRPr lang="en-GB" sz="1400" i="1"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i="1"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68</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pic>
        <p:nvPicPr>
          <p:cNvPr id="10" name="Picture 3"/>
          <p:cNvPicPr>
            <a:picLocks noChangeArrowheads="1"/>
          </p:cNvPicPr>
          <p:nvPr/>
        </p:nvPicPr>
        <p:blipFill>
          <a:blip r:embed="rId4" cstate="print"/>
          <a:srcRect/>
          <a:stretch>
            <a:fillRect/>
          </a:stretch>
        </p:blipFill>
        <p:spPr bwMode="auto">
          <a:xfrm>
            <a:off x="3571875" y="2564904"/>
            <a:ext cx="2008188" cy="22574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algn="just">
              <a:spcBef>
                <a:spcPct val="0"/>
              </a:spcBef>
              <a:defRPr/>
            </a:pPr>
            <a:r>
              <a:rPr lang="en-GB" sz="2800" dirty="0" smtClean="0">
                <a:solidFill>
                  <a:srgbClr val="9B2D2A"/>
                </a:solidFill>
                <a:effectLst>
                  <a:outerShdw blurRad="38100" dist="38100" dir="2700000" algn="tl">
                    <a:srgbClr val="000000">
                      <a:alpha val="43137"/>
                    </a:srgbClr>
                  </a:outerShdw>
                </a:effectLst>
                <a:latin typeface="Verdana" pitchFamily="34" charset="0"/>
              </a:rPr>
              <a:t>Exercise 1 – </a:t>
            </a:r>
            <a:r>
              <a:rPr lang="en-GB" sz="2800" i="1" dirty="0" smtClean="0">
                <a:solidFill>
                  <a:srgbClr val="9B2D2A"/>
                </a:solidFill>
                <a:effectLst>
                  <a:outerShdw blurRad="38100" dist="38100" dir="2700000" algn="tl">
                    <a:srgbClr val="000000">
                      <a:alpha val="43137"/>
                    </a:srgbClr>
                  </a:outerShdw>
                </a:effectLst>
                <a:latin typeface="Verdana" pitchFamily="34" charset="0"/>
              </a:rPr>
              <a:t>Asking Strategic Questions: try to answer as many as possible</a:t>
            </a:r>
            <a:endParaRPr lang="en-GB" sz="2800" i="1" dirty="0" smtClean="0">
              <a:solidFill>
                <a:srgbClr val="9B2D2A"/>
              </a:solidFill>
              <a:effectLst>
                <a:outerShdw blurRad="38100" dist="38100" dir="2700000" algn="tl">
                  <a:srgbClr val="000000">
                    <a:alpha val="43137"/>
                  </a:srgbClr>
                </a:outerShdw>
              </a:effectLst>
              <a:latin typeface="Verdana" pitchFamily="34" charset="0"/>
              <a:cs typeface="Arial" charset="0"/>
            </a:endParaRPr>
          </a:p>
        </p:txBody>
      </p:sp>
      <p:sp>
        <p:nvSpPr>
          <p:cNvPr id="3" name="Title 1"/>
          <p:cNvSpPr txBox="1">
            <a:spLocks/>
          </p:cNvSpPr>
          <p:nvPr/>
        </p:nvSpPr>
        <p:spPr>
          <a:xfrm>
            <a:off x="285720" y="1196752"/>
            <a:ext cx="8572560" cy="4875454"/>
          </a:xfrm>
          <a:prstGeom prst="rect">
            <a:avLst/>
          </a:prstGeom>
          <a:noFill/>
          <a:ln>
            <a:noFill/>
          </a:ln>
        </p:spPr>
        <p:txBody>
          <a:bodyPr vert="horz" lIns="91440" tIns="45720" rIns="91440" bIns="45720" rtlCol="0" anchor="t">
            <a:normAutofit lnSpcReduction="10000"/>
          </a:bodyPr>
          <a:lstStyle/>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a:tabLst/>
              <a:defRPr/>
            </a:pPr>
            <a:r>
              <a:rPr lang="en-GB" sz="2000" dirty="0" smtClean="0">
                <a:solidFill>
                  <a:srgbClr val="002060"/>
                </a:solidFill>
                <a:latin typeface="Verdana" pitchFamily="34" charset="0"/>
              </a:rPr>
              <a:t>What has happened in the past three years in the external environment that could affect your work as an organisation/project?</a:t>
            </a: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a:tabLst/>
              <a:defRPr/>
            </a:pPr>
            <a:endParaRPr lang="en-GB" sz="2000" dirty="0" smtClean="0">
              <a:solidFill>
                <a:srgbClr val="002060"/>
              </a:solidFill>
              <a:latin typeface="Verdana" pitchFamily="34" charset="0"/>
            </a:endParaRP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a:tabLst/>
              <a:defRPr/>
            </a:pPr>
            <a:r>
              <a:rPr lang="en-GB" sz="2000" dirty="0" smtClean="0">
                <a:solidFill>
                  <a:srgbClr val="002060"/>
                </a:solidFill>
                <a:latin typeface="Verdana" pitchFamily="34" charset="0"/>
              </a:rPr>
              <a:t>What are the challenges and threats facing you as an organisation/project in your external environment?</a:t>
            </a: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a:tabLst/>
              <a:defRPr/>
            </a:pPr>
            <a:endParaRPr lang="en-GB" sz="2000" dirty="0" smtClean="0">
              <a:solidFill>
                <a:srgbClr val="002060"/>
              </a:solidFill>
              <a:latin typeface="Verdana" pitchFamily="34" charset="0"/>
            </a:endParaRP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a:tabLst/>
              <a:defRPr/>
            </a:pPr>
            <a:r>
              <a:rPr lang="en-GB" sz="2000" dirty="0" smtClean="0">
                <a:solidFill>
                  <a:srgbClr val="002060"/>
                </a:solidFill>
                <a:latin typeface="Verdana" pitchFamily="34" charset="0"/>
              </a:rPr>
              <a:t>What are the opportunities you should be taking advantage of in the environment in order to: (a) Make you more sustainable as a project/organisation? (b) Help you achieve your vision?</a:t>
            </a: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a:tabLst/>
              <a:defRPr/>
            </a:pPr>
            <a:endParaRPr lang="en-GB" sz="2000" dirty="0" smtClean="0">
              <a:solidFill>
                <a:srgbClr val="002060"/>
              </a:solidFill>
              <a:latin typeface="Verdana" pitchFamily="34" charset="0"/>
            </a:endParaRP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a:tabLst/>
              <a:defRPr/>
            </a:pPr>
            <a:r>
              <a:rPr lang="en-GB" sz="2000" dirty="0" smtClean="0">
                <a:solidFill>
                  <a:srgbClr val="002060"/>
                </a:solidFill>
                <a:latin typeface="Verdana" pitchFamily="34" charset="0"/>
              </a:rPr>
              <a:t>What information do you have that you think is important to share with others in the strategic planning process?</a:t>
            </a: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a:tabLst/>
              <a:defRPr/>
            </a:pPr>
            <a:endParaRPr lang="en-GB" sz="2000" dirty="0" smtClean="0">
              <a:solidFill>
                <a:srgbClr val="002060"/>
              </a:solidFill>
              <a:latin typeface="Verdana" pitchFamily="34" charset="0"/>
              <a:ea typeface="+mj-ea"/>
              <a:cs typeface="+mj-cs"/>
            </a:endParaRPr>
          </a:p>
          <a:p>
            <a:pPr marL="457200" lvl="0" indent="-457200" algn="just">
              <a:spcBef>
                <a:spcPct val="0"/>
              </a:spcBef>
              <a:buSzPct val="90000"/>
              <a:buFont typeface="+mj-lt"/>
              <a:buAutoNum type="arabicPeriod"/>
              <a:defRPr/>
            </a:pPr>
            <a:r>
              <a:rPr lang="en-GB" sz="2000" dirty="0" smtClean="0">
                <a:solidFill>
                  <a:srgbClr val="002060"/>
                </a:solidFill>
                <a:latin typeface="Verdana" pitchFamily="34" charset="0"/>
              </a:rPr>
              <a:t>What are the important strengths of your organisation/project?</a:t>
            </a:r>
            <a:endParaRPr lang="en-GB" sz="2000" dirty="0" smtClean="0">
              <a:solidFill>
                <a:srgbClr val="002060"/>
              </a:solidFill>
              <a:latin typeface="Verdana" pitchFamily="34" charset="0"/>
              <a:ea typeface="+mj-ea"/>
              <a:cs typeface="+mj-cs"/>
            </a:endParaRPr>
          </a:p>
          <a:p>
            <a:pPr marL="904875" lvl="1" indent="-457200" algn="just">
              <a:spcBef>
                <a:spcPct val="0"/>
              </a:spcBef>
              <a:buSzPct val="80000"/>
              <a:buFont typeface="+mj-lt"/>
              <a:buAutoNum type="arabicPeriod"/>
            </a:pPr>
            <a:endParaRPr kumimoji="0" lang="en-GB" sz="20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69</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2"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algn="just">
              <a:spcBef>
                <a:spcPct val="0"/>
              </a:spcBef>
              <a:defRPr/>
            </a:pPr>
            <a:r>
              <a:rPr lang="en-GB" sz="2800" dirty="0" smtClean="0">
                <a:solidFill>
                  <a:srgbClr val="9B2D2A"/>
                </a:solidFill>
                <a:effectLst>
                  <a:outerShdw blurRad="38100" dist="38100" dir="2700000" algn="tl">
                    <a:srgbClr val="000000">
                      <a:alpha val="43137"/>
                    </a:srgbClr>
                  </a:outerShdw>
                </a:effectLst>
                <a:latin typeface="Verdana" pitchFamily="34" charset="0"/>
              </a:rPr>
              <a:t>Exercise 1 – </a:t>
            </a:r>
            <a:r>
              <a:rPr lang="en-GB" sz="2800" i="1" dirty="0" smtClean="0">
                <a:solidFill>
                  <a:srgbClr val="9B2D2A"/>
                </a:solidFill>
                <a:effectLst>
                  <a:outerShdw blurRad="38100" dist="38100" dir="2700000" algn="tl">
                    <a:srgbClr val="000000">
                      <a:alpha val="43137"/>
                    </a:srgbClr>
                  </a:outerShdw>
                </a:effectLst>
                <a:latin typeface="Verdana" pitchFamily="34" charset="0"/>
              </a:rPr>
              <a:t>Asking Strategic Questions: try to answer as many as possible</a:t>
            </a:r>
            <a:endParaRPr lang="en-GB" sz="2800" i="1" dirty="0" smtClean="0">
              <a:solidFill>
                <a:srgbClr val="9B2D2A"/>
              </a:solidFill>
              <a:effectLst>
                <a:outerShdw blurRad="38100" dist="38100" dir="2700000" algn="tl">
                  <a:srgbClr val="000000">
                    <a:alpha val="43137"/>
                  </a:srgbClr>
                </a:outerShdw>
              </a:effectLst>
              <a:latin typeface="Verdana" pitchFamily="34" charset="0"/>
              <a:cs typeface="Arial" charset="0"/>
            </a:endParaRPr>
          </a:p>
        </p:txBody>
      </p:sp>
      <p:sp>
        <p:nvSpPr>
          <p:cNvPr id="3" name="Title 1"/>
          <p:cNvSpPr txBox="1">
            <a:spLocks/>
          </p:cNvSpPr>
          <p:nvPr/>
        </p:nvSpPr>
        <p:spPr>
          <a:xfrm>
            <a:off x="285720" y="1196752"/>
            <a:ext cx="8572560" cy="4875454"/>
          </a:xfrm>
          <a:prstGeom prst="rect">
            <a:avLst/>
          </a:prstGeom>
          <a:noFill/>
          <a:ln>
            <a:noFill/>
          </a:ln>
        </p:spPr>
        <p:txBody>
          <a:bodyPr vert="horz" lIns="91440" tIns="45720" rIns="91440" bIns="45720" rtlCol="0" anchor="t">
            <a:noAutofit/>
          </a:bodyPr>
          <a:lstStyle/>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startAt="6"/>
              <a:tabLst/>
              <a:defRPr/>
            </a:pPr>
            <a:r>
              <a:rPr lang="en-GB" sz="2000" dirty="0" smtClean="0">
                <a:solidFill>
                  <a:srgbClr val="002060"/>
                </a:solidFill>
                <a:latin typeface="Verdana" pitchFamily="34" charset="0"/>
              </a:rPr>
              <a:t>What weaknesses are preventing your organisation/project from achieving its vision?</a:t>
            </a: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startAt="6"/>
              <a:tabLst/>
              <a:defRPr/>
            </a:pPr>
            <a:endParaRPr lang="en-GB" sz="2000" dirty="0" smtClean="0">
              <a:solidFill>
                <a:srgbClr val="002060"/>
              </a:solidFill>
              <a:latin typeface="Verdana" pitchFamily="34" charset="0"/>
            </a:endParaRP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startAt="6"/>
              <a:tabLst/>
              <a:defRPr/>
            </a:pPr>
            <a:r>
              <a:rPr lang="en-GB" sz="2000" dirty="0" smtClean="0">
                <a:solidFill>
                  <a:srgbClr val="002060"/>
                </a:solidFill>
                <a:latin typeface="Verdana" pitchFamily="34" charset="0"/>
              </a:rPr>
              <a:t>Do you think you are clear about your vision, values and mission? Make some notes about what you think your vision, values and mission are.</a:t>
            </a: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startAt="6"/>
              <a:tabLst/>
              <a:defRPr/>
            </a:pPr>
            <a:endParaRPr lang="en-GB" sz="2000" dirty="0" smtClean="0">
              <a:solidFill>
                <a:srgbClr val="002060"/>
              </a:solidFill>
              <a:latin typeface="Verdana" pitchFamily="34" charset="0"/>
            </a:endParaRP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startAt="6"/>
              <a:tabLst/>
              <a:defRPr/>
            </a:pPr>
            <a:r>
              <a:rPr lang="en-GB" sz="2000" dirty="0" smtClean="0">
                <a:solidFill>
                  <a:srgbClr val="002060"/>
                </a:solidFill>
                <a:latin typeface="Verdana" pitchFamily="34" charset="0"/>
              </a:rPr>
              <a:t>What challenges have you failed to meet in the past two to three years and why have you failed to meet them?</a:t>
            </a: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startAt="6"/>
              <a:tabLst/>
              <a:defRPr/>
            </a:pPr>
            <a:endParaRPr lang="en-GB" sz="2000" dirty="0" smtClean="0">
              <a:solidFill>
                <a:srgbClr val="002060"/>
              </a:solidFill>
              <a:latin typeface="Verdana" pitchFamily="34" charset="0"/>
            </a:endParaRP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startAt="6"/>
              <a:tabLst/>
              <a:defRPr/>
            </a:pPr>
            <a:r>
              <a:rPr lang="en-GB" sz="2000" dirty="0" smtClean="0">
                <a:solidFill>
                  <a:srgbClr val="002060"/>
                </a:solidFill>
                <a:latin typeface="Verdana" pitchFamily="34" charset="0"/>
              </a:rPr>
              <a:t>What challenges have you met well in the past two to three years and what helped you to meet them?</a:t>
            </a:r>
          </a:p>
          <a:p>
            <a:pPr marL="457200" marR="0" lvl="0" indent="-457200" algn="just" defTabSz="914400" rtl="0" eaLnBrk="1" fontAlgn="auto" latinLnBrk="0" hangingPunct="1">
              <a:lnSpc>
                <a:spcPct val="100000"/>
              </a:lnSpc>
              <a:spcBef>
                <a:spcPct val="0"/>
              </a:spcBef>
              <a:spcAft>
                <a:spcPts val="0"/>
              </a:spcAft>
              <a:buClrTx/>
              <a:buSzPct val="90000"/>
              <a:buFont typeface="+mj-lt"/>
              <a:buAutoNum type="arabicPeriod" startAt="6"/>
              <a:tabLst/>
              <a:defRPr/>
            </a:pPr>
            <a:endParaRPr lang="en-GB" sz="2000" dirty="0" smtClean="0">
              <a:solidFill>
                <a:srgbClr val="002060"/>
              </a:solidFill>
              <a:latin typeface="Verdana" pitchFamily="34" charset="0"/>
              <a:ea typeface="+mj-ea"/>
              <a:cs typeface="+mj-cs"/>
            </a:endParaRPr>
          </a:p>
          <a:p>
            <a:pPr marL="457200" lvl="0" indent="-457200" algn="just">
              <a:spcBef>
                <a:spcPct val="0"/>
              </a:spcBef>
              <a:buSzPct val="90000"/>
              <a:buFont typeface="+mj-lt"/>
              <a:buAutoNum type="arabicPeriod" startAt="6"/>
              <a:defRPr/>
            </a:pPr>
            <a:r>
              <a:rPr lang="en-GB" sz="2000" dirty="0" smtClean="0">
                <a:solidFill>
                  <a:srgbClr val="002060"/>
                </a:solidFill>
                <a:latin typeface="Verdana" pitchFamily="34" charset="0"/>
              </a:rPr>
              <a:t>What is the most important outcome that you would like to see emerging from this strategic planning process? Why do you think it is so important?</a:t>
            </a:r>
            <a:endParaRPr kumimoji="0" lang="en-GB" sz="20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70</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2"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1</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1818"/>
            <a:ext cx="8572560" cy="5019470"/>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Steps in the strategic planning process may vary from organisation to organisation. </a:t>
            </a:r>
          </a:p>
          <a:p>
            <a:pPr marL="265113" indent="-265113" algn="just">
              <a:spcBef>
                <a:spcPct val="0"/>
              </a:spcBef>
              <a:buSzPct val="90000"/>
              <a:buBlip>
                <a:blip r:embed="rId3"/>
              </a:buBlip>
              <a:defRPr/>
            </a:pPr>
            <a:endParaRPr lang="en-GB" sz="2000" dirty="0" smtClean="0">
              <a:solidFill>
                <a:srgbClr val="002060"/>
              </a:solidFill>
              <a:latin typeface="Verdana" pitchFamily="34" charset="0"/>
            </a:endParaRPr>
          </a:p>
          <a:p>
            <a:pPr marL="265113" indent="-265113" algn="just">
              <a:spcBef>
                <a:spcPct val="0"/>
              </a:spcBef>
              <a:buSzPct val="90000"/>
              <a:buBlip>
                <a:blip r:embed="rId3"/>
              </a:buBlip>
              <a:defRPr/>
            </a:pPr>
            <a:r>
              <a:rPr lang="en-GB" sz="2000" dirty="0" smtClean="0">
                <a:solidFill>
                  <a:srgbClr val="002060"/>
                </a:solidFill>
                <a:latin typeface="Verdana" pitchFamily="34" charset="0"/>
              </a:rPr>
              <a:t>Many organisations have adopted a formalised top-down strategic planning model in which executive management periodically formulates the organisation’s strategy, communicating this down the organisation for implementation.</a:t>
            </a:r>
          </a:p>
          <a:p>
            <a:pPr marL="265113" indent="-265113" algn="just">
              <a:spcBef>
                <a:spcPct val="0"/>
              </a:spcBef>
              <a:buSzPct val="90000"/>
              <a:buBlip>
                <a:blip r:embed="rId3"/>
              </a:buBlip>
              <a:defRPr/>
            </a:pPr>
            <a:endParaRPr lang="en-GB" sz="2000" dirty="0" smtClean="0">
              <a:solidFill>
                <a:srgbClr val="002060"/>
              </a:solidFill>
              <a:latin typeface="Verdana" pitchFamily="34" charset="0"/>
            </a:endParaRPr>
          </a:p>
          <a:p>
            <a:pPr marL="265113" indent="-265113" algn="just">
              <a:spcBef>
                <a:spcPct val="0"/>
              </a:spcBef>
              <a:buSzPct val="90000"/>
              <a:buBlip>
                <a:blip r:embed="rId3"/>
              </a:buBlip>
              <a:defRPr/>
            </a:pPr>
            <a:r>
              <a:rPr lang="en-GB" sz="2000" dirty="0" smtClean="0">
                <a:solidFill>
                  <a:srgbClr val="002060"/>
                </a:solidFill>
                <a:latin typeface="Verdana" pitchFamily="34" charset="0"/>
              </a:rPr>
              <a:t>It is now recognised that this approach should </a:t>
            </a:r>
            <a:r>
              <a:rPr lang="en-GB" sz="2000" b="1" i="1" u="sng" dirty="0" smtClean="0">
                <a:solidFill>
                  <a:srgbClr val="002060"/>
                </a:solidFill>
                <a:latin typeface="Verdana" pitchFamily="34" charset="0"/>
              </a:rPr>
              <a:t>not</a:t>
            </a:r>
            <a:r>
              <a:rPr lang="en-GB" sz="2000" b="1" i="1" dirty="0" smtClean="0">
                <a:solidFill>
                  <a:srgbClr val="002060"/>
                </a:solidFill>
                <a:latin typeface="Verdana" pitchFamily="34" charset="0"/>
              </a:rPr>
              <a:t> </a:t>
            </a:r>
            <a:r>
              <a:rPr lang="en-GB" sz="2000" dirty="0" smtClean="0">
                <a:solidFill>
                  <a:srgbClr val="002060"/>
                </a:solidFill>
                <a:latin typeface="Verdana" pitchFamily="34" charset="0"/>
              </a:rPr>
              <a:t>just be reserved for and include senior management however</a:t>
            </a:r>
          </a:p>
          <a:p>
            <a:pPr marL="265113" indent="-265113" algn="just">
              <a:spcBef>
                <a:spcPct val="0"/>
              </a:spcBef>
              <a:buSzPct val="90000"/>
              <a:buBlip>
                <a:blip r:embed="rId3"/>
              </a:buBlip>
              <a:defRPr/>
            </a:pPr>
            <a:endParaRPr lang="en-GB" sz="2000" dirty="0" smtClean="0">
              <a:solidFill>
                <a:srgbClr val="002060"/>
              </a:solidFill>
              <a:latin typeface="Verdana" pitchFamily="34" charset="0"/>
            </a:endParaRPr>
          </a:p>
          <a:p>
            <a:pPr marL="265113" indent="-265113" algn="just">
              <a:spcBef>
                <a:spcPct val="0"/>
              </a:spcBef>
              <a:buSzPct val="90000"/>
              <a:buBlip>
                <a:blip r:embed="rId3"/>
              </a:buBlip>
              <a:defRPr/>
            </a:pPr>
            <a:r>
              <a:rPr lang="en-GB" sz="2000" dirty="0" smtClean="0">
                <a:solidFill>
                  <a:srgbClr val="002060"/>
                </a:solidFill>
                <a:latin typeface="Verdana" pitchFamily="34" charset="0"/>
              </a:rPr>
              <a:t>The following is a flowchart model of the whole strategic planning process:</a:t>
            </a:r>
          </a:p>
          <a:p>
            <a:pPr marL="265113" indent="-265113" algn="just">
              <a:spcBef>
                <a:spcPct val="0"/>
              </a:spcBef>
              <a:buSzPct val="90000"/>
              <a:defRPr/>
            </a:pPr>
            <a:endParaRPr lang="en-GB" sz="19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44</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7" name="AutoShape 2"/>
          <p:cNvSpPr>
            <a:spLocks noChangeArrowheads="1"/>
          </p:cNvSpPr>
          <p:nvPr/>
        </p:nvSpPr>
        <p:spPr bwMode="auto">
          <a:xfrm>
            <a:off x="1403648" y="5229200"/>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Develop Mission / Vision</a:t>
            </a:r>
            <a:endParaRPr lang="en-US" sz="1000" dirty="0" smtClean="0">
              <a:solidFill>
                <a:schemeClr val="tx1"/>
              </a:solidFill>
              <a:latin typeface="Verdana" pitchFamily="34" charset="0"/>
            </a:endParaRPr>
          </a:p>
        </p:txBody>
      </p:sp>
      <p:sp>
        <p:nvSpPr>
          <p:cNvPr id="10" name="AutoShape 2"/>
          <p:cNvSpPr>
            <a:spLocks noChangeArrowheads="1"/>
          </p:cNvSpPr>
          <p:nvPr/>
        </p:nvSpPr>
        <p:spPr bwMode="auto">
          <a:xfrm>
            <a:off x="2483768" y="5229200"/>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Current Situation Analysis</a:t>
            </a:r>
            <a:endParaRPr lang="en-US" sz="1000" dirty="0" smtClean="0">
              <a:solidFill>
                <a:schemeClr val="tx1"/>
              </a:solidFill>
              <a:latin typeface="Verdana" pitchFamily="34" charset="0"/>
            </a:endParaRPr>
          </a:p>
        </p:txBody>
      </p:sp>
      <p:sp>
        <p:nvSpPr>
          <p:cNvPr id="11" name="AutoShape 2"/>
          <p:cNvSpPr>
            <a:spLocks noChangeArrowheads="1"/>
          </p:cNvSpPr>
          <p:nvPr/>
        </p:nvSpPr>
        <p:spPr bwMode="auto">
          <a:xfrm>
            <a:off x="3563888" y="5229200"/>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Agree on   Priorities</a:t>
            </a:r>
            <a:endParaRPr lang="en-US" sz="1000" dirty="0" smtClean="0">
              <a:solidFill>
                <a:schemeClr val="tx1"/>
              </a:solidFill>
              <a:latin typeface="Verdana" pitchFamily="34" charset="0"/>
            </a:endParaRPr>
          </a:p>
        </p:txBody>
      </p:sp>
      <p:sp>
        <p:nvSpPr>
          <p:cNvPr id="12" name="AutoShape 2"/>
          <p:cNvSpPr>
            <a:spLocks noChangeArrowheads="1"/>
          </p:cNvSpPr>
          <p:nvPr/>
        </p:nvSpPr>
        <p:spPr bwMode="auto">
          <a:xfrm>
            <a:off x="4644008" y="5229200"/>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Organise the Plan</a:t>
            </a:r>
            <a:endParaRPr lang="en-US" sz="1000" dirty="0" smtClean="0">
              <a:solidFill>
                <a:schemeClr val="tx1"/>
              </a:solidFill>
              <a:latin typeface="Verdana" pitchFamily="34" charset="0"/>
            </a:endParaRPr>
          </a:p>
        </p:txBody>
      </p:sp>
      <p:sp>
        <p:nvSpPr>
          <p:cNvPr id="13" name="AutoShape 2"/>
          <p:cNvSpPr>
            <a:spLocks noChangeArrowheads="1"/>
          </p:cNvSpPr>
          <p:nvPr/>
        </p:nvSpPr>
        <p:spPr bwMode="auto">
          <a:xfrm>
            <a:off x="5724128" y="5229200"/>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Strategy    Formulation</a:t>
            </a:r>
            <a:endParaRPr lang="en-US" sz="1000" dirty="0" smtClean="0">
              <a:solidFill>
                <a:schemeClr val="tx1"/>
              </a:solidFill>
              <a:latin typeface="Verdana" pitchFamily="34" charset="0"/>
            </a:endParaRPr>
          </a:p>
        </p:txBody>
      </p:sp>
      <p:sp>
        <p:nvSpPr>
          <p:cNvPr id="14" name="AutoShape 2"/>
          <p:cNvSpPr>
            <a:spLocks noChangeArrowheads="1"/>
          </p:cNvSpPr>
          <p:nvPr/>
        </p:nvSpPr>
        <p:spPr bwMode="auto">
          <a:xfrm>
            <a:off x="6804248" y="5229200"/>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Strategy Implement-</a:t>
            </a:r>
            <a:r>
              <a:rPr lang="en-GB" sz="1000" dirty="0" err="1" smtClean="0">
                <a:solidFill>
                  <a:schemeClr val="tx1"/>
                </a:solidFill>
                <a:latin typeface="Verdana" pitchFamily="34" charset="0"/>
              </a:rPr>
              <a:t>ation</a:t>
            </a:r>
            <a:endParaRPr lang="en-US" sz="1000" dirty="0" smtClean="0">
              <a:solidFill>
                <a:schemeClr val="tx1"/>
              </a:solidFill>
              <a:latin typeface="Verdana" pitchFamily="34" charset="0"/>
            </a:endParaRPr>
          </a:p>
        </p:txBody>
      </p:sp>
      <p:sp>
        <p:nvSpPr>
          <p:cNvPr id="15" name="AutoShape 2"/>
          <p:cNvSpPr>
            <a:spLocks noChangeArrowheads="1"/>
          </p:cNvSpPr>
          <p:nvPr/>
        </p:nvSpPr>
        <p:spPr bwMode="auto">
          <a:xfrm>
            <a:off x="7884368" y="5229200"/>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Evaluation and Control</a:t>
            </a:r>
            <a:endParaRPr lang="en-US" sz="1000" dirty="0" smtClean="0">
              <a:solidFill>
                <a:schemeClr val="tx1"/>
              </a:solidFill>
              <a:latin typeface="Verdana" pitchFamily="34" charset="0"/>
            </a:endParaRPr>
          </a:p>
        </p:txBody>
      </p:sp>
      <p:cxnSp>
        <p:nvCxnSpPr>
          <p:cNvPr id="16" name="Straight Arrow Connector 15"/>
          <p:cNvCxnSpPr/>
          <p:nvPr/>
        </p:nvCxnSpPr>
        <p:spPr>
          <a:xfrm>
            <a:off x="1188001" y="5496600"/>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 name="AutoShape 2"/>
          <p:cNvSpPr>
            <a:spLocks noChangeArrowheads="1"/>
          </p:cNvSpPr>
          <p:nvPr/>
        </p:nvSpPr>
        <p:spPr bwMode="auto">
          <a:xfrm>
            <a:off x="323529" y="5229200"/>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tx1"/>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tx1"/>
                </a:solidFill>
                <a:latin typeface="Verdana" pitchFamily="34" charset="0"/>
              </a:rPr>
              <a:t>Ready</a:t>
            </a:r>
            <a:endParaRPr kumimoji="0" lang="en-US" sz="1000" i="0" u="none" strike="noStrike" cap="none" normalizeH="0" baseline="0" dirty="0" smtClean="0">
              <a:ln>
                <a:noFill/>
              </a:ln>
              <a:solidFill>
                <a:schemeClr val="tx1"/>
              </a:solidFill>
              <a:latin typeface="Verdana" pitchFamily="34" charset="0"/>
            </a:endParaRPr>
          </a:p>
        </p:txBody>
      </p:sp>
      <p:cxnSp>
        <p:nvCxnSpPr>
          <p:cNvPr id="20" name="Straight Arrow Connector 19"/>
          <p:cNvCxnSpPr/>
          <p:nvPr/>
        </p:nvCxnSpPr>
        <p:spPr>
          <a:xfrm>
            <a:off x="2304001" y="5496600"/>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3383889" y="5496600"/>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4464009" y="5496600"/>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a:off x="5544129" y="5496600"/>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a:off x="6624249" y="5496600"/>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a:off x="7704369" y="5496600"/>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3851920" y="6453336"/>
            <a:ext cx="3672408" cy="415498"/>
          </a:xfrm>
          <a:prstGeom prst="rect">
            <a:avLst/>
          </a:prstGeom>
        </p:spPr>
        <p:txBody>
          <a:bodyPr wrap="square">
            <a:spAutoFit/>
          </a:bodyPr>
          <a:lstStyle/>
          <a:p>
            <a:pPr algn="just"/>
            <a:r>
              <a:rPr lang="en-GB" sz="1050" i="1" dirty="0" smtClean="0"/>
              <a:t>Source: Hussey, D. E. (1999). Strategy and Planning: A Manager’s Guide, John Wiley &amp; Sons Ltd. England.</a:t>
            </a:r>
            <a:endParaRPr lang="en-GB" sz="1050" i="1" dirty="0" smtClean="0">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par>
                          <p:cTn id="35" fill="hold">
                            <p:stCondLst>
                              <p:cond delay="1000"/>
                            </p:stCondLst>
                            <p:childTnLst>
                              <p:par>
                                <p:cTn id="36" presetID="54" presetClass="entr" presetSubtype="0" accel="10000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strVal val="#ppt_w*0.05"/>
                                          </p:val>
                                        </p:tav>
                                        <p:tav tm="100000">
                                          <p:val>
                                            <p:strVal val="#ppt_w"/>
                                          </p:val>
                                        </p:tav>
                                      </p:tavLst>
                                    </p:anim>
                                    <p:anim calcmode="lin" valueType="num">
                                      <p:cBhvr>
                                        <p:cTn id="39" dur="500" fill="hold"/>
                                        <p:tgtEl>
                                          <p:spTgt spid="7"/>
                                        </p:tgtEl>
                                        <p:attrNameLst>
                                          <p:attrName>ppt_h</p:attrName>
                                        </p:attrNameLst>
                                      </p:cBhvr>
                                      <p:tavLst>
                                        <p:tav tm="0">
                                          <p:val>
                                            <p:strVal val="#ppt_h"/>
                                          </p:val>
                                        </p:tav>
                                        <p:tav tm="100000">
                                          <p:val>
                                            <p:strVal val="#ppt_h"/>
                                          </p:val>
                                        </p:tav>
                                      </p:tavLst>
                                    </p:anim>
                                    <p:anim calcmode="lin" valueType="num">
                                      <p:cBhvr>
                                        <p:cTn id="40" dur="500" fill="hold"/>
                                        <p:tgtEl>
                                          <p:spTgt spid="7"/>
                                        </p:tgtEl>
                                        <p:attrNameLst>
                                          <p:attrName>ppt_x</p:attrName>
                                        </p:attrNameLst>
                                      </p:cBhvr>
                                      <p:tavLst>
                                        <p:tav tm="0">
                                          <p:val>
                                            <p:strVal val="#ppt_x-.2"/>
                                          </p:val>
                                        </p:tav>
                                        <p:tav tm="100000">
                                          <p:val>
                                            <p:strVal val="#ppt_x"/>
                                          </p:val>
                                        </p:tav>
                                      </p:tavLst>
                                    </p:anim>
                                    <p:anim calcmode="lin" valueType="num">
                                      <p:cBhvr>
                                        <p:cTn id="41" dur="500" fill="hold"/>
                                        <p:tgtEl>
                                          <p:spTgt spid="7"/>
                                        </p:tgtEl>
                                        <p:attrNameLst>
                                          <p:attrName>ppt_y</p:attrName>
                                        </p:attrNameLst>
                                      </p:cBhvr>
                                      <p:tavLst>
                                        <p:tav tm="0">
                                          <p:val>
                                            <p:strVal val="#ppt_y"/>
                                          </p:val>
                                        </p:tav>
                                        <p:tav tm="100000">
                                          <p:val>
                                            <p:strVal val="#ppt_y"/>
                                          </p:val>
                                        </p:tav>
                                      </p:tavLst>
                                    </p:anim>
                                    <p:animEffect transition="in" filter="fade">
                                      <p:cBhvr>
                                        <p:cTn id="42" dur="500"/>
                                        <p:tgtEl>
                                          <p:spTgt spid="7"/>
                                        </p:tgtEl>
                                      </p:cBhvr>
                                    </p:animEffect>
                                  </p:childTnLst>
                                </p:cTn>
                              </p:par>
                              <p:par>
                                <p:cTn id="43" presetID="54" presetClass="entr" presetSubtype="0" accel="10000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strVal val="#ppt_w*0.05"/>
                                          </p:val>
                                        </p:tav>
                                        <p:tav tm="100000">
                                          <p:val>
                                            <p:strVal val="#ppt_w"/>
                                          </p:val>
                                        </p:tav>
                                      </p:tavLst>
                                    </p:anim>
                                    <p:anim calcmode="lin" valueType="num">
                                      <p:cBhvr>
                                        <p:cTn id="46" dur="500" fill="hold"/>
                                        <p:tgtEl>
                                          <p:spTgt spid="10"/>
                                        </p:tgtEl>
                                        <p:attrNameLst>
                                          <p:attrName>ppt_h</p:attrName>
                                        </p:attrNameLst>
                                      </p:cBhvr>
                                      <p:tavLst>
                                        <p:tav tm="0">
                                          <p:val>
                                            <p:strVal val="#ppt_h"/>
                                          </p:val>
                                        </p:tav>
                                        <p:tav tm="100000">
                                          <p:val>
                                            <p:strVal val="#ppt_h"/>
                                          </p:val>
                                        </p:tav>
                                      </p:tavLst>
                                    </p:anim>
                                    <p:anim calcmode="lin" valueType="num">
                                      <p:cBhvr>
                                        <p:cTn id="47" dur="500" fill="hold"/>
                                        <p:tgtEl>
                                          <p:spTgt spid="10"/>
                                        </p:tgtEl>
                                        <p:attrNameLst>
                                          <p:attrName>ppt_x</p:attrName>
                                        </p:attrNameLst>
                                      </p:cBhvr>
                                      <p:tavLst>
                                        <p:tav tm="0">
                                          <p:val>
                                            <p:strVal val="#ppt_x-.2"/>
                                          </p:val>
                                        </p:tav>
                                        <p:tav tm="100000">
                                          <p:val>
                                            <p:strVal val="#ppt_x"/>
                                          </p:val>
                                        </p:tav>
                                      </p:tavLst>
                                    </p:anim>
                                    <p:anim calcmode="lin" valueType="num">
                                      <p:cBhvr>
                                        <p:cTn id="48" dur="500" fill="hold"/>
                                        <p:tgtEl>
                                          <p:spTgt spid="10"/>
                                        </p:tgtEl>
                                        <p:attrNameLst>
                                          <p:attrName>ppt_y</p:attrName>
                                        </p:attrNameLst>
                                      </p:cBhvr>
                                      <p:tavLst>
                                        <p:tav tm="0">
                                          <p:val>
                                            <p:strVal val="#ppt_y"/>
                                          </p:val>
                                        </p:tav>
                                        <p:tav tm="100000">
                                          <p:val>
                                            <p:strVal val="#ppt_y"/>
                                          </p:val>
                                        </p:tav>
                                      </p:tavLst>
                                    </p:anim>
                                    <p:animEffect transition="in" filter="fade">
                                      <p:cBhvr>
                                        <p:cTn id="49" dur="500"/>
                                        <p:tgtEl>
                                          <p:spTgt spid="10"/>
                                        </p:tgtEl>
                                      </p:cBhvr>
                                    </p:animEffect>
                                  </p:childTnLst>
                                </p:cTn>
                              </p:par>
                              <p:par>
                                <p:cTn id="50" presetID="54" presetClass="entr" presetSubtype="0" accel="10000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strVal val="#ppt_w*0.05"/>
                                          </p:val>
                                        </p:tav>
                                        <p:tav tm="100000">
                                          <p:val>
                                            <p:strVal val="#ppt_w"/>
                                          </p:val>
                                        </p:tav>
                                      </p:tavLst>
                                    </p:anim>
                                    <p:anim calcmode="lin" valueType="num">
                                      <p:cBhvr>
                                        <p:cTn id="53" dur="500" fill="hold"/>
                                        <p:tgtEl>
                                          <p:spTgt spid="11"/>
                                        </p:tgtEl>
                                        <p:attrNameLst>
                                          <p:attrName>ppt_h</p:attrName>
                                        </p:attrNameLst>
                                      </p:cBhvr>
                                      <p:tavLst>
                                        <p:tav tm="0">
                                          <p:val>
                                            <p:strVal val="#ppt_h"/>
                                          </p:val>
                                        </p:tav>
                                        <p:tav tm="100000">
                                          <p:val>
                                            <p:strVal val="#ppt_h"/>
                                          </p:val>
                                        </p:tav>
                                      </p:tavLst>
                                    </p:anim>
                                    <p:anim calcmode="lin" valueType="num">
                                      <p:cBhvr>
                                        <p:cTn id="54" dur="500" fill="hold"/>
                                        <p:tgtEl>
                                          <p:spTgt spid="11"/>
                                        </p:tgtEl>
                                        <p:attrNameLst>
                                          <p:attrName>ppt_x</p:attrName>
                                        </p:attrNameLst>
                                      </p:cBhvr>
                                      <p:tavLst>
                                        <p:tav tm="0">
                                          <p:val>
                                            <p:strVal val="#ppt_x-.2"/>
                                          </p:val>
                                        </p:tav>
                                        <p:tav tm="100000">
                                          <p:val>
                                            <p:strVal val="#ppt_x"/>
                                          </p:val>
                                        </p:tav>
                                      </p:tavLst>
                                    </p:anim>
                                    <p:anim calcmode="lin" valueType="num">
                                      <p:cBhvr>
                                        <p:cTn id="55" dur="500" fill="hold"/>
                                        <p:tgtEl>
                                          <p:spTgt spid="11"/>
                                        </p:tgtEl>
                                        <p:attrNameLst>
                                          <p:attrName>ppt_y</p:attrName>
                                        </p:attrNameLst>
                                      </p:cBhvr>
                                      <p:tavLst>
                                        <p:tav tm="0">
                                          <p:val>
                                            <p:strVal val="#ppt_y"/>
                                          </p:val>
                                        </p:tav>
                                        <p:tav tm="100000">
                                          <p:val>
                                            <p:strVal val="#ppt_y"/>
                                          </p:val>
                                        </p:tav>
                                      </p:tavLst>
                                    </p:anim>
                                    <p:animEffect transition="in" filter="fade">
                                      <p:cBhvr>
                                        <p:cTn id="56" dur="500"/>
                                        <p:tgtEl>
                                          <p:spTgt spid="11"/>
                                        </p:tgtEl>
                                      </p:cBhvr>
                                    </p:animEffect>
                                  </p:childTnLst>
                                </p:cTn>
                              </p:par>
                              <p:par>
                                <p:cTn id="57" presetID="54" presetClass="entr" presetSubtype="0" accel="100000"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strVal val="#ppt_w*0.05"/>
                                          </p:val>
                                        </p:tav>
                                        <p:tav tm="100000">
                                          <p:val>
                                            <p:strVal val="#ppt_w"/>
                                          </p:val>
                                        </p:tav>
                                      </p:tavLst>
                                    </p:anim>
                                    <p:anim calcmode="lin" valueType="num">
                                      <p:cBhvr>
                                        <p:cTn id="60" dur="500" fill="hold"/>
                                        <p:tgtEl>
                                          <p:spTgt spid="12"/>
                                        </p:tgtEl>
                                        <p:attrNameLst>
                                          <p:attrName>ppt_h</p:attrName>
                                        </p:attrNameLst>
                                      </p:cBhvr>
                                      <p:tavLst>
                                        <p:tav tm="0">
                                          <p:val>
                                            <p:strVal val="#ppt_h"/>
                                          </p:val>
                                        </p:tav>
                                        <p:tav tm="100000">
                                          <p:val>
                                            <p:strVal val="#ppt_h"/>
                                          </p:val>
                                        </p:tav>
                                      </p:tavLst>
                                    </p:anim>
                                    <p:anim calcmode="lin" valueType="num">
                                      <p:cBhvr>
                                        <p:cTn id="61" dur="500" fill="hold"/>
                                        <p:tgtEl>
                                          <p:spTgt spid="12"/>
                                        </p:tgtEl>
                                        <p:attrNameLst>
                                          <p:attrName>ppt_x</p:attrName>
                                        </p:attrNameLst>
                                      </p:cBhvr>
                                      <p:tavLst>
                                        <p:tav tm="0">
                                          <p:val>
                                            <p:strVal val="#ppt_x-.2"/>
                                          </p:val>
                                        </p:tav>
                                        <p:tav tm="100000">
                                          <p:val>
                                            <p:strVal val="#ppt_x"/>
                                          </p:val>
                                        </p:tav>
                                      </p:tavLst>
                                    </p:anim>
                                    <p:anim calcmode="lin" valueType="num">
                                      <p:cBhvr>
                                        <p:cTn id="62" dur="500" fill="hold"/>
                                        <p:tgtEl>
                                          <p:spTgt spid="12"/>
                                        </p:tgtEl>
                                        <p:attrNameLst>
                                          <p:attrName>ppt_y</p:attrName>
                                        </p:attrNameLst>
                                      </p:cBhvr>
                                      <p:tavLst>
                                        <p:tav tm="0">
                                          <p:val>
                                            <p:strVal val="#ppt_y"/>
                                          </p:val>
                                        </p:tav>
                                        <p:tav tm="100000">
                                          <p:val>
                                            <p:strVal val="#ppt_y"/>
                                          </p:val>
                                        </p:tav>
                                      </p:tavLst>
                                    </p:anim>
                                    <p:animEffect transition="in" filter="fade">
                                      <p:cBhvr>
                                        <p:cTn id="63" dur="500"/>
                                        <p:tgtEl>
                                          <p:spTgt spid="12"/>
                                        </p:tgtEl>
                                      </p:cBhvr>
                                    </p:animEffect>
                                  </p:childTnLst>
                                </p:cTn>
                              </p:par>
                              <p:par>
                                <p:cTn id="64" presetID="54" presetClass="entr" presetSubtype="0" accel="100000"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strVal val="#ppt_w*0.05"/>
                                          </p:val>
                                        </p:tav>
                                        <p:tav tm="100000">
                                          <p:val>
                                            <p:strVal val="#ppt_w"/>
                                          </p:val>
                                        </p:tav>
                                      </p:tavLst>
                                    </p:anim>
                                    <p:anim calcmode="lin" valueType="num">
                                      <p:cBhvr>
                                        <p:cTn id="67" dur="500" fill="hold"/>
                                        <p:tgtEl>
                                          <p:spTgt spid="13"/>
                                        </p:tgtEl>
                                        <p:attrNameLst>
                                          <p:attrName>ppt_h</p:attrName>
                                        </p:attrNameLst>
                                      </p:cBhvr>
                                      <p:tavLst>
                                        <p:tav tm="0">
                                          <p:val>
                                            <p:strVal val="#ppt_h"/>
                                          </p:val>
                                        </p:tav>
                                        <p:tav tm="100000">
                                          <p:val>
                                            <p:strVal val="#ppt_h"/>
                                          </p:val>
                                        </p:tav>
                                      </p:tavLst>
                                    </p:anim>
                                    <p:anim calcmode="lin" valueType="num">
                                      <p:cBhvr>
                                        <p:cTn id="68" dur="500" fill="hold"/>
                                        <p:tgtEl>
                                          <p:spTgt spid="13"/>
                                        </p:tgtEl>
                                        <p:attrNameLst>
                                          <p:attrName>ppt_x</p:attrName>
                                        </p:attrNameLst>
                                      </p:cBhvr>
                                      <p:tavLst>
                                        <p:tav tm="0">
                                          <p:val>
                                            <p:strVal val="#ppt_x-.2"/>
                                          </p:val>
                                        </p:tav>
                                        <p:tav tm="100000">
                                          <p:val>
                                            <p:strVal val="#ppt_x"/>
                                          </p:val>
                                        </p:tav>
                                      </p:tavLst>
                                    </p:anim>
                                    <p:anim calcmode="lin" valueType="num">
                                      <p:cBhvr>
                                        <p:cTn id="69" dur="500" fill="hold"/>
                                        <p:tgtEl>
                                          <p:spTgt spid="13"/>
                                        </p:tgtEl>
                                        <p:attrNameLst>
                                          <p:attrName>ppt_y</p:attrName>
                                        </p:attrNameLst>
                                      </p:cBhvr>
                                      <p:tavLst>
                                        <p:tav tm="0">
                                          <p:val>
                                            <p:strVal val="#ppt_y"/>
                                          </p:val>
                                        </p:tav>
                                        <p:tav tm="100000">
                                          <p:val>
                                            <p:strVal val="#ppt_y"/>
                                          </p:val>
                                        </p:tav>
                                      </p:tavLst>
                                    </p:anim>
                                    <p:animEffect transition="in" filter="fade">
                                      <p:cBhvr>
                                        <p:cTn id="70" dur="500"/>
                                        <p:tgtEl>
                                          <p:spTgt spid="13"/>
                                        </p:tgtEl>
                                      </p:cBhvr>
                                    </p:animEffect>
                                  </p:childTnLst>
                                </p:cTn>
                              </p:par>
                              <p:par>
                                <p:cTn id="71" presetID="54" presetClass="entr" presetSubtype="0" accel="10000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strVal val="#ppt_w*0.05"/>
                                          </p:val>
                                        </p:tav>
                                        <p:tav tm="100000">
                                          <p:val>
                                            <p:strVal val="#ppt_w"/>
                                          </p:val>
                                        </p:tav>
                                      </p:tavLst>
                                    </p:anim>
                                    <p:anim calcmode="lin" valueType="num">
                                      <p:cBhvr>
                                        <p:cTn id="74" dur="500" fill="hold"/>
                                        <p:tgtEl>
                                          <p:spTgt spid="14"/>
                                        </p:tgtEl>
                                        <p:attrNameLst>
                                          <p:attrName>ppt_h</p:attrName>
                                        </p:attrNameLst>
                                      </p:cBhvr>
                                      <p:tavLst>
                                        <p:tav tm="0">
                                          <p:val>
                                            <p:strVal val="#ppt_h"/>
                                          </p:val>
                                        </p:tav>
                                        <p:tav tm="100000">
                                          <p:val>
                                            <p:strVal val="#ppt_h"/>
                                          </p:val>
                                        </p:tav>
                                      </p:tavLst>
                                    </p:anim>
                                    <p:anim calcmode="lin" valueType="num">
                                      <p:cBhvr>
                                        <p:cTn id="75" dur="500" fill="hold"/>
                                        <p:tgtEl>
                                          <p:spTgt spid="14"/>
                                        </p:tgtEl>
                                        <p:attrNameLst>
                                          <p:attrName>ppt_x</p:attrName>
                                        </p:attrNameLst>
                                      </p:cBhvr>
                                      <p:tavLst>
                                        <p:tav tm="0">
                                          <p:val>
                                            <p:strVal val="#ppt_x-.2"/>
                                          </p:val>
                                        </p:tav>
                                        <p:tav tm="100000">
                                          <p:val>
                                            <p:strVal val="#ppt_x"/>
                                          </p:val>
                                        </p:tav>
                                      </p:tavLst>
                                    </p:anim>
                                    <p:anim calcmode="lin" valueType="num">
                                      <p:cBhvr>
                                        <p:cTn id="76" dur="500" fill="hold"/>
                                        <p:tgtEl>
                                          <p:spTgt spid="14"/>
                                        </p:tgtEl>
                                        <p:attrNameLst>
                                          <p:attrName>ppt_y</p:attrName>
                                        </p:attrNameLst>
                                      </p:cBhvr>
                                      <p:tavLst>
                                        <p:tav tm="0">
                                          <p:val>
                                            <p:strVal val="#ppt_y"/>
                                          </p:val>
                                        </p:tav>
                                        <p:tav tm="100000">
                                          <p:val>
                                            <p:strVal val="#ppt_y"/>
                                          </p:val>
                                        </p:tav>
                                      </p:tavLst>
                                    </p:anim>
                                    <p:animEffect transition="in" filter="fade">
                                      <p:cBhvr>
                                        <p:cTn id="77" dur="500"/>
                                        <p:tgtEl>
                                          <p:spTgt spid="14"/>
                                        </p:tgtEl>
                                      </p:cBhvr>
                                    </p:animEffect>
                                  </p:childTnLst>
                                </p:cTn>
                              </p:par>
                              <p:par>
                                <p:cTn id="78" presetID="54" presetClass="entr" presetSubtype="0" accel="100000" fill="hold" grpId="0" nodeType="withEffect">
                                  <p:stCondLst>
                                    <p:cond delay="0"/>
                                  </p:stCondLst>
                                  <p:childTnLst>
                                    <p:set>
                                      <p:cBhvr>
                                        <p:cTn id="79" dur="1" fill="hold">
                                          <p:stCondLst>
                                            <p:cond delay="0"/>
                                          </p:stCondLst>
                                        </p:cTn>
                                        <p:tgtEl>
                                          <p:spTgt spid="15"/>
                                        </p:tgtEl>
                                        <p:attrNameLst>
                                          <p:attrName>style.visibility</p:attrName>
                                        </p:attrNameLst>
                                      </p:cBhvr>
                                      <p:to>
                                        <p:strVal val="visible"/>
                                      </p:to>
                                    </p:set>
                                    <p:anim calcmode="lin" valueType="num">
                                      <p:cBhvr>
                                        <p:cTn id="80" dur="500" fill="hold"/>
                                        <p:tgtEl>
                                          <p:spTgt spid="15"/>
                                        </p:tgtEl>
                                        <p:attrNameLst>
                                          <p:attrName>ppt_w</p:attrName>
                                        </p:attrNameLst>
                                      </p:cBhvr>
                                      <p:tavLst>
                                        <p:tav tm="0">
                                          <p:val>
                                            <p:strVal val="#ppt_w*0.05"/>
                                          </p:val>
                                        </p:tav>
                                        <p:tav tm="100000">
                                          <p:val>
                                            <p:strVal val="#ppt_w"/>
                                          </p:val>
                                        </p:tav>
                                      </p:tavLst>
                                    </p:anim>
                                    <p:anim calcmode="lin" valueType="num">
                                      <p:cBhvr>
                                        <p:cTn id="81" dur="500" fill="hold"/>
                                        <p:tgtEl>
                                          <p:spTgt spid="15"/>
                                        </p:tgtEl>
                                        <p:attrNameLst>
                                          <p:attrName>ppt_h</p:attrName>
                                        </p:attrNameLst>
                                      </p:cBhvr>
                                      <p:tavLst>
                                        <p:tav tm="0">
                                          <p:val>
                                            <p:strVal val="#ppt_h"/>
                                          </p:val>
                                        </p:tav>
                                        <p:tav tm="100000">
                                          <p:val>
                                            <p:strVal val="#ppt_h"/>
                                          </p:val>
                                        </p:tav>
                                      </p:tavLst>
                                    </p:anim>
                                    <p:anim calcmode="lin" valueType="num">
                                      <p:cBhvr>
                                        <p:cTn id="82" dur="500" fill="hold"/>
                                        <p:tgtEl>
                                          <p:spTgt spid="15"/>
                                        </p:tgtEl>
                                        <p:attrNameLst>
                                          <p:attrName>ppt_x</p:attrName>
                                        </p:attrNameLst>
                                      </p:cBhvr>
                                      <p:tavLst>
                                        <p:tav tm="0">
                                          <p:val>
                                            <p:strVal val="#ppt_x-.2"/>
                                          </p:val>
                                        </p:tav>
                                        <p:tav tm="100000">
                                          <p:val>
                                            <p:strVal val="#ppt_x"/>
                                          </p:val>
                                        </p:tav>
                                      </p:tavLst>
                                    </p:anim>
                                    <p:anim calcmode="lin" valueType="num">
                                      <p:cBhvr>
                                        <p:cTn id="83" dur="500" fill="hold"/>
                                        <p:tgtEl>
                                          <p:spTgt spid="15"/>
                                        </p:tgtEl>
                                        <p:attrNameLst>
                                          <p:attrName>ppt_y</p:attrName>
                                        </p:attrNameLst>
                                      </p:cBhvr>
                                      <p:tavLst>
                                        <p:tav tm="0">
                                          <p:val>
                                            <p:strVal val="#ppt_y"/>
                                          </p:val>
                                        </p:tav>
                                        <p:tav tm="100000">
                                          <p:val>
                                            <p:strVal val="#ppt_y"/>
                                          </p:val>
                                        </p:tav>
                                      </p:tavLst>
                                    </p:anim>
                                    <p:animEffect transition="in" filter="fade">
                                      <p:cBhvr>
                                        <p:cTn id="84" dur="500"/>
                                        <p:tgtEl>
                                          <p:spTgt spid="15"/>
                                        </p:tgtEl>
                                      </p:cBhvr>
                                    </p:animEffect>
                                  </p:childTnLst>
                                </p:cTn>
                              </p:par>
                              <p:par>
                                <p:cTn id="85" presetID="54" presetClass="entr" presetSubtype="0" accel="100000" fill="hold" nodeType="with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p:cTn id="87" dur="500" fill="hold"/>
                                        <p:tgtEl>
                                          <p:spTgt spid="16"/>
                                        </p:tgtEl>
                                        <p:attrNameLst>
                                          <p:attrName>ppt_w</p:attrName>
                                        </p:attrNameLst>
                                      </p:cBhvr>
                                      <p:tavLst>
                                        <p:tav tm="0">
                                          <p:val>
                                            <p:strVal val="#ppt_w*0.05"/>
                                          </p:val>
                                        </p:tav>
                                        <p:tav tm="100000">
                                          <p:val>
                                            <p:strVal val="#ppt_w"/>
                                          </p:val>
                                        </p:tav>
                                      </p:tavLst>
                                    </p:anim>
                                    <p:anim calcmode="lin" valueType="num">
                                      <p:cBhvr>
                                        <p:cTn id="88" dur="500" fill="hold"/>
                                        <p:tgtEl>
                                          <p:spTgt spid="16"/>
                                        </p:tgtEl>
                                        <p:attrNameLst>
                                          <p:attrName>ppt_h</p:attrName>
                                        </p:attrNameLst>
                                      </p:cBhvr>
                                      <p:tavLst>
                                        <p:tav tm="0">
                                          <p:val>
                                            <p:strVal val="#ppt_h"/>
                                          </p:val>
                                        </p:tav>
                                        <p:tav tm="100000">
                                          <p:val>
                                            <p:strVal val="#ppt_h"/>
                                          </p:val>
                                        </p:tav>
                                      </p:tavLst>
                                    </p:anim>
                                    <p:anim calcmode="lin" valueType="num">
                                      <p:cBhvr>
                                        <p:cTn id="89" dur="500" fill="hold"/>
                                        <p:tgtEl>
                                          <p:spTgt spid="16"/>
                                        </p:tgtEl>
                                        <p:attrNameLst>
                                          <p:attrName>ppt_x</p:attrName>
                                        </p:attrNameLst>
                                      </p:cBhvr>
                                      <p:tavLst>
                                        <p:tav tm="0">
                                          <p:val>
                                            <p:strVal val="#ppt_x-.2"/>
                                          </p:val>
                                        </p:tav>
                                        <p:tav tm="100000">
                                          <p:val>
                                            <p:strVal val="#ppt_x"/>
                                          </p:val>
                                        </p:tav>
                                      </p:tavLst>
                                    </p:anim>
                                    <p:anim calcmode="lin" valueType="num">
                                      <p:cBhvr>
                                        <p:cTn id="90" dur="500" fill="hold"/>
                                        <p:tgtEl>
                                          <p:spTgt spid="16"/>
                                        </p:tgtEl>
                                        <p:attrNameLst>
                                          <p:attrName>ppt_y</p:attrName>
                                        </p:attrNameLst>
                                      </p:cBhvr>
                                      <p:tavLst>
                                        <p:tav tm="0">
                                          <p:val>
                                            <p:strVal val="#ppt_y"/>
                                          </p:val>
                                        </p:tav>
                                        <p:tav tm="100000">
                                          <p:val>
                                            <p:strVal val="#ppt_y"/>
                                          </p:val>
                                        </p:tav>
                                      </p:tavLst>
                                    </p:anim>
                                    <p:animEffect transition="in" filter="fade">
                                      <p:cBhvr>
                                        <p:cTn id="91" dur="500"/>
                                        <p:tgtEl>
                                          <p:spTgt spid="16"/>
                                        </p:tgtEl>
                                      </p:cBhvr>
                                    </p:animEffect>
                                  </p:childTnLst>
                                </p:cTn>
                              </p:par>
                              <p:par>
                                <p:cTn id="92" presetID="54" presetClass="entr" presetSubtype="0" accel="100000" fill="hold" nodeType="with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strVal val="#ppt_w*0.05"/>
                                          </p:val>
                                        </p:tav>
                                        <p:tav tm="100000">
                                          <p:val>
                                            <p:strVal val="#ppt_w"/>
                                          </p:val>
                                        </p:tav>
                                      </p:tavLst>
                                    </p:anim>
                                    <p:anim calcmode="lin" valueType="num">
                                      <p:cBhvr>
                                        <p:cTn id="95" dur="500" fill="hold"/>
                                        <p:tgtEl>
                                          <p:spTgt spid="6"/>
                                        </p:tgtEl>
                                        <p:attrNameLst>
                                          <p:attrName>ppt_h</p:attrName>
                                        </p:attrNameLst>
                                      </p:cBhvr>
                                      <p:tavLst>
                                        <p:tav tm="0">
                                          <p:val>
                                            <p:strVal val="#ppt_h"/>
                                          </p:val>
                                        </p:tav>
                                        <p:tav tm="100000">
                                          <p:val>
                                            <p:strVal val="#ppt_h"/>
                                          </p:val>
                                        </p:tav>
                                      </p:tavLst>
                                    </p:anim>
                                    <p:anim calcmode="lin" valueType="num">
                                      <p:cBhvr>
                                        <p:cTn id="96" dur="500" fill="hold"/>
                                        <p:tgtEl>
                                          <p:spTgt spid="6"/>
                                        </p:tgtEl>
                                        <p:attrNameLst>
                                          <p:attrName>ppt_x</p:attrName>
                                        </p:attrNameLst>
                                      </p:cBhvr>
                                      <p:tavLst>
                                        <p:tav tm="0">
                                          <p:val>
                                            <p:strVal val="#ppt_x-.2"/>
                                          </p:val>
                                        </p:tav>
                                        <p:tav tm="100000">
                                          <p:val>
                                            <p:strVal val="#ppt_x"/>
                                          </p:val>
                                        </p:tav>
                                      </p:tavLst>
                                    </p:anim>
                                    <p:anim calcmode="lin" valueType="num">
                                      <p:cBhvr>
                                        <p:cTn id="97" dur="500" fill="hold"/>
                                        <p:tgtEl>
                                          <p:spTgt spid="6"/>
                                        </p:tgtEl>
                                        <p:attrNameLst>
                                          <p:attrName>ppt_y</p:attrName>
                                        </p:attrNameLst>
                                      </p:cBhvr>
                                      <p:tavLst>
                                        <p:tav tm="0">
                                          <p:val>
                                            <p:strVal val="#ppt_y"/>
                                          </p:val>
                                        </p:tav>
                                        <p:tav tm="100000">
                                          <p:val>
                                            <p:strVal val="#ppt_y"/>
                                          </p:val>
                                        </p:tav>
                                      </p:tavLst>
                                    </p:anim>
                                    <p:animEffect transition="in" filter="fade">
                                      <p:cBhvr>
                                        <p:cTn id="98" dur="500"/>
                                        <p:tgtEl>
                                          <p:spTgt spid="6"/>
                                        </p:tgtEl>
                                      </p:cBhvr>
                                    </p:animEffect>
                                  </p:childTnLst>
                                </p:cTn>
                              </p:par>
                              <p:par>
                                <p:cTn id="99" presetID="54" presetClass="entr" presetSubtype="0" accel="100000" fill="hold" nodeType="with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500" fill="hold"/>
                                        <p:tgtEl>
                                          <p:spTgt spid="20"/>
                                        </p:tgtEl>
                                        <p:attrNameLst>
                                          <p:attrName>ppt_w</p:attrName>
                                        </p:attrNameLst>
                                      </p:cBhvr>
                                      <p:tavLst>
                                        <p:tav tm="0">
                                          <p:val>
                                            <p:strVal val="#ppt_w*0.05"/>
                                          </p:val>
                                        </p:tav>
                                        <p:tav tm="100000">
                                          <p:val>
                                            <p:strVal val="#ppt_w"/>
                                          </p:val>
                                        </p:tav>
                                      </p:tavLst>
                                    </p:anim>
                                    <p:anim calcmode="lin" valueType="num">
                                      <p:cBhvr>
                                        <p:cTn id="102" dur="500" fill="hold"/>
                                        <p:tgtEl>
                                          <p:spTgt spid="20"/>
                                        </p:tgtEl>
                                        <p:attrNameLst>
                                          <p:attrName>ppt_h</p:attrName>
                                        </p:attrNameLst>
                                      </p:cBhvr>
                                      <p:tavLst>
                                        <p:tav tm="0">
                                          <p:val>
                                            <p:strVal val="#ppt_h"/>
                                          </p:val>
                                        </p:tav>
                                        <p:tav tm="100000">
                                          <p:val>
                                            <p:strVal val="#ppt_h"/>
                                          </p:val>
                                        </p:tav>
                                      </p:tavLst>
                                    </p:anim>
                                    <p:anim calcmode="lin" valueType="num">
                                      <p:cBhvr>
                                        <p:cTn id="103" dur="500" fill="hold"/>
                                        <p:tgtEl>
                                          <p:spTgt spid="20"/>
                                        </p:tgtEl>
                                        <p:attrNameLst>
                                          <p:attrName>ppt_x</p:attrName>
                                        </p:attrNameLst>
                                      </p:cBhvr>
                                      <p:tavLst>
                                        <p:tav tm="0">
                                          <p:val>
                                            <p:strVal val="#ppt_x-.2"/>
                                          </p:val>
                                        </p:tav>
                                        <p:tav tm="100000">
                                          <p:val>
                                            <p:strVal val="#ppt_x"/>
                                          </p:val>
                                        </p:tav>
                                      </p:tavLst>
                                    </p:anim>
                                    <p:anim calcmode="lin" valueType="num">
                                      <p:cBhvr>
                                        <p:cTn id="104" dur="500" fill="hold"/>
                                        <p:tgtEl>
                                          <p:spTgt spid="20"/>
                                        </p:tgtEl>
                                        <p:attrNameLst>
                                          <p:attrName>ppt_y</p:attrName>
                                        </p:attrNameLst>
                                      </p:cBhvr>
                                      <p:tavLst>
                                        <p:tav tm="0">
                                          <p:val>
                                            <p:strVal val="#ppt_y"/>
                                          </p:val>
                                        </p:tav>
                                        <p:tav tm="100000">
                                          <p:val>
                                            <p:strVal val="#ppt_y"/>
                                          </p:val>
                                        </p:tav>
                                      </p:tavLst>
                                    </p:anim>
                                    <p:animEffect transition="in" filter="fade">
                                      <p:cBhvr>
                                        <p:cTn id="105" dur="500"/>
                                        <p:tgtEl>
                                          <p:spTgt spid="20"/>
                                        </p:tgtEl>
                                      </p:cBhvr>
                                    </p:animEffect>
                                  </p:childTnLst>
                                </p:cTn>
                              </p:par>
                              <p:par>
                                <p:cTn id="106" presetID="54" presetClass="entr" presetSubtype="0" accel="100000" fill="hold" nodeType="withEffect">
                                  <p:stCondLst>
                                    <p:cond delay="0"/>
                                  </p:stCondLst>
                                  <p:childTnLst>
                                    <p:set>
                                      <p:cBhvr>
                                        <p:cTn id="107" dur="1" fill="hold">
                                          <p:stCondLst>
                                            <p:cond delay="0"/>
                                          </p:stCondLst>
                                        </p:cTn>
                                        <p:tgtEl>
                                          <p:spTgt spid="21"/>
                                        </p:tgtEl>
                                        <p:attrNameLst>
                                          <p:attrName>style.visibility</p:attrName>
                                        </p:attrNameLst>
                                      </p:cBhvr>
                                      <p:to>
                                        <p:strVal val="visible"/>
                                      </p:to>
                                    </p:set>
                                    <p:anim calcmode="lin" valueType="num">
                                      <p:cBhvr>
                                        <p:cTn id="108" dur="500" fill="hold"/>
                                        <p:tgtEl>
                                          <p:spTgt spid="21"/>
                                        </p:tgtEl>
                                        <p:attrNameLst>
                                          <p:attrName>ppt_w</p:attrName>
                                        </p:attrNameLst>
                                      </p:cBhvr>
                                      <p:tavLst>
                                        <p:tav tm="0">
                                          <p:val>
                                            <p:strVal val="#ppt_w*0.05"/>
                                          </p:val>
                                        </p:tav>
                                        <p:tav tm="100000">
                                          <p:val>
                                            <p:strVal val="#ppt_w"/>
                                          </p:val>
                                        </p:tav>
                                      </p:tavLst>
                                    </p:anim>
                                    <p:anim calcmode="lin" valueType="num">
                                      <p:cBhvr>
                                        <p:cTn id="109" dur="500" fill="hold"/>
                                        <p:tgtEl>
                                          <p:spTgt spid="21"/>
                                        </p:tgtEl>
                                        <p:attrNameLst>
                                          <p:attrName>ppt_h</p:attrName>
                                        </p:attrNameLst>
                                      </p:cBhvr>
                                      <p:tavLst>
                                        <p:tav tm="0">
                                          <p:val>
                                            <p:strVal val="#ppt_h"/>
                                          </p:val>
                                        </p:tav>
                                        <p:tav tm="100000">
                                          <p:val>
                                            <p:strVal val="#ppt_h"/>
                                          </p:val>
                                        </p:tav>
                                      </p:tavLst>
                                    </p:anim>
                                    <p:anim calcmode="lin" valueType="num">
                                      <p:cBhvr>
                                        <p:cTn id="110" dur="500" fill="hold"/>
                                        <p:tgtEl>
                                          <p:spTgt spid="21"/>
                                        </p:tgtEl>
                                        <p:attrNameLst>
                                          <p:attrName>ppt_x</p:attrName>
                                        </p:attrNameLst>
                                      </p:cBhvr>
                                      <p:tavLst>
                                        <p:tav tm="0">
                                          <p:val>
                                            <p:strVal val="#ppt_x-.2"/>
                                          </p:val>
                                        </p:tav>
                                        <p:tav tm="100000">
                                          <p:val>
                                            <p:strVal val="#ppt_x"/>
                                          </p:val>
                                        </p:tav>
                                      </p:tavLst>
                                    </p:anim>
                                    <p:anim calcmode="lin" valueType="num">
                                      <p:cBhvr>
                                        <p:cTn id="111" dur="500" fill="hold"/>
                                        <p:tgtEl>
                                          <p:spTgt spid="21"/>
                                        </p:tgtEl>
                                        <p:attrNameLst>
                                          <p:attrName>ppt_y</p:attrName>
                                        </p:attrNameLst>
                                      </p:cBhvr>
                                      <p:tavLst>
                                        <p:tav tm="0">
                                          <p:val>
                                            <p:strVal val="#ppt_y"/>
                                          </p:val>
                                        </p:tav>
                                        <p:tav tm="100000">
                                          <p:val>
                                            <p:strVal val="#ppt_y"/>
                                          </p:val>
                                        </p:tav>
                                      </p:tavLst>
                                    </p:anim>
                                    <p:animEffect transition="in" filter="fade">
                                      <p:cBhvr>
                                        <p:cTn id="112" dur="500"/>
                                        <p:tgtEl>
                                          <p:spTgt spid="21"/>
                                        </p:tgtEl>
                                      </p:cBhvr>
                                    </p:animEffect>
                                  </p:childTnLst>
                                </p:cTn>
                              </p:par>
                              <p:par>
                                <p:cTn id="113" presetID="54" presetClass="entr" presetSubtype="0" accel="100000" fill="hold" nodeType="withEffect">
                                  <p:stCondLst>
                                    <p:cond delay="0"/>
                                  </p:stCondLst>
                                  <p:childTnLst>
                                    <p:set>
                                      <p:cBhvr>
                                        <p:cTn id="114" dur="1" fill="hold">
                                          <p:stCondLst>
                                            <p:cond delay="0"/>
                                          </p:stCondLst>
                                        </p:cTn>
                                        <p:tgtEl>
                                          <p:spTgt spid="22"/>
                                        </p:tgtEl>
                                        <p:attrNameLst>
                                          <p:attrName>style.visibility</p:attrName>
                                        </p:attrNameLst>
                                      </p:cBhvr>
                                      <p:to>
                                        <p:strVal val="visible"/>
                                      </p:to>
                                    </p:set>
                                    <p:anim calcmode="lin" valueType="num">
                                      <p:cBhvr>
                                        <p:cTn id="115" dur="500" fill="hold"/>
                                        <p:tgtEl>
                                          <p:spTgt spid="22"/>
                                        </p:tgtEl>
                                        <p:attrNameLst>
                                          <p:attrName>ppt_w</p:attrName>
                                        </p:attrNameLst>
                                      </p:cBhvr>
                                      <p:tavLst>
                                        <p:tav tm="0">
                                          <p:val>
                                            <p:strVal val="#ppt_w*0.05"/>
                                          </p:val>
                                        </p:tav>
                                        <p:tav tm="100000">
                                          <p:val>
                                            <p:strVal val="#ppt_w"/>
                                          </p:val>
                                        </p:tav>
                                      </p:tavLst>
                                    </p:anim>
                                    <p:anim calcmode="lin" valueType="num">
                                      <p:cBhvr>
                                        <p:cTn id="116" dur="500" fill="hold"/>
                                        <p:tgtEl>
                                          <p:spTgt spid="22"/>
                                        </p:tgtEl>
                                        <p:attrNameLst>
                                          <p:attrName>ppt_h</p:attrName>
                                        </p:attrNameLst>
                                      </p:cBhvr>
                                      <p:tavLst>
                                        <p:tav tm="0">
                                          <p:val>
                                            <p:strVal val="#ppt_h"/>
                                          </p:val>
                                        </p:tav>
                                        <p:tav tm="100000">
                                          <p:val>
                                            <p:strVal val="#ppt_h"/>
                                          </p:val>
                                        </p:tav>
                                      </p:tavLst>
                                    </p:anim>
                                    <p:anim calcmode="lin" valueType="num">
                                      <p:cBhvr>
                                        <p:cTn id="117" dur="500" fill="hold"/>
                                        <p:tgtEl>
                                          <p:spTgt spid="22"/>
                                        </p:tgtEl>
                                        <p:attrNameLst>
                                          <p:attrName>ppt_x</p:attrName>
                                        </p:attrNameLst>
                                      </p:cBhvr>
                                      <p:tavLst>
                                        <p:tav tm="0">
                                          <p:val>
                                            <p:strVal val="#ppt_x-.2"/>
                                          </p:val>
                                        </p:tav>
                                        <p:tav tm="100000">
                                          <p:val>
                                            <p:strVal val="#ppt_x"/>
                                          </p:val>
                                        </p:tav>
                                      </p:tavLst>
                                    </p:anim>
                                    <p:anim calcmode="lin" valueType="num">
                                      <p:cBhvr>
                                        <p:cTn id="118" dur="500" fill="hold"/>
                                        <p:tgtEl>
                                          <p:spTgt spid="22"/>
                                        </p:tgtEl>
                                        <p:attrNameLst>
                                          <p:attrName>ppt_y</p:attrName>
                                        </p:attrNameLst>
                                      </p:cBhvr>
                                      <p:tavLst>
                                        <p:tav tm="0">
                                          <p:val>
                                            <p:strVal val="#ppt_y"/>
                                          </p:val>
                                        </p:tav>
                                        <p:tav tm="100000">
                                          <p:val>
                                            <p:strVal val="#ppt_y"/>
                                          </p:val>
                                        </p:tav>
                                      </p:tavLst>
                                    </p:anim>
                                    <p:animEffect transition="in" filter="fade">
                                      <p:cBhvr>
                                        <p:cTn id="119" dur="500"/>
                                        <p:tgtEl>
                                          <p:spTgt spid="22"/>
                                        </p:tgtEl>
                                      </p:cBhvr>
                                    </p:animEffect>
                                  </p:childTnLst>
                                </p:cTn>
                              </p:par>
                              <p:par>
                                <p:cTn id="120" presetID="54" presetClass="entr" presetSubtype="0" accel="100000" fill="hold" nodeType="withEffect">
                                  <p:stCondLst>
                                    <p:cond delay="0"/>
                                  </p:stCondLst>
                                  <p:childTnLst>
                                    <p:set>
                                      <p:cBhvr>
                                        <p:cTn id="121" dur="1" fill="hold">
                                          <p:stCondLst>
                                            <p:cond delay="0"/>
                                          </p:stCondLst>
                                        </p:cTn>
                                        <p:tgtEl>
                                          <p:spTgt spid="23"/>
                                        </p:tgtEl>
                                        <p:attrNameLst>
                                          <p:attrName>style.visibility</p:attrName>
                                        </p:attrNameLst>
                                      </p:cBhvr>
                                      <p:to>
                                        <p:strVal val="visible"/>
                                      </p:to>
                                    </p:set>
                                    <p:anim calcmode="lin" valueType="num">
                                      <p:cBhvr>
                                        <p:cTn id="122" dur="500" fill="hold"/>
                                        <p:tgtEl>
                                          <p:spTgt spid="23"/>
                                        </p:tgtEl>
                                        <p:attrNameLst>
                                          <p:attrName>ppt_w</p:attrName>
                                        </p:attrNameLst>
                                      </p:cBhvr>
                                      <p:tavLst>
                                        <p:tav tm="0">
                                          <p:val>
                                            <p:strVal val="#ppt_w*0.05"/>
                                          </p:val>
                                        </p:tav>
                                        <p:tav tm="100000">
                                          <p:val>
                                            <p:strVal val="#ppt_w"/>
                                          </p:val>
                                        </p:tav>
                                      </p:tavLst>
                                    </p:anim>
                                    <p:anim calcmode="lin" valueType="num">
                                      <p:cBhvr>
                                        <p:cTn id="123" dur="500" fill="hold"/>
                                        <p:tgtEl>
                                          <p:spTgt spid="23"/>
                                        </p:tgtEl>
                                        <p:attrNameLst>
                                          <p:attrName>ppt_h</p:attrName>
                                        </p:attrNameLst>
                                      </p:cBhvr>
                                      <p:tavLst>
                                        <p:tav tm="0">
                                          <p:val>
                                            <p:strVal val="#ppt_h"/>
                                          </p:val>
                                        </p:tav>
                                        <p:tav tm="100000">
                                          <p:val>
                                            <p:strVal val="#ppt_h"/>
                                          </p:val>
                                        </p:tav>
                                      </p:tavLst>
                                    </p:anim>
                                    <p:anim calcmode="lin" valueType="num">
                                      <p:cBhvr>
                                        <p:cTn id="124" dur="500" fill="hold"/>
                                        <p:tgtEl>
                                          <p:spTgt spid="23"/>
                                        </p:tgtEl>
                                        <p:attrNameLst>
                                          <p:attrName>ppt_x</p:attrName>
                                        </p:attrNameLst>
                                      </p:cBhvr>
                                      <p:tavLst>
                                        <p:tav tm="0">
                                          <p:val>
                                            <p:strVal val="#ppt_x-.2"/>
                                          </p:val>
                                        </p:tav>
                                        <p:tav tm="100000">
                                          <p:val>
                                            <p:strVal val="#ppt_x"/>
                                          </p:val>
                                        </p:tav>
                                      </p:tavLst>
                                    </p:anim>
                                    <p:anim calcmode="lin" valueType="num">
                                      <p:cBhvr>
                                        <p:cTn id="125" dur="500" fill="hold"/>
                                        <p:tgtEl>
                                          <p:spTgt spid="23"/>
                                        </p:tgtEl>
                                        <p:attrNameLst>
                                          <p:attrName>ppt_y</p:attrName>
                                        </p:attrNameLst>
                                      </p:cBhvr>
                                      <p:tavLst>
                                        <p:tav tm="0">
                                          <p:val>
                                            <p:strVal val="#ppt_y"/>
                                          </p:val>
                                        </p:tav>
                                        <p:tav tm="100000">
                                          <p:val>
                                            <p:strVal val="#ppt_y"/>
                                          </p:val>
                                        </p:tav>
                                      </p:tavLst>
                                    </p:anim>
                                    <p:animEffect transition="in" filter="fade">
                                      <p:cBhvr>
                                        <p:cTn id="126" dur="500"/>
                                        <p:tgtEl>
                                          <p:spTgt spid="23"/>
                                        </p:tgtEl>
                                      </p:cBhvr>
                                    </p:animEffect>
                                  </p:childTnLst>
                                </p:cTn>
                              </p:par>
                              <p:par>
                                <p:cTn id="127" presetID="54" presetClass="entr" presetSubtype="0" accel="100000" fill="hold" nodeType="withEffect">
                                  <p:stCondLst>
                                    <p:cond delay="0"/>
                                  </p:stCondLst>
                                  <p:childTnLst>
                                    <p:set>
                                      <p:cBhvr>
                                        <p:cTn id="128" dur="1" fill="hold">
                                          <p:stCondLst>
                                            <p:cond delay="0"/>
                                          </p:stCondLst>
                                        </p:cTn>
                                        <p:tgtEl>
                                          <p:spTgt spid="24"/>
                                        </p:tgtEl>
                                        <p:attrNameLst>
                                          <p:attrName>style.visibility</p:attrName>
                                        </p:attrNameLst>
                                      </p:cBhvr>
                                      <p:to>
                                        <p:strVal val="visible"/>
                                      </p:to>
                                    </p:set>
                                    <p:anim calcmode="lin" valueType="num">
                                      <p:cBhvr>
                                        <p:cTn id="129" dur="500" fill="hold"/>
                                        <p:tgtEl>
                                          <p:spTgt spid="24"/>
                                        </p:tgtEl>
                                        <p:attrNameLst>
                                          <p:attrName>ppt_w</p:attrName>
                                        </p:attrNameLst>
                                      </p:cBhvr>
                                      <p:tavLst>
                                        <p:tav tm="0">
                                          <p:val>
                                            <p:strVal val="#ppt_w*0.05"/>
                                          </p:val>
                                        </p:tav>
                                        <p:tav tm="100000">
                                          <p:val>
                                            <p:strVal val="#ppt_w"/>
                                          </p:val>
                                        </p:tav>
                                      </p:tavLst>
                                    </p:anim>
                                    <p:anim calcmode="lin" valueType="num">
                                      <p:cBhvr>
                                        <p:cTn id="130" dur="500" fill="hold"/>
                                        <p:tgtEl>
                                          <p:spTgt spid="24"/>
                                        </p:tgtEl>
                                        <p:attrNameLst>
                                          <p:attrName>ppt_h</p:attrName>
                                        </p:attrNameLst>
                                      </p:cBhvr>
                                      <p:tavLst>
                                        <p:tav tm="0">
                                          <p:val>
                                            <p:strVal val="#ppt_h"/>
                                          </p:val>
                                        </p:tav>
                                        <p:tav tm="100000">
                                          <p:val>
                                            <p:strVal val="#ppt_h"/>
                                          </p:val>
                                        </p:tav>
                                      </p:tavLst>
                                    </p:anim>
                                    <p:anim calcmode="lin" valueType="num">
                                      <p:cBhvr>
                                        <p:cTn id="131" dur="500" fill="hold"/>
                                        <p:tgtEl>
                                          <p:spTgt spid="24"/>
                                        </p:tgtEl>
                                        <p:attrNameLst>
                                          <p:attrName>ppt_x</p:attrName>
                                        </p:attrNameLst>
                                      </p:cBhvr>
                                      <p:tavLst>
                                        <p:tav tm="0">
                                          <p:val>
                                            <p:strVal val="#ppt_x-.2"/>
                                          </p:val>
                                        </p:tav>
                                        <p:tav tm="100000">
                                          <p:val>
                                            <p:strVal val="#ppt_x"/>
                                          </p:val>
                                        </p:tav>
                                      </p:tavLst>
                                    </p:anim>
                                    <p:anim calcmode="lin" valueType="num">
                                      <p:cBhvr>
                                        <p:cTn id="132" dur="500" fill="hold"/>
                                        <p:tgtEl>
                                          <p:spTgt spid="24"/>
                                        </p:tgtEl>
                                        <p:attrNameLst>
                                          <p:attrName>ppt_y</p:attrName>
                                        </p:attrNameLst>
                                      </p:cBhvr>
                                      <p:tavLst>
                                        <p:tav tm="0">
                                          <p:val>
                                            <p:strVal val="#ppt_y"/>
                                          </p:val>
                                        </p:tav>
                                        <p:tav tm="100000">
                                          <p:val>
                                            <p:strVal val="#ppt_y"/>
                                          </p:val>
                                        </p:tav>
                                      </p:tavLst>
                                    </p:anim>
                                    <p:animEffect transition="in" filter="fade">
                                      <p:cBhvr>
                                        <p:cTn id="133" dur="500"/>
                                        <p:tgtEl>
                                          <p:spTgt spid="24"/>
                                        </p:tgtEl>
                                      </p:cBhvr>
                                    </p:animEffect>
                                  </p:childTnLst>
                                </p:cTn>
                              </p:par>
                              <p:par>
                                <p:cTn id="134" presetID="54" presetClass="entr" presetSubtype="0" accel="100000" fill="hold" nodeType="withEffect">
                                  <p:stCondLst>
                                    <p:cond delay="0"/>
                                  </p:stCondLst>
                                  <p:childTnLst>
                                    <p:set>
                                      <p:cBhvr>
                                        <p:cTn id="135" dur="1" fill="hold">
                                          <p:stCondLst>
                                            <p:cond delay="0"/>
                                          </p:stCondLst>
                                        </p:cTn>
                                        <p:tgtEl>
                                          <p:spTgt spid="25"/>
                                        </p:tgtEl>
                                        <p:attrNameLst>
                                          <p:attrName>style.visibility</p:attrName>
                                        </p:attrNameLst>
                                      </p:cBhvr>
                                      <p:to>
                                        <p:strVal val="visible"/>
                                      </p:to>
                                    </p:set>
                                    <p:anim calcmode="lin" valueType="num">
                                      <p:cBhvr>
                                        <p:cTn id="136" dur="500" fill="hold"/>
                                        <p:tgtEl>
                                          <p:spTgt spid="25"/>
                                        </p:tgtEl>
                                        <p:attrNameLst>
                                          <p:attrName>ppt_w</p:attrName>
                                        </p:attrNameLst>
                                      </p:cBhvr>
                                      <p:tavLst>
                                        <p:tav tm="0">
                                          <p:val>
                                            <p:strVal val="#ppt_w*0.05"/>
                                          </p:val>
                                        </p:tav>
                                        <p:tav tm="100000">
                                          <p:val>
                                            <p:strVal val="#ppt_w"/>
                                          </p:val>
                                        </p:tav>
                                      </p:tavLst>
                                    </p:anim>
                                    <p:anim calcmode="lin" valueType="num">
                                      <p:cBhvr>
                                        <p:cTn id="137" dur="500" fill="hold"/>
                                        <p:tgtEl>
                                          <p:spTgt spid="25"/>
                                        </p:tgtEl>
                                        <p:attrNameLst>
                                          <p:attrName>ppt_h</p:attrName>
                                        </p:attrNameLst>
                                      </p:cBhvr>
                                      <p:tavLst>
                                        <p:tav tm="0">
                                          <p:val>
                                            <p:strVal val="#ppt_h"/>
                                          </p:val>
                                        </p:tav>
                                        <p:tav tm="100000">
                                          <p:val>
                                            <p:strVal val="#ppt_h"/>
                                          </p:val>
                                        </p:tav>
                                      </p:tavLst>
                                    </p:anim>
                                    <p:anim calcmode="lin" valueType="num">
                                      <p:cBhvr>
                                        <p:cTn id="138" dur="500" fill="hold"/>
                                        <p:tgtEl>
                                          <p:spTgt spid="25"/>
                                        </p:tgtEl>
                                        <p:attrNameLst>
                                          <p:attrName>ppt_x</p:attrName>
                                        </p:attrNameLst>
                                      </p:cBhvr>
                                      <p:tavLst>
                                        <p:tav tm="0">
                                          <p:val>
                                            <p:strVal val="#ppt_x-.2"/>
                                          </p:val>
                                        </p:tav>
                                        <p:tav tm="100000">
                                          <p:val>
                                            <p:strVal val="#ppt_x"/>
                                          </p:val>
                                        </p:tav>
                                      </p:tavLst>
                                    </p:anim>
                                    <p:anim calcmode="lin" valueType="num">
                                      <p:cBhvr>
                                        <p:cTn id="139" dur="500" fill="hold"/>
                                        <p:tgtEl>
                                          <p:spTgt spid="25"/>
                                        </p:tgtEl>
                                        <p:attrNameLst>
                                          <p:attrName>ppt_y</p:attrName>
                                        </p:attrNameLst>
                                      </p:cBhvr>
                                      <p:tavLst>
                                        <p:tav tm="0">
                                          <p:val>
                                            <p:strVal val="#ppt_y"/>
                                          </p:val>
                                        </p:tav>
                                        <p:tav tm="100000">
                                          <p:val>
                                            <p:strVal val="#ppt_y"/>
                                          </p:val>
                                        </p:tav>
                                      </p:tavLst>
                                    </p:anim>
                                    <p:animEffect transition="in" filter="fade">
                                      <p:cBhvr>
                                        <p:cTn id="14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P spid="14"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1</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65914"/>
            <a:ext cx="8572560" cy="4443406"/>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This step is based on the following:</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Exploring specific issues and choices the process needs to address; clarify the roles, </a:t>
            </a:r>
          </a:p>
          <a:p>
            <a:pPr marL="722313" lvl="1" indent="-265113" algn="just">
              <a:spcBef>
                <a:spcPct val="0"/>
              </a:spcBef>
              <a:buSzPct val="90000"/>
              <a:buBlip>
                <a:blip r:embed="rId4"/>
              </a:buBlip>
              <a:defRPr/>
            </a:pPr>
            <a:endParaRPr lang="en-GB" sz="17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Creating a planning committee, </a:t>
            </a:r>
          </a:p>
          <a:p>
            <a:pPr marL="722313" lvl="1" indent="-265113" algn="just">
              <a:spcBef>
                <a:spcPct val="0"/>
              </a:spcBef>
              <a:buSzPct val="90000"/>
              <a:buBlip>
                <a:blip r:embed="rId4"/>
              </a:buBlip>
              <a:defRPr/>
            </a:pPr>
            <a:endParaRPr lang="en-GB" sz="17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Developing an organisational profile, and </a:t>
            </a:r>
          </a:p>
          <a:p>
            <a:pPr marL="722313" lvl="1" indent="-265113" algn="just">
              <a:spcBef>
                <a:spcPct val="0"/>
              </a:spcBef>
              <a:buSzPct val="90000"/>
              <a:buBlip>
                <a:blip r:embed="rId4"/>
              </a:buBlip>
              <a:defRPr/>
            </a:pPr>
            <a:endParaRPr lang="en-GB" sz="17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Identifying relevant information that must be collected to help make sound decisions</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45</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7"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5"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6" name="Straight Arrow Connector 15"/>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 name="AutoShape 2"/>
          <p:cNvSpPr>
            <a:spLocks noChangeArrowheads="1"/>
          </p:cNvSpPr>
          <p:nvPr/>
        </p:nvSpPr>
        <p:spPr bwMode="auto">
          <a:xfrm>
            <a:off x="323528"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tx1"/>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tx1"/>
                </a:solidFill>
                <a:latin typeface="Verdana" pitchFamily="34" charset="0"/>
              </a:rPr>
              <a:t>Ready</a:t>
            </a:r>
            <a:endParaRPr kumimoji="0" lang="en-US" sz="1000" i="0" u="none" strike="noStrike" cap="none" normalizeH="0" baseline="0" dirty="0" smtClean="0">
              <a:ln>
                <a:noFill/>
              </a:ln>
              <a:solidFill>
                <a:schemeClr val="tx1"/>
              </a:solidFill>
              <a:latin typeface="Verdana" pitchFamily="34" charset="0"/>
            </a:endParaRPr>
          </a:p>
        </p:txBody>
      </p:sp>
      <p:cxnSp>
        <p:nvCxnSpPr>
          <p:cNvPr id="20" name="Straight Arrow Connector 19"/>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par>
                          <p:cTn id="11" fill="hold">
                            <p:stCondLst>
                              <p:cond delay="1000"/>
                            </p:stCondLst>
                            <p:childTnLst>
                              <p:par>
                                <p:cTn id="12" presetID="9" presetClass="entr" presetSubtype="0" fill="hold" nodeType="after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dissolve">
                                      <p:cBhvr>
                                        <p:cTn id="14" dur="500"/>
                                        <p:tgtEl>
                                          <p:spTgt spid="3">
                                            <p:txEl>
                                              <p:pRg st="2" end="2"/>
                                            </p:txEl>
                                          </p:spTgt>
                                        </p:tgtEl>
                                      </p:cBhvr>
                                    </p:animEffect>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ssolve">
                                      <p:cBhvr>
                                        <p:cTn id="24" dur="500"/>
                                        <p:tgtEl>
                                          <p:spTgt spid="3">
                                            <p:txEl>
                                              <p:pRg st="6" end="6"/>
                                            </p:txEl>
                                          </p:spTgt>
                                        </p:tgtEl>
                                      </p:cBhvr>
                                    </p:animEffect>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dissolve">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1</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65914"/>
            <a:ext cx="8572560" cy="4443406"/>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Questions for the audience:</a:t>
            </a:r>
          </a:p>
          <a:p>
            <a:pPr marL="265113" indent="-265113" algn="just">
              <a:spcBef>
                <a:spcPct val="0"/>
              </a:spcBef>
              <a:buSzPct val="90000"/>
              <a:buBlip>
                <a:blip r:embed="rId3"/>
              </a:buBlip>
              <a:defRPr/>
            </a:pPr>
            <a:endParaRPr lang="en-GB" sz="20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Who do you think needs to be involved at this stage, e.g. in the planning committee? </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Give examples of issues and choices that need to be addressed at this stage. </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details are required for developing the organisational profile at this stage?</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type information is required that will assist in the decision making process?</a:t>
            </a:r>
            <a:endParaRPr lang="en-GB" sz="1700" i="1" dirty="0" smtClean="0">
              <a:solidFill>
                <a:srgbClr val="002060"/>
              </a:solidFill>
              <a:latin typeface="Verdana" pitchFamily="34" charset="0"/>
            </a:endParaRPr>
          </a:p>
          <a:p>
            <a:pPr marL="722313" lvl="1" indent="-265113" algn="just">
              <a:spcBef>
                <a:spcPct val="0"/>
              </a:spcBef>
              <a:buSzPct val="90000"/>
              <a:buBlip>
                <a:blip r:embed="rId4"/>
              </a:buBlip>
              <a:defRPr/>
            </a:pPr>
            <a:endParaRPr lang="en-GB" sz="1700" i="1"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7"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5"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6" name="Straight Arrow Connector 15"/>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 name="AutoShape 2"/>
          <p:cNvSpPr>
            <a:spLocks noChangeArrowheads="1"/>
          </p:cNvSpPr>
          <p:nvPr/>
        </p:nvSpPr>
        <p:spPr bwMode="auto">
          <a:xfrm>
            <a:off x="323528"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tx1"/>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tx1"/>
                </a:solidFill>
                <a:latin typeface="Verdana" pitchFamily="34" charset="0"/>
              </a:rPr>
              <a:t>Ready</a:t>
            </a:r>
            <a:endParaRPr kumimoji="0" lang="en-US" sz="1000" i="0" u="none" strike="noStrike" cap="none" normalizeH="0" baseline="0" dirty="0" smtClean="0">
              <a:ln>
                <a:noFill/>
              </a:ln>
              <a:solidFill>
                <a:schemeClr val="tx1"/>
              </a:solidFill>
              <a:latin typeface="Verdana" pitchFamily="34" charset="0"/>
            </a:endParaRPr>
          </a:p>
        </p:txBody>
      </p:sp>
      <p:cxnSp>
        <p:nvCxnSpPr>
          <p:cNvPr id="20" name="Straight Arrow Connector 19"/>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2</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65914"/>
            <a:ext cx="8572560" cy="4443406"/>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1900" dirty="0" smtClean="0">
                <a:solidFill>
                  <a:srgbClr val="002060"/>
                </a:solidFill>
                <a:latin typeface="Verdana" pitchFamily="34" charset="0"/>
              </a:rPr>
              <a:t>An organisation’s mission statement illustrates its reason for being – about describing the organisation’s business vision, including the unchanging values and purpose of the organisation and forward-looking visionary goals that guide the pursuit of future opportunities. </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1900" dirty="0" smtClean="0">
                <a:solidFill>
                  <a:srgbClr val="002060"/>
                </a:solidFill>
                <a:latin typeface="Verdana" pitchFamily="34" charset="0"/>
              </a:rPr>
              <a:t>The mission statement conveys a sense of purpose to employees and projects organisation image to customers. </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1900" dirty="0" smtClean="0">
                <a:solidFill>
                  <a:srgbClr val="002060"/>
                </a:solidFill>
                <a:latin typeface="Verdana" pitchFamily="34" charset="0"/>
              </a:rPr>
              <a:t>In the strategy formulation process, the mission statement sets the mood of where the company should go.</a:t>
            </a: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47</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7" name="AutoShape 2"/>
          <p:cNvSpPr>
            <a:spLocks noChangeArrowheads="1"/>
          </p:cNvSpPr>
          <p:nvPr/>
        </p:nvSpPr>
        <p:spPr bwMode="auto">
          <a:xfrm>
            <a:off x="140364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Develop Mission / Vision</a:t>
            </a:r>
            <a:endParaRPr lang="en-US" sz="1000" dirty="0" smtClean="0">
              <a:solidFill>
                <a:schemeClr val="tx1"/>
              </a:solidFill>
              <a:latin typeface="Verdana" pitchFamily="34" charset="0"/>
            </a:endParaRPr>
          </a:p>
        </p:txBody>
      </p:sp>
      <p:sp>
        <p:nvSpPr>
          <p:cNvPr id="10"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5"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6" name="Straight Arrow Connector 15"/>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2</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65914"/>
            <a:ext cx="8572560" cy="4443406"/>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Questions for the audience:</a:t>
            </a:r>
          </a:p>
          <a:p>
            <a:pPr marL="265113" indent="-265113" algn="just">
              <a:spcBef>
                <a:spcPct val="0"/>
              </a:spcBef>
              <a:buSzPct val="90000"/>
              <a:buBlip>
                <a:blip r:embed="rId3"/>
              </a:buBlip>
              <a:defRPr/>
            </a:pPr>
            <a:endParaRPr lang="en-GB" sz="20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Who do you think needs to be involved at this stage, e.g. in developing organisation’s mission/vision? </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information is required at this stage for developing the mission/vision?</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is the mission?</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is the vision?</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Where do you want to be in the future?</a:t>
            </a:r>
          </a:p>
          <a:p>
            <a:pPr marL="722313" lvl="1" indent="-265113" algn="just">
              <a:spcBef>
                <a:spcPct val="0"/>
              </a:spcBef>
              <a:buSzPct val="90000"/>
              <a:buBlip>
                <a:blip r:embed="rId4"/>
              </a:buBlip>
              <a:defRPr/>
            </a:pPr>
            <a:endParaRPr lang="en-GB" sz="1700" i="1" dirty="0" smtClean="0">
              <a:solidFill>
                <a:srgbClr val="002060"/>
              </a:solidFill>
              <a:latin typeface="Verdana" pitchFamily="34" charset="0"/>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48</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7" name="AutoShape 2"/>
          <p:cNvSpPr>
            <a:spLocks noChangeArrowheads="1"/>
          </p:cNvSpPr>
          <p:nvPr/>
        </p:nvSpPr>
        <p:spPr bwMode="auto">
          <a:xfrm>
            <a:off x="140364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Develop Mission / Vision</a:t>
            </a:r>
            <a:endParaRPr lang="en-US" sz="1000" dirty="0" smtClean="0">
              <a:solidFill>
                <a:schemeClr val="tx1"/>
              </a:solidFill>
              <a:latin typeface="Verdana" pitchFamily="34" charset="0"/>
            </a:endParaRPr>
          </a:p>
        </p:txBody>
      </p:sp>
      <p:sp>
        <p:nvSpPr>
          <p:cNvPr id="10"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5"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6" name="Straight Arrow Connector 15"/>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47" dur="600" fill="hold">
                                          <p:stCondLst>
                                            <p:cond delay="0"/>
                                          </p:stCondLst>
                                        </p:cTn>
                                        <p:tgtEl>
                                          <p:spTgt spid="3">
                                            <p:txEl>
                                              <p:pRg st="10" end="10"/>
                                            </p:txEl>
                                          </p:spTgt>
                                        </p:tgtEl>
                                        <p:attrNameLst>
                                          <p:attrName>ppt_x</p:attrName>
                                        </p:attrNameLst>
                                      </p:cBhvr>
                                    </p:anim>
                                    <p:anim from="0" to="-1.0" calcmode="lin" valueType="num">
                                      <p:cBhvr>
                                        <p:cTn id="48" dur="200" decel="50000" autoRev="1" fill="hold">
                                          <p:stCondLst>
                                            <p:cond delay="600"/>
                                          </p:stCondLst>
                                        </p:cTn>
                                        <p:tgtEl>
                                          <p:spTgt spid="3">
                                            <p:txEl>
                                              <p:pRg st="10" end="10"/>
                                            </p:txEl>
                                          </p:spTgt>
                                        </p:tgtEl>
                                        <p:attrNameLst>
                                          <p:attrName>xshear</p:attrName>
                                        </p:attrNameLst>
                                      </p:cBhvr>
                                    </p:anim>
                                    <p:animScale>
                                      <p:cBhvr>
                                        <p:cTn id="49" dur="200" decel="100000" autoRev="1" fill="hold">
                                          <p:stCondLst>
                                            <p:cond delay="600"/>
                                          </p:stCondLst>
                                        </p:cTn>
                                        <p:tgtEl>
                                          <p:spTgt spid="3">
                                            <p:txEl>
                                              <p:pRg st="10" end="10"/>
                                            </p:txEl>
                                          </p:spTgt>
                                        </p:tgtEl>
                                      </p:cBhvr>
                                      <p:from x="100000" y="100000"/>
                                      <p:to x="80000" y="100000"/>
                                    </p:animScale>
                                    <p:anim by="(#ppt_h/3+#ppt_w*0.1)" calcmode="lin" valueType="num">
                                      <p:cBhvr additive="sum">
                                        <p:cTn id="50" dur="200" decel="100000" autoRev="1" fill="hold">
                                          <p:stCondLst>
                                            <p:cond delay="600"/>
                                          </p:stCondLst>
                                        </p:cTn>
                                        <p:tgtEl>
                                          <p:spTgt spid="3">
                                            <p:txEl>
                                              <p:pRg st="10" end="1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83567" y="2276872"/>
            <a:ext cx="8064897" cy="2798622"/>
          </a:xfrm>
          <a:prstGeom prst="rect">
            <a:avLst/>
          </a:prstGeom>
        </p:spPr>
        <p:txBody>
          <a:bodyPr vert="horz" lIns="91440" tIns="45720" rIns="91440" bIns="45720" rtlCol="0" anchor="ctr">
            <a:noAutofit/>
          </a:bodyPr>
          <a:lstStyle/>
          <a:p>
            <a:pPr lvl="0" algn="ctr">
              <a:spcBef>
                <a:spcPct val="0"/>
              </a:spcBef>
              <a:defRPr/>
            </a:pPr>
            <a:r>
              <a:rPr kumimoji="0" lang="en-GB" sz="4800" b="1" i="0" u="none" strike="noStrike" kern="1200" cap="small" spc="0" normalizeH="0" baseline="0" noProof="0" dirty="0" smtClean="0">
                <a:ln>
                  <a:noFill/>
                </a:ln>
                <a:solidFill>
                  <a:srgbClr val="C00000"/>
                </a:solidFill>
                <a:effectLst>
                  <a:outerShdw blurRad="38100" dist="38100" dir="2700000" algn="tl">
                    <a:srgbClr val="000000">
                      <a:alpha val="43137"/>
                    </a:srgbClr>
                  </a:outerShdw>
                </a:effectLst>
                <a:uLnTx/>
                <a:uFillTx/>
                <a:latin typeface="Verdana" pitchFamily="34" charset="0"/>
                <a:ea typeface="+mj-ea"/>
                <a:cs typeface="+mj-cs"/>
              </a:rPr>
              <a:t>“</a:t>
            </a:r>
            <a:r>
              <a:rPr lang="en-GB" sz="4800" b="1" i="1" cap="small" dirty="0" smtClean="0">
                <a:solidFill>
                  <a:srgbClr val="C00000"/>
                </a:solidFill>
                <a:effectLst>
                  <a:outerShdw blurRad="38100" dist="38100" dir="2700000" algn="tl">
                    <a:srgbClr val="000000">
                      <a:alpha val="43137"/>
                    </a:srgbClr>
                  </a:outerShdw>
                </a:effectLst>
                <a:latin typeface="Verdana" pitchFamily="34" charset="0"/>
              </a:rPr>
              <a:t>Strategic Planning is a process by which we can envision the future and develop the necessary procedures and operations to influence and achieve that future”</a:t>
            </a:r>
            <a:endParaRPr kumimoji="0" lang="en-GB" sz="4800" b="1" i="0" u="none" strike="noStrike" kern="1200" cap="small" spc="0" normalizeH="0" baseline="0" noProof="0" dirty="0" smtClean="0">
              <a:ln>
                <a:noFill/>
              </a:ln>
              <a:solidFill>
                <a:srgbClr val="C00000"/>
              </a:solidFill>
              <a:effectLst>
                <a:outerShdw blurRad="38100" dist="38100" dir="2700000" algn="tl">
                  <a:srgbClr val="000000">
                    <a:alpha val="43137"/>
                  </a:srgbClr>
                </a:outerShdw>
              </a:effectLst>
              <a:uLnTx/>
              <a:uFillTx/>
              <a:latin typeface="Verdana" pitchFamily="34" charset="0"/>
              <a:ea typeface="+mj-ea"/>
              <a:cs typeface="+mj-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3</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937922"/>
            <a:ext cx="8572560" cy="4443406"/>
          </a:xfrm>
          <a:prstGeom prst="rect">
            <a:avLst/>
          </a:prstGeom>
          <a:noFill/>
          <a:ln>
            <a:noFill/>
          </a:ln>
        </p:spPr>
        <p:txBody>
          <a:bodyPr vert="horz" lIns="91440" tIns="45720" rIns="91440" bIns="45720" rtlCol="0" anchor="t">
            <a:normAutofit fontScale="92500" lnSpcReduction="20000"/>
          </a:bodyPr>
          <a:lstStyle/>
          <a:p>
            <a:pPr marL="265113" indent="-265113" algn="just">
              <a:spcBef>
                <a:spcPct val="0"/>
              </a:spcBef>
              <a:buSzPct val="90000"/>
              <a:buBlip>
                <a:blip r:embed="rId3"/>
              </a:buBlip>
              <a:defRPr/>
            </a:pPr>
            <a:r>
              <a:rPr lang="en-GB" sz="2100" dirty="0" smtClean="0">
                <a:solidFill>
                  <a:srgbClr val="002060"/>
                </a:solidFill>
                <a:latin typeface="Verdana" pitchFamily="34" charset="0"/>
              </a:rPr>
              <a:t>After specifying the mission and vision and indicating specific objectives, organisations need to analyse their current situation focusing on both external (e.g. PEST analysis) and internal (e.g. SWOT analysis) environments.</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2100" dirty="0" smtClean="0">
                <a:solidFill>
                  <a:srgbClr val="002060"/>
                </a:solidFill>
                <a:latin typeface="Verdana" pitchFamily="34" charset="0"/>
              </a:rPr>
              <a:t>Changes in the external environment often present new opportunities and new ways to achieve the vision and reach the objectives.</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2100" dirty="0" smtClean="0">
                <a:solidFill>
                  <a:srgbClr val="002060"/>
                </a:solidFill>
                <a:latin typeface="Verdana" pitchFamily="34" charset="0"/>
              </a:rPr>
              <a:t>An environmental scan is performed to identify the available opportunities.</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2100" dirty="0" smtClean="0">
                <a:solidFill>
                  <a:srgbClr val="002060"/>
                </a:solidFill>
                <a:latin typeface="Verdana" pitchFamily="34" charset="0"/>
              </a:rPr>
              <a:t>More importantly, the organisation must know its own capabilities and limitations to select the opportunities that it can pursue with a higher probability of success.</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2100" dirty="0" smtClean="0">
                <a:solidFill>
                  <a:srgbClr val="002060"/>
                </a:solidFill>
                <a:latin typeface="Verdana" pitchFamily="34" charset="0"/>
              </a:rPr>
              <a:t>This step, thus, involves the analysis of both external and internal environment.</a:t>
            </a: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49</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7" name="AutoShape 2"/>
          <p:cNvSpPr>
            <a:spLocks noChangeArrowheads="1"/>
          </p:cNvSpPr>
          <p:nvPr/>
        </p:nvSpPr>
        <p:spPr bwMode="auto">
          <a:xfrm>
            <a:off x="248376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Current Situation Analysis</a:t>
            </a:r>
            <a:endParaRPr lang="en-US" sz="1000" dirty="0" smtClean="0">
              <a:solidFill>
                <a:schemeClr val="tx1"/>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3</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937922"/>
            <a:ext cx="8572560" cy="4443406"/>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Questions for the audience:</a:t>
            </a:r>
          </a:p>
          <a:p>
            <a:pPr marL="265113" indent="-265113" algn="just">
              <a:spcBef>
                <a:spcPct val="0"/>
              </a:spcBef>
              <a:buSzPct val="90000"/>
              <a:buBlip>
                <a:blip r:embed="rId3"/>
              </a:buBlip>
              <a:defRPr/>
            </a:pPr>
            <a:endParaRPr lang="en-GB" sz="20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does the organisation needs to analyse at this stage? </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Who conducts this analysis?</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changes we need to take into consideration at this stage? </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are the types of external and internal environment factors?</a:t>
            </a:r>
          </a:p>
          <a:p>
            <a:pPr marL="722313" lvl="1" indent="-265113" algn="just">
              <a:spcBef>
                <a:spcPct val="0"/>
              </a:spcBef>
              <a:buSzPct val="90000"/>
              <a:buBlip>
                <a:blip r:embed="rId4"/>
              </a:buBlip>
              <a:defRPr/>
            </a:pPr>
            <a:endParaRPr lang="en-GB" sz="1700" i="1"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50</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6"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7" name="AutoShape 2"/>
          <p:cNvSpPr>
            <a:spLocks noChangeArrowheads="1"/>
          </p:cNvSpPr>
          <p:nvPr/>
        </p:nvSpPr>
        <p:spPr bwMode="auto">
          <a:xfrm>
            <a:off x="248376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Current Situation Analysis</a:t>
            </a:r>
            <a:endParaRPr lang="en-US" sz="1000" dirty="0" smtClean="0">
              <a:solidFill>
                <a:schemeClr val="tx1"/>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4</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65914"/>
            <a:ext cx="8572560" cy="4443406"/>
          </a:xfrm>
          <a:prstGeom prst="rect">
            <a:avLst/>
          </a:prstGeom>
          <a:noFill/>
          <a:ln>
            <a:noFill/>
          </a:ln>
        </p:spPr>
        <p:txBody>
          <a:bodyPr vert="horz" lIns="91440" tIns="45720" rIns="91440" bIns="45720" rtlCol="0" anchor="t">
            <a:normAutofit lnSpcReduction="10000"/>
          </a:bodyPr>
          <a:lstStyle/>
          <a:p>
            <a:pPr marL="265113" indent="-265113" algn="just">
              <a:spcBef>
                <a:spcPct val="0"/>
              </a:spcBef>
              <a:buSzPct val="90000"/>
              <a:buBlip>
                <a:blip r:embed="rId3"/>
              </a:buBlip>
              <a:defRPr/>
            </a:pPr>
            <a:r>
              <a:rPr lang="en-GB" dirty="0" smtClean="0">
                <a:solidFill>
                  <a:srgbClr val="002060"/>
                </a:solidFill>
                <a:latin typeface="Verdana" pitchFamily="34" charset="0"/>
              </a:rPr>
              <a:t>Now that the mission/vision is affirmed, critical issues identified during the current situation analysis, commence on exploring the broad approaches (strategies) for addressing critical issues and the results to be sought i.e. long and short-term objectives and goals.</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dirty="0" smtClean="0">
                <a:solidFill>
                  <a:srgbClr val="002060"/>
                </a:solidFill>
                <a:latin typeface="Verdana" pitchFamily="34" charset="0"/>
              </a:rPr>
              <a:t>Identifying and agreeing on </a:t>
            </a:r>
            <a:r>
              <a:rPr lang="en-GB" dirty="0" smtClean="0">
                <a:solidFill>
                  <a:srgbClr val="B88C00"/>
                </a:solidFill>
                <a:effectLst>
                  <a:outerShdw blurRad="38100" dist="38100" dir="2700000" algn="tl">
                    <a:srgbClr val="000000">
                      <a:alpha val="43137"/>
                    </a:srgbClr>
                  </a:outerShdw>
                </a:effectLst>
                <a:latin typeface="Verdana" pitchFamily="34" charset="0"/>
              </a:rPr>
              <a:t>internal priorities </a:t>
            </a:r>
            <a:r>
              <a:rPr lang="en-GB" dirty="0" smtClean="0">
                <a:solidFill>
                  <a:srgbClr val="002060"/>
                </a:solidFill>
                <a:latin typeface="Verdana" pitchFamily="34" charset="0"/>
              </a:rPr>
              <a:t>that include everything related to productivity improvement e.g. employees, training, operations, technology, efficiencies, R&amp;D, and anything else that deals with the internal operations of your organisation.</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dirty="0" smtClean="0">
                <a:solidFill>
                  <a:srgbClr val="002060"/>
                </a:solidFill>
                <a:latin typeface="Verdana" pitchFamily="34" charset="0"/>
              </a:rPr>
              <a:t>Thereafter, agreeing on </a:t>
            </a:r>
            <a:r>
              <a:rPr lang="en-GB" dirty="0" smtClean="0">
                <a:solidFill>
                  <a:srgbClr val="B88C00"/>
                </a:solidFill>
                <a:effectLst>
                  <a:outerShdw blurRad="38100" dist="38100" dir="2700000" algn="tl">
                    <a:srgbClr val="000000">
                      <a:alpha val="43137"/>
                    </a:srgbClr>
                  </a:outerShdw>
                </a:effectLst>
                <a:latin typeface="Verdana" pitchFamily="34" charset="0"/>
              </a:rPr>
              <a:t>external priorities</a:t>
            </a:r>
            <a:r>
              <a:rPr lang="en-GB" dirty="0" smtClean="0">
                <a:solidFill>
                  <a:srgbClr val="002060"/>
                </a:solidFill>
                <a:latin typeface="Verdana" pitchFamily="34" charset="0"/>
              </a:rPr>
              <a:t> that include everything that is related to revenue generation such as entering new target markets, developing new products, and partnering with other organisations.</a:t>
            </a:r>
          </a:p>
          <a:p>
            <a:pPr marL="265113" indent="-265113" algn="just">
              <a:spcBef>
                <a:spcPct val="0"/>
              </a:spcBef>
              <a:buSzPct val="90000"/>
              <a:buBlip>
                <a:blip r:embed="rId3"/>
              </a:buBlip>
              <a:defRPr/>
            </a:pPr>
            <a:endParaRPr lang="en-GB" dirty="0" smtClean="0">
              <a:solidFill>
                <a:srgbClr val="002060"/>
              </a:solidFill>
              <a:latin typeface="Verdana" pitchFamily="34" charset="0"/>
            </a:endParaRPr>
          </a:p>
          <a:p>
            <a:pPr marL="265113" indent="-265113" algn="just">
              <a:spcBef>
                <a:spcPct val="0"/>
              </a:spcBef>
              <a:buSzPct val="90000"/>
              <a:buBlip>
                <a:blip r:embed="rId3"/>
              </a:buBlip>
              <a:defRPr/>
            </a:pPr>
            <a:r>
              <a:rPr lang="en-GB" dirty="0" smtClean="0">
                <a:solidFill>
                  <a:srgbClr val="002060"/>
                </a:solidFill>
                <a:latin typeface="Verdana" pitchFamily="34" charset="0"/>
              </a:rPr>
              <a:t>This is where the strategic planning process develops ideas and action steps, which are most effectively generated when delegated throughout management. </a:t>
            </a:r>
          </a:p>
          <a:p>
            <a:pPr marL="265113" indent="-265113" algn="just">
              <a:spcBef>
                <a:spcPct val="0"/>
              </a:spcBef>
              <a:buSzPct val="90000"/>
              <a:buBlip>
                <a:blip r:embed="rId3"/>
              </a:buBlip>
              <a:defRPr/>
            </a:pPr>
            <a:endParaRPr lang="en-GB" sz="1900"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51</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7"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Agree on   Priorities</a:t>
            </a:r>
            <a:endParaRPr lang="en-US" sz="1000" dirty="0" smtClean="0">
              <a:solidFill>
                <a:schemeClr val="tx1"/>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4</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65914"/>
            <a:ext cx="8572560" cy="4443406"/>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Questions for the audience:</a:t>
            </a:r>
          </a:p>
          <a:p>
            <a:pPr marL="265113" indent="-265113" algn="just">
              <a:spcBef>
                <a:spcPct val="0"/>
              </a:spcBef>
              <a:buSzPct val="90000"/>
              <a:buBlip>
                <a:blip r:embed="rId3"/>
              </a:buBlip>
              <a:defRPr/>
            </a:pPr>
            <a:endParaRPr lang="en-GB" sz="20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Who is involved in this stage and what type of approaches and or strategies are explored?</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are the other different types of internal priorities besides studied in the previous slide? Any examples?</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are the other different types of external priorities besides studied in the previous slide? Any examples?</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52</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6"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7"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Agree on   Priorities</a:t>
            </a:r>
            <a:endParaRPr lang="en-US" sz="1000" dirty="0" smtClean="0">
              <a:solidFill>
                <a:schemeClr val="tx1"/>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5</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44824"/>
            <a:ext cx="8572560" cy="4104456"/>
          </a:xfrm>
          <a:prstGeom prst="rect">
            <a:avLst/>
          </a:prstGeom>
          <a:noFill/>
          <a:ln>
            <a:noFill/>
          </a:ln>
        </p:spPr>
        <p:txBody>
          <a:bodyPr vert="horz" lIns="91440" tIns="45720" rIns="91440" bIns="45720" rtlCol="0" anchor="t">
            <a:normAutofit fontScale="92500" lnSpcReduction="10000"/>
          </a:bodyPr>
          <a:lstStyle/>
          <a:p>
            <a:pPr marL="265113" indent="-265113" algn="just">
              <a:spcBef>
                <a:spcPct val="0"/>
              </a:spcBef>
              <a:buSzPct val="90000"/>
              <a:buBlip>
                <a:blip r:embed="rId3"/>
              </a:buBlip>
              <a:defRPr/>
            </a:pPr>
            <a:r>
              <a:rPr lang="en-GB" sz="1900" dirty="0" smtClean="0">
                <a:solidFill>
                  <a:srgbClr val="002060"/>
                </a:solidFill>
                <a:latin typeface="Verdana" pitchFamily="34" charset="0"/>
              </a:rPr>
              <a:t>Put the pieces together into one coherent document that is practical, can be implemented, and easily managed and monitored – putting the plan together and getting it ready for implementation.</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1900" dirty="0" smtClean="0">
                <a:solidFill>
                  <a:srgbClr val="002060"/>
                </a:solidFill>
                <a:latin typeface="Verdana" pitchFamily="34" charset="0"/>
              </a:rPr>
              <a:t>Following steps are embarked on in this step:</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Developing a detailed action plan for organisational short-term goals</a:t>
            </a: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Evaluating the financial feasibility of the strategic plan</a:t>
            </a: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Attainment of financial support for the strategic plan</a:t>
            </a: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Mapping out the overall strategy</a:t>
            </a: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Writing, reviewing, and finalising the strategic plan</a:t>
            </a: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Determining a solid process to execute your strategic plan</a:t>
            </a: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Determining how the management will roll out and communicate the overall strategic plan across the organisation</a:t>
            </a: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Employing accountability measures to help achieve the overall goals</a:t>
            </a:r>
          </a:p>
          <a:p>
            <a:pPr marL="722313" lvl="1" indent="-265113" algn="just">
              <a:spcBef>
                <a:spcPct val="0"/>
              </a:spcBef>
              <a:buSzPct val="90000"/>
              <a:buBlip>
                <a:blip r:embed="rId4"/>
              </a:buBlip>
              <a:defRPr/>
            </a:pPr>
            <a:r>
              <a:rPr lang="en-GB" sz="1700" i="1" dirty="0" smtClean="0">
                <a:solidFill>
                  <a:srgbClr val="002060"/>
                </a:solidFill>
                <a:latin typeface="Verdana" pitchFamily="34" charset="0"/>
              </a:rPr>
              <a:t>Scrutinising the strategic plan and evaluating the changes as required</a:t>
            </a:r>
            <a:endParaRPr lang="en-GB" sz="1400"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53</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Organise the Plan</a:t>
            </a:r>
            <a:endParaRPr lang="en-US" sz="1000" dirty="0" smtClean="0">
              <a:solidFill>
                <a:schemeClr val="tx1"/>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from="(-#ppt_w/2)" to="(#ppt_x)" calcmode="lin" valueType="num">
                                      <p:cBhvr>
                                        <p:cTn id="31" dur="600" fill="hold">
                                          <p:stCondLst>
                                            <p:cond delay="0"/>
                                          </p:stCondLst>
                                        </p:cTn>
                                        <p:tgtEl>
                                          <p:spTgt spid="3">
                                            <p:txEl>
                                              <p:pRg st="5" end="5"/>
                                            </p:txEl>
                                          </p:spTgt>
                                        </p:tgtEl>
                                        <p:attrNameLst>
                                          <p:attrName>ppt_x</p:attrName>
                                        </p:attrNameLst>
                                      </p:cBhvr>
                                    </p:anim>
                                    <p:anim from="0" to="-1.0" calcmode="lin" valueType="num">
                                      <p:cBhvr>
                                        <p:cTn id="32" dur="200" decel="50000" autoRev="1" fill="hold">
                                          <p:stCondLst>
                                            <p:cond delay="600"/>
                                          </p:stCondLst>
                                        </p:cTn>
                                        <p:tgtEl>
                                          <p:spTgt spid="3">
                                            <p:txEl>
                                              <p:pRg st="5" end="5"/>
                                            </p:txEl>
                                          </p:spTgt>
                                        </p:tgtEl>
                                        <p:attrNameLst>
                                          <p:attrName>xshear</p:attrName>
                                        </p:attrNameLst>
                                      </p:cBhvr>
                                    </p:anim>
                                    <p:animScale>
                                      <p:cBhvr>
                                        <p:cTn id="33" dur="200" decel="100000" autoRev="1" fill="hold">
                                          <p:stCondLst>
                                            <p:cond delay="600"/>
                                          </p:stCondLst>
                                        </p:cTn>
                                        <p:tgtEl>
                                          <p:spTgt spid="3">
                                            <p:txEl>
                                              <p:pRg st="5" end="5"/>
                                            </p:txEl>
                                          </p:spTgt>
                                        </p:tgtEl>
                                      </p:cBhvr>
                                      <p:from x="100000" y="100000"/>
                                      <p:to x="80000" y="100000"/>
                                    </p:animScale>
                                    <p:anim by="(#ppt_h/3+#ppt_w*0.1)" calcmode="lin" valueType="num">
                                      <p:cBhvr additive="sum">
                                        <p:cTn id="34" dur="200" decel="100000" autoRev="1" fill="hold">
                                          <p:stCondLst>
                                            <p:cond delay="600"/>
                                          </p:stCondLst>
                                        </p:cTn>
                                        <p:tgtEl>
                                          <p:spTgt spid="3">
                                            <p:txEl>
                                              <p:pRg st="5" end="5"/>
                                            </p:txEl>
                                          </p:spTgt>
                                        </p:tgtEl>
                                        <p:attrNameLst>
                                          <p:attrName>ppt_x</p:attrName>
                                        </p:attrNameLst>
                                      </p:cBhvr>
                                    </p:anim>
                                  </p:childTnLst>
                                  <p:subTnLst>
                                    <p:animClr>
                                      <p:cBhvr override="childStyle">
                                        <p:cTn dur="1" fill="hold" display="0" masterRel="nextClick" afterEffect="1"/>
                                        <p:tgtEl>
                                          <p:spTgt spid="3">
                                            <p:txEl>
                                              <p:pRg st="5" end="5"/>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from="(-#ppt_w/2)" to="(#ppt_x)" calcmode="lin" valueType="num">
                                      <p:cBhvr>
                                        <p:cTn id="39" dur="600" fill="hold">
                                          <p:stCondLst>
                                            <p:cond delay="0"/>
                                          </p:stCondLst>
                                        </p:cTn>
                                        <p:tgtEl>
                                          <p:spTgt spid="3">
                                            <p:txEl>
                                              <p:pRg st="6" end="6"/>
                                            </p:txEl>
                                          </p:spTgt>
                                        </p:tgtEl>
                                        <p:attrNameLst>
                                          <p:attrName>ppt_x</p:attrName>
                                        </p:attrNameLst>
                                      </p:cBhvr>
                                    </p:anim>
                                    <p:anim from="0" to="-1.0" calcmode="lin" valueType="num">
                                      <p:cBhvr>
                                        <p:cTn id="40" dur="200" decel="50000" autoRev="1" fill="hold">
                                          <p:stCondLst>
                                            <p:cond delay="600"/>
                                          </p:stCondLst>
                                        </p:cTn>
                                        <p:tgtEl>
                                          <p:spTgt spid="3">
                                            <p:txEl>
                                              <p:pRg st="6" end="6"/>
                                            </p:txEl>
                                          </p:spTgt>
                                        </p:tgtEl>
                                        <p:attrNameLst>
                                          <p:attrName>xshear</p:attrName>
                                        </p:attrNameLst>
                                      </p:cBhvr>
                                    </p:anim>
                                    <p:animScale>
                                      <p:cBhvr>
                                        <p:cTn id="41" dur="200" decel="100000" autoRev="1" fill="hold">
                                          <p:stCondLst>
                                            <p:cond delay="600"/>
                                          </p:stCondLst>
                                        </p:cTn>
                                        <p:tgtEl>
                                          <p:spTgt spid="3">
                                            <p:txEl>
                                              <p:pRg st="6" end="6"/>
                                            </p:txEl>
                                          </p:spTgt>
                                        </p:tgtEl>
                                      </p:cBhvr>
                                      <p:from x="100000" y="100000"/>
                                      <p:to x="80000" y="100000"/>
                                    </p:animScale>
                                    <p:anim by="(#ppt_h/3+#ppt_w*0.1)" calcmode="lin" valueType="num">
                                      <p:cBhvr additive="sum">
                                        <p:cTn id="42"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from="(-#ppt_w/2)" to="(#ppt_x)" calcmode="lin" valueType="num">
                                      <p:cBhvr>
                                        <p:cTn id="47" dur="600" fill="hold">
                                          <p:stCondLst>
                                            <p:cond delay="0"/>
                                          </p:stCondLst>
                                        </p:cTn>
                                        <p:tgtEl>
                                          <p:spTgt spid="3">
                                            <p:txEl>
                                              <p:pRg st="7" end="7"/>
                                            </p:txEl>
                                          </p:spTgt>
                                        </p:tgtEl>
                                        <p:attrNameLst>
                                          <p:attrName>ppt_x</p:attrName>
                                        </p:attrNameLst>
                                      </p:cBhvr>
                                    </p:anim>
                                    <p:anim from="0" to="-1.0" calcmode="lin" valueType="num">
                                      <p:cBhvr>
                                        <p:cTn id="48" dur="200" decel="50000" autoRev="1" fill="hold">
                                          <p:stCondLst>
                                            <p:cond delay="600"/>
                                          </p:stCondLst>
                                        </p:cTn>
                                        <p:tgtEl>
                                          <p:spTgt spid="3">
                                            <p:txEl>
                                              <p:pRg st="7" end="7"/>
                                            </p:txEl>
                                          </p:spTgt>
                                        </p:tgtEl>
                                        <p:attrNameLst>
                                          <p:attrName>xshear</p:attrName>
                                        </p:attrNameLst>
                                      </p:cBhvr>
                                    </p:anim>
                                    <p:animScale>
                                      <p:cBhvr>
                                        <p:cTn id="49" dur="200" decel="100000" autoRev="1" fill="hold">
                                          <p:stCondLst>
                                            <p:cond delay="600"/>
                                          </p:stCondLst>
                                        </p:cTn>
                                        <p:tgtEl>
                                          <p:spTgt spid="3">
                                            <p:txEl>
                                              <p:pRg st="7" end="7"/>
                                            </p:txEl>
                                          </p:spTgt>
                                        </p:tgtEl>
                                      </p:cBhvr>
                                      <p:from x="100000" y="100000"/>
                                      <p:to x="80000" y="100000"/>
                                    </p:animScale>
                                    <p:anim by="(#ppt_h/3+#ppt_w*0.1)" calcmode="lin" valueType="num">
                                      <p:cBhvr additive="sum">
                                        <p:cTn id="50" dur="200" decel="100000" autoRev="1" fill="hold">
                                          <p:stCondLst>
                                            <p:cond delay="600"/>
                                          </p:stCondLst>
                                        </p:cTn>
                                        <p:tgtEl>
                                          <p:spTgt spid="3">
                                            <p:txEl>
                                              <p:pRg st="7" end="7"/>
                                            </p:txEl>
                                          </p:spTgt>
                                        </p:tgtEl>
                                        <p:attrNameLst>
                                          <p:attrName>ppt_x</p:attrName>
                                        </p:attrNameLst>
                                      </p:cBhvr>
                                    </p:anim>
                                  </p:childTnLst>
                                  <p:subTnLst>
                                    <p:animClr>
                                      <p:cBhvr override="childStyle">
                                        <p:cTn dur="1" fill="hold" display="0" masterRel="nextClick" afterEffect="1"/>
                                        <p:tgtEl>
                                          <p:spTgt spid="3">
                                            <p:txEl>
                                              <p:pRg st="7" end="7"/>
                                            </p:txEl>
                                          </p:spTgt>
                                        </p:tgtEl>
                                        <p:attrNameLst>
                                          <p:attrName>ppt_c</p:attrName>
                                        </p:attrNameLst>
                                      </p:cBhvr>
                                      <p:to>
                                        <a:schemeClr val="bg2"/>
                                      </p:to>
                                    </p:animClr>
                                  </p:subTnLst>
                                </p:cTn>
                              </p:par>
                            </p:childTnLst>
                          </p:cTn>
                        </p:par>
                      </p:childTnLst>
                    </p:cTn>
                  </p:par>
                  <p:par>
                    <p:cTn id="51" fill="hold">
                      <p:stCondLst>
                        <p:cond delay="indefinite"/>
                      </p:stCondLst>
                      <p:childTnLst>
                        <p:par>
                          <p:cTn id="52" fill="hold">
                            <p:stCondLst>
                              <p:cond delay="0"/>
                            </p:stCondLst>
                            <p:childTnLst>
                              <p:par>
                                <p:cTn id="53" presetID="34" presetClass="entr" presetSubtype="0"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from="(-#ppt_w/2)" to="(#ppt_x)" calcmode="lin" valueType="num">
                                      <p:cBhvr>
                                        <p:cTn id="55" dur="600" fill="hold">
                                          <p:stCondLst>
                                            <p:cond delay="0"/>
                                          </p:stCondLst>
                                        </p:cTn>
                                        <p:tgtEl>
                                          <p:spTgt spid="3">
                                            <p:txEl>
                                              <p:pRg st="8" end="8"/>
                                            </p:txEl>
                                          </p:spTgt>
                                        </p:tgtEl>
                                        <p:attrNameLst>
                                          <p:attrName>ppt_x</p:attrName>
                                        </p:attrNameLst>
                                      </p:cBhvr>
                                    </p:anim>
                                    <p:anim from="0" to="-1.0" calcmode="lin" valueType="num">
                                      <p:cBhvr>
                                        <p:cTn id="56" dur="200" decel="50000" autoRev="1" fill="hold">
                                          <p:stCondLst>
                                            <p:cond delay="600"/>
                                          </p:stCondLst>
                                        </p:cTn>
                                        <p:tgtEl>
                                          <p:spTgt spid="3">
                                            <p:txEl>
                                              <p:pRg st="8" end="8"/>
                                            </p:txEl>
                                          </p:spTgt>
                                        </p:tgtEl>
                                        <p:attrNameLst>
                                          <p:attrName>xshear</p:attrName>
                                        </p:attrNameLst>
                                      </p:cBhvr>
                                    </p:anim>
                                    <p:animScale>
                                      <p:cBhvr>
                                        <p:cTn id="57" dur="200" decel="100000" autoRev="1" fill="hold">
                                          <p:stCondLst>
                                            <p:cond delay="600"/>
                                          </p:stCondLst>
                                        </p:cTn>
                                        <p:tgtEl>
                                          <p:spTgt spid="3">
                                            <p:txEl>
                                              <p:pRg st="8" end="8"/>
                                            </p:txEl>
                                          </p:spTgt>
                                        </p:tgtEl>
                                      </p:cBhvr>
                                      <p:from x="100000" y="100000"/>
                                      <p:to x="80000" y="100000"/>
                                    </p:animScale>
                                    <p:anim by="(#ppt_h/3+#ppt_w*0.1)" calcmode="lin" valueType="num">
                                      <p:cBhvr additive="sum">
                                        <p:cTn id="58" dur="200" decel="100000" autoRev="1" fill="hold">
                                          <p:stCondLst>
                                            <p:cond delay="600"/>
                                          </p:stCondLst>
                                        </p:cTn>
                                        <p:tgtEl>
                                          <p:spTgt spid="3">
                                            <p:txEl>
                                              <p:pRg st="8" end="8"/>
                                            </p:txEl>
                                          </p:spTgt>
                                        </p:tgtEl>
                                        <p:attrNameLst>
                                          <p:attrName>ppt_x</p:attrName>
                                        </p:attrNameLst>
                                      </p:cBhvr>
                                    </p:anim>
                                  </p:childTnLst>
                                  <p:subTnLst>
                                    <p:animClr>
                                      <p:cBhvr override="childStyle">
                                        <p:cTn dur="1" fill="hold" display="0" masterRel="nextClick" afterEffect="1"/>
                                        <p:tgtEl>
                                          <p:spTgt spid="3">
                                            <p:txEl>
                                              <p:pRg st="8" end="8"/>
                                            </p:txEl>
                                          </p:spTgt>
                                        </p:tgtEl>
                                        <p:attrNameLst>
                                          <p:attrName>ppt_c</p:attrName>
                                        </p:attrNameLst>
                                      </p:cBhvr>
                                      <p:to>
                                        <a:schemeClr val="bg2"/>
                                      </p:to>
                                    </p:animClr>
                                  </p:subTnLst>
                                </p:cTn>
                              </p:par>
                            </p:childTnLst>
                          </p:cTn>
                        </p:par>
                      </p:childTnLst>
                    </p:cTn>
                  </p:par>
                  <p:par>
                    <p:cTn id="59" fill="hold">
                      <p:stCondLst>
                        <p:cond delay="indefinite"/>
                      </p:stCondLst>
                      <p:childTnLst>
                        <p:par>
                          <p:cTn id="60" fill="hold">
                            <p:stCondLst>
                              <p:cond delay="0"/>
                            </p:stCondLst>
                            <p:childTnLst>
                              <p:par>
                                <p:cTn id="61" presetID="34" presetClass="entr" presetSubtype="0" fill="hold"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 from="(-#ppt_w/2)" to="(#ppt_x)" calcmode="lin" valueType="num">
                                      <p:cBhvr>
                                        <p:cTn id="63" dur="600" fill="hold">
                                          <p:stCondLst>
                                            <p:cond delay="0"/>
                                          </p:stCondLst>
                                        </p:cTn>
                                        <p:tgtEl>
                                          <p:spTgt spid="3">
                                            <p:txEl>
                                              <p:pRg st="9" end="9"/>
                                            </p:txEl>
                                          </p:spTgt>
                                        </p:tgtEl>
                                        <p:attrNameLst>
                                          <p:attrName>ppt_x</p:attrName>
                                        </p:attrNameLst>
                                      </p:cBhvr>
                                    </p:anim>
                                    <p:anim from="0" to="-1.0" calcmode="lin" valueType="num">
                                      <p:cBhvr>
                                        <p:cTn id="64" dur="200" decel="50000" autoRev="1" fill="hold">
                                          <p:stCondLst>
                                            <p:cond delay="600"/>
                                          </p:stCondLst>
                                        </p:cTn>
                                        <p:tgtEl>
                                          <p:spTgt spid="3">
                                            <p:txEl>
                                              <p:pRg st="9" end="9"/>
                                            </p:txEl>
                                          </p:spTgt>
                                        </p:tgtEl>
                                        <p:attrNameLst>
                                          <p:attrName>xshear</p:attrName>
                                        </p:attrNameLst>
                                      </p:cBhvr>
                                    </p:anim>
                                    <p:animScale>
                                      <p:cBhvr>
                                        <p:cTn id="65" dur="200" decel="100000" autoRev="1" fill="hold">
                                          <p:stCondLst>
                                            <p:cond delay="600"/>
                                          </p:stCondLst>
                                        </p:cTn>
                                        <p:tgtEl>
                                          <p:spTgt spid="3">
                                            <p:txEl>
                                              <p:pRg st="9" end="9"/>
                                            </p:txEl>
                                          </p:spTgt>
                                        </p:tgtEl>
                                      </p:cBhvr>
                                      <p:from x="100000" y="100000"/>
                                      <p:to x="80000" y="100000"/>
                                    </p:animScale>
                                    <p:anim by="(#ppt_h/3+#ppt_w*0.1)" calcmode="lin" valueType="num">
                                      <p:cBhvr additive="sum">
                                        <p:cTn id="66" dur="200" decel="100000" autoRev="1" fill="hold">
                                          <p:stCondLst>
                                            <p:cond delay="600"/>
                                          </p:stCondLst>
                                        </p:cTn>
                                        <p:tgtEl>
                                          <p:spTgt spid="3">
                                            <p:txEl>
                                              <p:pRg st="9" end="9"/>
                                            </p:txEl>
                                          </p:spTgt>
                                        </p:tgtEl>
                                        <p:attrNameLst>
                                          <p:attrName>ppt_x</p:attrName>
                                        </p:attrNameLst>
                                      </p:cBhvr>
                                    </p:anim>
                                  </p:childTnLst>
                                  <p:subTnLst>
                                    <p:animClr>
                                      <p:cBhvr override="childStyle">
                                        <p:cTn dur="1" fill="hold" display="0" masterRel="nextClick" afterEffect="1"/>
                                        <p:tgtEl>
                                          <p:spTgt spid="3">
                                            <p:txEl>
                                              <p:pRg st="9" end="9"/>
                                            </p:txEl>
                                          </p:spTgt>
                                        </p:tgtEl>
                                        <p:attrNameLst>
                                          <p:attrName>ppt_c</p:attrName>
                                        </p:attrNameLst>
                                      </p:cBhvr>
                                      <p:to>
                                        <a:schemeClr val="bg2"/>
                                      </p:to>
                                    </p:animClr>
                                  </p:subTnLst>
                                </p:cTn>
                              </p:par>
                            </p:childTnLst>
                          </p:cTn>
                        </p:par>
                      </p:childTnLst>
                    </p:cTn>
                  </p:par>
                  <p:par>
                    <p:cTn id="67" fill="hold">
                      <p:stCondLst>
                        <p:cond delay="indefinite"/>
                      </p:stCondLst>
                      <p:childTnLst>
                        <p:par>
                          <p:cTn id="68" fill="hold">
                            <p:stCondLst>
                              <p:cond delay="0"/>
                            </p:stCondLst>
                            <p:childTnLst>
                              <p:par>
                                <p:cTn id="69" presetID="34" presetClass="entr" presetSubtype="0" fill="hold" nodeType="clickEffect">
                                  <p:stCondLst>
                                    <p:cond delay="0"/>
                                  </p:stCondLst>
                                  <p:childTnLst>
                                    <p:set>
                                      <p:cBhvr>
                                        <p:cTn id="70"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71" dur="600" fill="hold">
                                          <p:stCondLst>
                                            <p:cond delay="0"/>
                                          </p:stCondLst>
                                        </p:cTn>
                                        <p:tgtEl>
                                          <p:spTgt spid="3">
                                            <p:txEl>
                                              <p:pRg st="10" end="10"/>
                                            </p:txEl>
                                          </p:spTgt>
                                        </p:tgtEl>
                                        <p:attrNameLst>
                                          <p:attrName>ppt_x</p:attrName>
                                        </p:attrNameLst>
                                      </p:cBhvr>
                                    </p:anim>
                                    <p:anim from="0" to="-1.0" calcmode="lin" valueType="num">
                                      <p:cBhvr>
                                        <p:cTn id="72" dur="200" decel="50000" autoRev="1" fill="hold">
                                          <p:stCondLst>
                                            <p:cond delay="600"/>
                                          </p:stCondLst>
                                        </p:cTn>
                                        <p:tgtEl>
                                          <p:spTgt spid="3">
                                            <p:txEl>
                                              <p:pRg st="10" end="10"/>
                                            </p:txEl>
                                          </p:spTgt>
                                        </p:tgtEl>
                                        <p:attrNameLst>
                                          <p:attrName>xshear</p:attrName>
                                        </p:attrNameLst>
                                      </p:cBhvr>
                                    </p:anim>
                                    <p:animScale>
                                      <p:cBhvr>
                                        <p:cTn id="73" dur="200" decel="100000" autoRev="1" fill="hold">
                                          <p:stCondLst>
                                            <p:cond delay="600"/>
                                          </p:stCondLst>
                                        </p:cTn>
                                        <p:tgtEl>
                                          <p:spTgt spid="3">
                                            <p:txEl>
                                              <p:pRg st="10" end="10"/>
                                            </p:txEl>
                                          </p:spTgt>
                                        </p:tgtEl>
                                      </p:cBhvr>
                                      <p:from x="100000" y="100000"/>
                                      <p:to x="80000" y="100000"/>
                                    </p:animScale>
                                    <p:anim by="(#ppt_h/3+#ppt_w*0.1)" calcmode="lin" valueType="num">
                                      <p:cBhvr additive="sum">
                                        <p:cTn id="74" dur="200" decel="100000" autoRev="1" fill="hold">
                                          <p:stCondLst>
                                            <p:cond delay="600"/>
                                          </p:stCondLst>
                                        </p:cTn>
                                        <p:tgtEl>
                                          <p:spTgt spid="3">
                                            <p:txEl>
                                              <p:pRg st="10" end="10"/>
                                            </p:txEl>
                                          </p:spTgt>
                                        </p:tgtEl>
                                        <p:attrNameLst>
                                          <p:attrName>ppt_x</p:attrName>
                                        </p:attrNameLst>
                                      </p:cBhvr>
                                    </p:anim>
                                  </p:childTnLst>
                                  <p:subTnLst>
                                    <p:animClr>
                                      <p:cBhvr override="childStyle">
                                        <p:cTn dur="1" fill="hold" display="0" masterRel="nextClick" afterEffect="1"/>
                                        <p:tgtEl>
                                          <p:spTgt spid="3">
                                            <p:txEl>
                                              <p:pRg st="10" end="10"/>
                                            </p:txEl>
                                          </p:spTgt>
                                        </p:tgtEl>
                                        <p:attrNameLst>
                                          <p:attrName>ppt_c</p:attrName>
                                        </p:attrNameLst>
                                      </p:cBhvr>
                                      <p:to>
                                        <a:schemeClr val="bg2"/>
                                      </p:to>
                                    </p:animClr>
                                  </p:subTnLst>
                                </p:cTn>
                              </p:par>
                            </p:childTnLst>
                          </p:cTn>
                        </p:par>
                      </p:childTnLst>
                    </p:cTn>
                  </p:par>
                  <p:par>
                    <p:cTn id="75" fill="hold">
                      <p:stCondLst>
                        <p:cond delay="indefinite"/>
                      </p:stCondLst>
                      <p:childTnLst>
                        <p:par>
                          <p:cTn id="76" fill="hold">
                            <p:stCondLst>
                              <p:cond delay="0"/>
                            </p:stCondLst>
                            <p:childTnLst>
                              <p:par>
                                <p:cTn id="77" presetID="34" presetClass="entr" presetSubtype="0" fill="hold" nodeType="click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 from="(-#ppt_w/2)" to="(#ppt_x)" calcmode="lin" valueType="num">
                                      <p:cBhvr>
                                        <p:cTn id="79" dur="600" fill="hold">
                                          <p:stCondLst>
                                            <p:cond delay="0"/>
                                          </p:stCondLst>
                                        </p:cTn>
                                        <p:tgtEl>
                                          <p:spTgt spid="3">
                                            <p:txEl>
                                              <p:pRg st="11" end="11"/>
                                            </p:txEl>
                                          </p:spTgt>
                                        </p:tgtEl>
                                        <p:attrNameLst>
                                          <p:attrName>ppt_x</p:attrName>
                                        </p:attrNameLst>
                                      </p:cBhvr>
                                    </p:anim>
                                    <p:anim from="0" to="-1.0" calcmode="lin" valueType="num">
                                      <p:cBhvr>
                                        <p:cTn id="80" dur="200" decel="50000" autoRev="1" fill="hold">
                                          <p:stCondLst>
                                            <p:cond delay="600"/>
                                          </p:stCondLst>
                                        </p:cTn>
                                        <p:tgtEl>
                                          <p:spTgt spid="3">
                                            <p:txEl>
                                              <p:pRg st="11" end="11"/>
                                            </p:txEl>
                                          </p:spTgt>
                                        </p:tgtEl>
                                        <p:attrNameLst>
                                          <p:attrName>xshear</p:attrName>
                                        </p:attrNameLst>
                                      </p:cBhvr>
                                    </p:anim>
                                    <p:animScale>
                                      <p:cBhvr>
                                        <p:cTn id="81" dur="200" decel="100000" autoRev="1" fill="hold">
                                          <p:stCondLst>
                                            <p:cond delay="600"/>
                                          </p:stCondLst>
                                        </p:cTn>
                                        <p:tgtEl>
                                          <p:spTgt spid="3">
                                            <p:txEl>
                                              <p:pRg st="11" end="11"/>
                                            </p:txEl>
                                          </p:spTgt>
                                        </p:tgtEl>
                                      </p:cBhvr>
                                      <p:from x="100000" y="100000"/>
                                      <p:to x="80000" y="100000"/>
                                    </p:animScale>
                                    <p:anim by="(#ppt_h/3+#ppt_w*0.1)" calcmode="lin" valueType="num">
                                      <p:cBhvr additive="sum">
                                        <p:cTn id="82" dur="200" decel="100000" autoRev="1" fill="hold">
                                          <p:stCondLst>
                                            <p:cond delay="600"/>
                                          </p:stCondLst>
                                        </p:cTn>
                                        <p:tgtEl>
                                          <p:spTgt spid="3">
                                            <p:txEl>
                                              <p:pRg st="11" end="11"/>
                                            </p:txEl>
                                          </p:spTgt>
                                        </p:tgtEl>
                                        <p:attrNameLst>
                                          <p:attrName>ppt_x</p:attrName>
                                        </p:attrNameLst>
                                      </p:cBhvr>
                                    </p:anim>
                                  </p:childTnLst>
                                  <p:subTnLst>
                                    <p:animClr>
                                      <p:cBhvr override="childStyle">
                                        <p:cTn dur="1" fill="hold" display="0" masterRel="nextClick" afterEffect="1"/>
                                        <p:tgtEl>
                                          <p:spTgt spid="3">
                                            <p:txEl>
                                              <p:pRg st="11" end="11"/>
                                            </p:txEl>
                                          </p:spTgt>
                                        </p:tgtEl>
                                        <p:attrNameLst>
                                          <p:attrName>ppt_c</p:attrName>
                                        </p:attrNameLst>
                                      </p:cBhvr>
                                      <p:to>
                                        <a:schemeClr val="bg2"/>
                                      </p:to>
                                    </p:animClr>
                                  </p:subTnLst>
                                </p:cTn>
                              </p:par>
                            </p:childTnLst>
                          </p:cTn>
                        </p:par>
                      </p:childTnLst>
                    </p:cTn>
                  </p:par>
                  <p:par>
                    <p:cTn id="83" fill="hold">
                      <p:stCondLst>
                        <p:cond delay="indefinite"/>
                      </p:stCondLst>
                      <p:childTnLst>
                        <p:par>
                          <p:cTn id="84" fill="hold">
                            <p:stCondLst>
                              <p:cond delay="0"/>
                            </p:stCondLst>
                            <p:childTnLst>
                              <p:par>
                                <p:cTn id="85" presetID="34" presetClass="entr" presetSubtype="0" fill="hold" nodeType="clickEffect">
                                  <p:stCondLst>
                                    <p:cond delay="0"/>
                                  </p:stCondLst>
                                  <p:childTnLst>
                                    <p:set>
                                      <p:cBhvr>
                                        <p:cTn id="86" dur="1" fill="hold">
                                          <p:stCondLst>
                                            <p:cond delay="0"/>
                                          </p:stCondLst>
                                        </p:cTn>
                                        <p:tgtEl>
                                          <p:spTgt spid="3">
                                            <p:txEl>
                                              <p:pRg st="12" end="12"/>
                                            </p:txEl>
                                          </p:spTgt>
                                        </p:tgtEl>
                                        <p:attrNameLst>
                                          <p:attrName>style.visibility</p:attrName>
                                        </p:attrNameLst>
                                      </p:cBhvr>
                                      <p:to>
                                        <p:strVal val="visible"/>
                                      </p:to>
                                    </p:set>
                                    <p:anim from="(-#ppt_w/2)" to="(#ppt_x)" calcmode="lin" valueType="num">
                                      <p:cBhvr>
                                        <p:cTn id="87" dur="600" fill="hold">
                                          <p:stCondLst>
                                            <p:cond delay="0"/>
                                          </p:stCondLst>
                                        </p:cTn>
                                        <p:tgtEl>
                                          <p:spTgt spid="3">
                                            <p:txEl>
                                              <p:pRg st="12" end="12"/>
                                            </p:txEl>
                                          </p:spTgt>
                                        </p:tgtEl>
                                        <p:attrNameLst>
                                          <p:attrName>ppt_x</p:attrName>
                                        </p:attrNameLst>
                                      </p:cBhvr>
                                    </p:anim>
                                    <p:anim from="0" to="-1.0" calcmode="lin" valueType="num">
                                      <p:cBhvr>
                                        <p:cTn id="88" dur="200" decel="50000" autoRev="1" fill="hold">
                                          <p:stCondLst>
                                            <p:cond delay="600"/>
                                          </p:stCondLst>
                                        </p:cTn>
                                        <p:tgtEl>
                                          <p:spTgt spid="3">
                                            <p:txEl>
                                              <p:pRg st="12" end="12"/>
                                            </p:txEl>
                                          </p:spTgt>
                                        </p:tgtEl>
                                        <p:attrNameLst>
                                          <p:attrName>xshear</p:attrName>
                                        </p:attrNameLst>
                                      </p:cBhvr>
                                    </p:anim>
                                    <p:animScale>
                                      <p:cBhvr>
                                        <p:cTn id="89" dur="200" decel="100000" autoRev="1" fill="hold">
                                          <p:stCondLst>
                                            <p:cond delay="600"/>
                                          </p:stCondLst>
                                        </p:cTn>
                                        <p:tgtEl>
                                          <p:spTgt spid="3">
                                            <p:txEl>
                                              <p:pRg st="12" end="12"/>
                                            </p:txEl>
                                          </p:spTgt>
                                        </p:tgtEl>
                                      </p:cBhvr>
                                      <p:from x="100000" y="100000"/>
                                      <p:to x="80000" y="100000"/>
                                    </p:animScale>
                                    <p:anim by="(#ppt_h/3+#ppt_w*0.1)" calcmode="lin" valueType="num">
                                      <p:cBhvr additive="sum">
                                        <p:cTn id="90" dur="200" decel="100000" autoRev="1" fill="hold">
                                          <p:stCondLst>
                                            <p:cond delay="600"/>
                                          </p:stCondLst>
                                        </p:cTn>
                                        <p:tgtEl>
                                          <p:spTgt spid="3">
                                            <p:txEl>
                                              <p:pRg st="12" end="1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5</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44824"/>
            <a:ext cx="8572560" cy="4104456"/>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1900" dirty="0" smtClean="0">
                <a:solidFill>
                  <a:srgbClr val="002060"/>
                </a:solidFill>
                <a:latin typeface="Verdana" pitchFamily="34" charset="0"/>
              </a:rPr>
              <a:t>Risk Management</a:t>
            </a:r>
          </a:p>
          <a:p>
            <a:pPr marL="722313" lvl="1" indent="-265113" algn="just">
              <a:spcBef>
                <a:spcPct val="0"/>
              </a:spcBef>
              <a:buSzPct val="90000"/>
              <a:buBlip>
                <a:blip r:embed="rId4"/>
              </a:buBlip>
              <a:defRPr/>
            </a:pPr>
            <a:r>
              <a:rPr lang="en-GB" sz="1600" dirty="0" smtClean="0">
                <a:solidFill>
                  <a:srgbClr val="002060"/>
                </a:solidFill>
                <a:latin typeface="Verdana" pitchFamily="34" charset="0"/>
              </a:rPr>
              <a:t>Risk management has been described as a managerial process involving the executive functions of planning, organising, leading, and controlling activities in a firm relative to specified risks with a view to </a:t>
            </a:r>
            <a:r>
              <a:rPr lang="en-GB" sz="1600" b="1" i="1" u="sng" dirty="0" smtClean="0">
                <a:solidFill>
                  <a:srgbClr val="002060"/>
                </a:solidFill>
                <a:latin typeface="Verdana" pitchFamily="34" charset="0"/>
              </a:rPr>
              <a:t>reducing their cost to the firm in order to maximise the firm's value</a:t>
            </a:r>
            <a:r>
              <a:rPr lang="en-GB" sz="1600" dirty="0" smtClean="0">
                <a:solidFill>
                  <a:srgbClr val="002060"/>
                </a:solidFill>
                <a:latin typeface="Verdana" pitchFamily="34" charset="0"/>
              </a:rPr>
              <a:t>. </a:t>
            </a:r>
          </a:p>
          <a:p>
            <a:pPr marL="722313" lvl="1" indent="-265113" algn="just">
              <a:spcBef>
                <a:spcPct val="0"/>
              </a:spcBef>
              <a:buSzPct val="90000"/>
              <a:buBlip>
                <a:blip r:embed="rId4"/>
              </a:buBlip>
              <a:defRPr/>
            </a:pPr>
            <a:endParaRPr lang="en-GB" sz="1600" dirty="0" smtClean="0">
              <a:solidFill>
                <a:srgbClr val="002060"/>
              </a:solidFill>
              <a:latin typeface="Verdana" pitchFamily="34" charset="0"/>
            </a:endParaRPr>
          </a:p>
          <a:p>
            <a:pPr marL="722313" lvl="1" indent="-265113" algn="just">
              <a:spcBef>
                <a:spcPct val="0"/>
              </a:spcBef>
              <a:buSzPct val="90000"/>
              <a:buBlip>
                <a:blip r:embed="rId4"/>
              </a:buBlip>
              <a:defRPr/>
            </a:pPr>
            <a:r>
              <a:rPr lang="en-GB" sz="1600" dirty="0" smtClean="0">
                <a:solidFill>
                  <a:srgbClr val="002060"/>
                </a:solidFill>
                <a:latin typeface="Verdana" pitchFamily="34" charset="0"/>
              </a:rPr>
              <a:t>Risk analysis and risk management can help organisations make plans to </a:t>
            </a:r>
            <a:r>
              <a:rPr lang="en-GB" sz="1600" b="1" i="1" u="sng" dirty="0" smtClean="0">
                <a:solidFill>
                  <a:srgbClr val="002060"/>
                </a:solidFill>
                <a:latin typeface="Verdana" pitchFamily="34" charset="0"/>
              </a:rPr>
              <a:t>better manoeuvre around obstacles</a:t>
            </a:r>
            <a:r>
              <a:rPr lang="en-GB" sz="1600" dirty="0" smtClean="0">
                <a:solidFill>
                  <a:srgbClr val="002060"/>
                </a:solidFill>
                <a:latin typeface="Verdana" pitchFamily="34" charset="0"/>
              </a:rPr>
              <a:t>. Assessing risks in advance may facilitate the management to determine the most cost-effective strategies to handle each type of risk.</a:t>
            </a:r>
          </a:p>
          <a:p>
            <a:pPr marL="722313" lvl="1" indent="-265113" algn="just">
              <a:spcBef>
                <a:spcPct val="0"/>
              </a:spcBef>
              <a:buSzPct val="90000"/>
              <a:buBlip>
                <a:blip r:embed="rId4"/>
              </a:buBlip>
              <a:defRPr/>
            </a:pPr>
            <a:endParaRPr lang="en-GB" sz="1600" dirty="0" smtClean="0">
              <a:solidFill>
                <a:srgbClr val="002060"/>
              </a:solidFill>
              <a:latin typeface="Verdana" pitchFamily="34" charset="0"/>
            </a:endParaRPr>
          </a:p>
          <a:p>
            <a:pPr marL="722313" lvl="1" indent="-265113" algn="just">
              <a:spcBef>
                <a:spcPct val="0"/>
              </a:spcBef>
              <a:buSzPct val="90000"/>
              <a:buBlip>
                <a:blip r:embed="rId4"/>
              </a:buBlip>
              <a:defRPr/>
            </a:pPr>
            <a:r>
              <a:rPr lang="en-GB" sz="1600" dirty="0" smtClean="0">
                <a:solidFill>
                  <a:srgbClr val="002060"/>
                </a:solidFill>
                <a:latin typeface="Verdana" pitchFamily="34" charset="0"/>
              </a:rPr>
              <a:t>The process further involves </a:t>
            </a:r>
            <a:r>
              <a:rPr lang="en-GB" sz="1600" b="1" i="1" u="sng" dirty="0" smtClean="0">
                <a:solidFill>
                  <a:srgbClr val="002060"/>
                </a:solidFill>
                <a:latin typeface="Verdana" pitchFamily="34" charset="0"/>
              </a:rPr>
              <a:t>systematic identification and evaluation </a:t>
            </a:r>
            <a:r>
              <a:rPr lang="en-GB" sz="1600" dirty="0" smtClean="0">
                <a:solidFill>
                  <a:srgbClr val="002060"/>
                </a:solidFill>
                <a:latin typeface="Verdana" pitchFamily="34" charset="0"/>
              </a:rPr>
              <a:t>of risks, selection and implementation of strategies for managing them, and continuous monitoring and improvement of the risk management program. </a:t>
            </a:r>
          </a:p>
          <a:p>
            <a:pPr marL="265113" indent="-265113" algn="just">
              <a:spcBef>
                <a:spcPct val="0"/>
              </a:spcBef>
              <a:buSzPct val="90000"/>
              <a:defRPr/>
            </a:pPr>
            <a:endParaRPr lang="en-GB" sz="1900" dirty="0" smtClean="0">
              <a:solidFill>
                <a:srgbClr val="002060"/>
              </a:solidFill>
              <a:latin typeface="Verdana" pitchFamily="34" charset="0"/>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54</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Organise the Plan</a:t>
            </a:r>
            <a:endParaRPr lang="en-US" sz="1000" dirty="0" smtClean="0">
              <a:solidFill>
                <a:schemeClr val="tx1"/>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from="(-#ppt_w/2)" to="(#ppt_x)" calcmode="lin" valueType="num">
                                      <p:cBhvr>
                                        <p:cTn id="15" dur="600" fill="hold">
                                          <p:stCondLst>
                                            <p:cond delay="0"/>
                                          </p:stCondLst>
                                        </p:cTn>
                                        <p:tgtEl>
                                          <p:spTgt spid="3">
                                            <p:txEl>
                                              <p:pRg st="3" end="3"/>
                                            </p:txEl>
                                          </p:spTgt>
                                        </p:tgtEl>
                                        <p:attrNameLst>
                                          <p:attrName>ppt_x</p:attrName>
                                        </p:attrNameLst>
                                      </p:cBhvr>
                                    </p:anim>
                                    <p:anim from="0" to="-1.0" calcmode="lin" valueType="num">
                                      <p:cBhvr>
                                        <p:cTn id="16" dur="200" decel="50000" autoRev="1" fill="hold">
                                          <p:stCondLst>
                                            <p:cond delay="600"/>
                                          </p:stCondLst>
                                        </p:cTn>
                                        <p:tgtEl>
                                          <p:spTgt spid="3">
                                            <p:txEl>
                                              <p:pRg st="3" end="3"/>
                                            </p:txEl>
                                          </p:spTgt>
                                        </p:tgtEl>
                                        <p:attrNameLst>
                                          <p:attrName>xshear</p:attrName>
                                        </p:attrNameLst>
                                      </p:cBhvr>
                                    </p:anim>
                                    <p:animScale>
                                      <p:cBhvr>
                                        <p:cTn id="17" dur="200" decel="100000" autoRev="1" fill="hold">
                                          <p:stCondLst>
                                            <p:cond delay="600"/>
                                          </p:stCondLst>
                                        </p:cTn>
                                        <p:tgtEl>
                                          <p:spTgt spid="3">
                                            <p:txEl>
                                              <p:pRg st="3" end="3"/>
                                            </p:txEl>
                                          </p:spTgt>
                                        </p:tgtEl>
                                      </p:cBhvr>
                                      <p:from x="100000" y="100000"/>
                                      <p:to x="80000" y="100000"/>
                                    </p:animScale>
                                    <p:anim by="(#ppt_h/3+#ppt_w*0.1)" calcmode="lin" valueType="num">
                                      <p:cBhvr additive="sum">
                                        <p:cTn id="18" dur="200" decel="100000" autoRev="1" fill="hold">
                                          <p:stCondLst>
                                            <p:cond delay="600"/>
                                          </p:stCondLst>
                                        </p:cTn>
                                        <p:tgtEl>
                                          <p:spTgt spid="3">
                                            <p:txEl>
                                              <p:pRg st="3" end="3"/>
                                            </p:txEl>
                                          </p:spTgt>
                                        </p:tgtEl>
                                        <p:attrNameLst>
                                          <p:attrName>ppt_x</p:attrName>
                                        </p:attrNameLst>
                                      </p:cBhvr>
                                    </p:anim>
                                  </p:childTnLst>
                                  <p:subTnLst>
                                    <p:animClr>
                                      <p:cBhvr override="childStyle">
                                        <p:cTn dur="1" fill="hold" display="0" masterRel="nextClick" afterEffect="1"/>
                                        <p:tgtEl>
                                          <p:spTgt spid="3">
                                            <p:txEl>
                                              <p:pRg st="3" end="3"/>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3">
                                            <p:txEl>
                                              <p:pRg st="1" end="1"/>
                                            </p:txEl>
                                          </p:spTgt>
                                        </p:tgtEl>
                                        <p:attrNameLst>
                                          <p:attrName>ppt_x</p:attrName>
                                        </p:attrNameLst>
                                      </p:cBhvr>
                                    </p:anim>
                                    <p:anim from="0" to="-1.0" calcmode="lin" valueType="num">
                                      <p:cBhvr>
                                        <p:cTn id="24" dur="200" decel="50000" autoRev="1" fill="hold">
                                          <p:stCondLst>
                                            <p:cond delay="600"/>
                                          </p:stCondLst>
                                        </p:cTn>
                                        <p:tgtEl>
                                          <p:spTgt spid="3">
                                            <p:txEl>
                                              <p:pRg st="1" end="1"/>
                                            </p:txEl>
                                          </p:spTgt>
                                        </p:tgtEl>
                                        <p:attrNameLst>
                                          <p:attrName>xshear</p:attrName>
                                        </p:attrNameLst>
                                      </p:cBhvr>
                                    </p:anim>
                                    <p:animScale>
                                      <p:cBhvr>
                                        <p:cTn id="25" dur="200" decel="100000" autoRev="1" fill="hold">
                                          <p:stCondLst>
                                            <p:cond delay="600"/>
                                          </p:stCondLst>
                                        </p:cTn>
                                        <p:tgtEl>
                                          <p:spTgt spid="3">
                                            <p:txEl>
                                              <p:pRg st="1" end="1"/>
                                            </p:txEl>
                                          </p:spTgt>
                                        </p:tgtEl>
                                      </p:cBhvr>
                                      <p:from x="100000" y="100000"/>
                                      <p:to x="80000" y="100000"/>
                                    </p:animScale>
                                    <p:anim by="(#ppt_h/3+#ppt_w*0.1)" calcmode="lin" valueType="num">
                                      <p:cBhvr additive="sum">
                                        <p:cTn id="26" dur="200" decel="100000" autoRev="1" fill="hold">
                                          <p:stCondLst>
                                            <p:cond delay="600"/>
                                          </p:stCondLst>
                                        </p:cTn>
                                        <p:tgtEl>
                                          <p:spTgt spid="3">
                                            <p:txEl>
                                              <p:pRg st="1" end="1"/>
                                            </p:txEl>
                                          </p:spTgt>
                                        </p:tgtEl>
                                        <p:attrNameLst>
                                          <p:attrName>ppt_x</p:attrName>
                                        </p:attrNameLst>
                                      </p:cBhvr>
                                    </p:anim>
                                  </p:childTnLst>
                                  <p:subTnLst>
                                    <p:animClr>
                                      <p:cBhvr override="childStyle">
                                        <p:cTn dur="1" fill="hold" display="0" masterRel="nextClick" afterEffect="1"/>
                                        <p:tgtEl>
                                          <p:spTgt spid="3">
                                            <p:txEl>
                                              <p:pRg st="1" end="1"/>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from="(-#ppt_w/2)" to="(#ppt_x)" calcmode="lin" valueType="num">
                                      <p:cBhvr>
                                        <p:cTn id="31" dur="600" fill="hold">
                                          <p:stCondLst>
                                            <p:cond delay="0"/>
                                          </p:stCondLst>
                                        </p:cTn>
                                        <p:tgtEl>
                                          <p:spTgt spid="3">
                                            <p:txEl>
                                              <p:pRg st="5" end="5"/>
                                            </p:txEl>
                                          </p:spTgt>
                                        </p:tgtEl>
                                        <p:attrNameLst>
                                          <p:attrName>ppt_x</p:attrName>
                                        </p:attrNameLst>
                                      </p:cBhvr>
                                    </p:anim>
                                    <p:anim from="0" to="-1.0" calcmode="lin" valueType="num">
                                      <p:cBhvr>
                                        <p:cTn id="32" dur="200" decel="50000" autoRev="1" fill="hold">
                                          <p:stCondLst>
                                            <p:cond delay="600"/>
                                          </p:stCondLst>
                                        </p:cTn>
                                        <p:tgtEl>
                                          <p:spTgt spid="3">
                                            <p:txEl>
                                              <p:pRg st="5" end="5"/>
                                            </p:txEl>
                                          </p:spTgt>
                                        </p:tgtEl>
                                        <p:attrNameLst>
                                          <p:attrName>xshear</p:attrName>
                                        </p:attrNameLst>
                                      </p:cBhvr>
                                    </p:anim>
                                    <p:animScale>
                                      <p:cBhvr>
                                        <p:cTn id="33" dur="200" decel="100000" autoRev="1" fill="hold">
                                          <p:stCondLst>
                                            <p:cond delay="600"/>
                                          </p:stCondLst>
                                        </p:cTn>
                                        <p:tgtEl>
                                          <p:spTgt spid="3">
                                            <p:txEl>
                                              <p:pRg st="5" end="5"/>
                                            </p:txEl>
                                          </p:spTgt>
                                        </p:tgtEl>
                                      </p:cBhvr>
                                      <p:from x="100000" y="100000"/>
                                      <p:to x="80000" y="100000"/>
                                    </p:animScale>
                                    <p:anim by="(#ppt_h/3+#ppt_w*0.1)" calcmode="lin" valueType="num">
                                      <p:cBhvr additive="sum">
                                        <p:cTn id="34" dur="200" decel="100000" autoRev="1" fill="hold">
                                          <p:stCondLst>
                                            <p:cond delay="600"/>
                                          </p:stCondLst>
                                        </p:cTn>
                                        <p:tgtEl>
                                          <p:spTgt spid="3">
                                            <p:txEl>
                                              <p:pRg st="5" end="5"/>
                                            </p:txEl>
                                          </p:spTgt>
                                        </p:tgtEl>
                                        <p:attrNameLst>
                                          <p:attrName>ppt_x</p:attrName>
                                        </p:attrNameLst>
                                      </p:cBhvr>
                                    </p:anim>
                                  </p:childTnLst>
                                  <p:subTnLst>
                                    <p:animClr>
                                      <p:cBhvr override="childStyle">
                                        <p:cTn dur="1" fill="hold" display="0" masterRel="nextClick" afterEffect="1"/>
                                        <p:tgtEl>
                                          <p:spTgt spid="3">
                                            <p:txEl>
                                              <p:pRg st="5" end="5"/>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5</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44824"/>
            <a:ext cx="8572560" cy="4392488"/>
          </a:xfrm>
          <a:prstGeom prst="rect">
            <a:avLst/>
          </a:prstGeom>
          <a:noFill/>
          <a:ln>
            <a:noFill/>
          </a:ln>
        </p:spPr>
        <p:txBody>
          <a:bodyPr vert="horz" lIns="91440" tIns="45720" rIns="91440" bIns="45720" rtlCol="0" anchor="t">
            <a:normAutofit lnSpcReduction="10000"/>
          </a:bodyPr>
          <a:lstStyle/>
          <a:p>
            <a:pPr marL="265113" indent="-265113" algn="just">
              <a:spcBef>
                <a:spcPct val="0"/>
              </a:spcBef>
              <a:buSzPct val="90000"/>
              <a:buBlip>
                <a:blip r:embed="rId3"/>
              </a:buBlip>
              <a:defRPr/>
            </a:pPr>
            <a:r>
              <a:rPr lang="en-GB" sz="1900" dirty="0" smtClean="0">
                <a:solidFill>
                  <a:srgbClr val="002060"/>
                </a:solidFill>
                <a:latin typeface="Verdana" pitchFamily="34" charset="0"/>
              </a:rPr>
              <a:t>Risk Management</a:t>
            </a:r>
          </a:p>
          <a:p>
            <a:pPr marL="722313" lvl="1" indent="-265113" algn="just">
              <a:spcBef>
                <a:spcPct val="0"/>
              </a:spcBef>
              <a:buSzPct val="90000"/>
              <a:buBlip>
                <a:blip r:embed="rId4"/>
              </a:buBlip>
              <a:defRPr/>
            </a:pPr>
            <a:r>
              <a:rPr lang="en-GB" dirty="0" smtClean="0">
                <a:solidFill>
                  <a:srgbClr val="002060"/>
                </a:solidFill>
                <a:latin typeface="Verdana" pitchFamily="34" charset="0"/>
              </a:rPr>
              <a:t>Integrating risk management and strategic planning leverages the benefits of both processes and makes them mutually reinforcing. </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tabLst>
                <a:tab pos="714375" algn="l"/>
              </a:tabLst>
              <a:defRPr/>
            </a:pPr>
            <a:r>
              <a:rPr lang="en-GB" dirty="0" smtClean="0">
                <a:solidFill>
                  <a:srgbClr val="002060"/>
                </a:solidFill>
                <a:latin typeface="Verdana" pitchFamily="34" charset="0"/>
              </a:rPr>
              <a:t>However, when risk management process is undertaken effectively along with strategic planning, it can deliver a range of benefits, by:</a:t>
            </a:r>
          </a:p>
          <a:p>
            <a:pPr marL="722313" lvl="1" indent="-265113" algn="just">
              <a:spcBef>
                <a:spcPct val="0"/>
              </a:spcBef>
              <a:buSzPct val="90000"/>
              <a:buBlip>
                <a:blip r:embed="rId4"/>
              </a:buBlip>
              <a:tabLst>
                <a:tab pos="714375" algn="l"/>
              </a:tabLst>
              <a:defRPr/>
            </a:pPr>
            <a:endParaRPr lang="en-GB" dirty="0" smtClean="0">
              <a:latin typeface="Verdana" pitchFamily="34" charset="0"/>
            </a:endParaRPr>
          </a:p>
          <a:p>
            <a:pPr marL="1179513" lvl="2" indent="-265113" algn="just">
              <a:spcBef>
                <a:spcPct val="0"/>
              </a:spcBef>
              <a:buSzPct val="90000"/>
              <a:buBlip>
                <a:blip r:embed="rId5"/>
              </a:buBlip>
              <a:tabLst>
                <a:tab pos="714375" algn="l"/>
              </a:tabLst>
              <a:defRPr/>
            </a:pPr>
            <a:r>
              <a:rPr lang="en-GB" sz="1600" dirty="0" smtClean="0">
                <a:solidFill>
                  <a:srgbClr val="002060"/>
                </a:solidFill>
                <a:latin typeface="Verdana" pitchFamily="34" charset="0"/>
              </a:rPr>
              <a:t>improving planning processes by enabling the </a:t>
            </a:r>
            <a:r>
              <a:rPr lang="en-GB" sz="1600" b="1" i="1" u="sng" dirty="0" smtClean="0">
                <a:solidFill>
                  <a:srgbClr val="002060"/>
                </a:solidFill>
                <a:latin typeface="Verdana" pitchFamily="34" charset="0"/>
              </a:rPr>
              <a:t>key focus to remain on core business </a:t>
            </a:r>
            <a:r>
              <a:rPr lang="en-GB" sz="1600" dirty="0" smtClean="0">
                <a:solidFill>
                  <a:srgbClr val="002060"/>
                </a:solidFill>
                <a:latin typeface="Verdana" pitchFamily="34" charset="0"/>
              </a:rPr>
              <a:t>and helping to ensure continuity of service delivery;</a:t>
            </a:r>
          </a:p>
          <a:p>
            <a:pPr marL="1179513" lvl="2" indent="-265113" algn="just">
              <a:spcBef>
                <a:spcPct val="0"/>
              </a:spcBef>
              <a:buSzPct val="90000"/>
              <a:buBlip>
                <a:blip r:embed="rId5"/>
              </a:buBlip>
              <a:tabLst>
                <a:tab pos="714375" algn="l"/>
              </a:tabLst>
              <a:defRPr/>
            </a:pPr>
            <a:r>
              <a:rPr lang="en-GB" sz="1600" dirty="0" smtClean="0">
                <a:solidFill>
                  <a:srgbClr val="002060"/>
                </a:solidFill>
                <a:latin typeface="Verdana" pitchFamily="34" charset="0"/>
              </a:rPr>
              <a:t>reducing the likelihood of potentially costly ‘surprises’ and </a:t>
            </a:r>
            <a:r>
              <a:rPr lang="en-GB" sz="1600" b="1" i="1" u="sng" dirty="0" smtClean="0">
                <a:solidFill>
                  <a:srgbClr val="002060"/>
                </a:solidFill>
                <a:latin typeface="Verdana" pitchFamily="34" charset="0"/>
              </a:rPr>
              <a:t>preparing for challenging and undesirable events and outcomes</a:t>
            </a:r>
            <a:r>
              <a:rPr lang="en-GB" sz="1600" dirty="0" smtClean="0">
                <a:solidFill>
                  <a:srgbClr val="002060"/>
                </a:solidFill>
                <a:latin typeface="Verdana" pitchFamily="34" charset="0"/>
              </a:rPr>
              <a:t>;</a:t>
            </a:r>
          </a:p>
          <a:p>
            <a:pPr marL="1179513" lvl="2" indent="-265113" algn="just">
              <a:spcBef>
                <a:spcPct val="0"/>
              </a:spcBef>
              <a:buSzPct val="90000"/>
              <a:buBlip>
                <a:blip r:embed="rId5"/>
              </a:buBlip>
              <a:tabLst>
                <a:tab pos="714375" algn="l"/>
              </a:tabLst>
              <a:defRPr/>
            </a:pPr>
            <a:r>
              <a:rPr lang="en-GB" sz="1600" dirty="0" smtClean="0">
                <a:solidFill>
                  <a:srgbClr val="002060"/>
                </a:solidFill>
                <a:latin typeface="Verdana" pitchFamily="34" charset="0"/>
              </a:rPr>
              <a:t>contributing to the development of a positive organisational culture, in which </a:t>
            </a:r>
            <a:r>
              <a:rPr lang="en-GB" sz="1600" b="1" i="1" u="sng" dirty="0" smtClean="0">
                <a:solidFill>
                  <a:srgbClr val="002060"/>
                </a:solidFill>
                <a:latin typeface="Verdana" pitchFamily="34" charset="0"/>
              </a:rPr>
              <a:t>people and organisations understand their purpose</a:t>
            </a:r>
            <a:r>
              <a:rPr lang="en-GB" sz="1600" dirty="0" smtClean="0">
                <a:solidFill>
                  <a:srgbClr val="002060"/>
                </a:solidFill>
                <a:latin typeface="Verdana" pitchFamily="34" charset="0"/>
              </a:rPr>
              <a:t>, roles and direction; and </a:t>
            </a:r>
          </a:p>
          <a:p>
            <a:pPr marL="1179513" lvl="2" indent="-265113" algn="just">
              <a:spcBef>
                <a:spcPct val="0"/>
              </a:spcBef>
              <a:buSzPct val="90000"/>
              <a:buBlip>
                <a:blip r:embed="rId5"/>
              </a:buBlip>
              <a:tabLst>
                <a:tab pos="714375" algn="l"/>
              </a:tabLst>
              <a:defRPr/>
            </a:pPr>
            <a:r>
              <a:rPr lang="en-GB" sz="1600" dirty="0" smtClean="0">
                <a:solidFill>
                  <a:srgbClr val="002060"/>
                </a:solidFill>
                <a:latin typeface="Verdana" pitchFamily="34" charset="0"/>
              </a:rPr>
              <a:t>improving </a:t>
            </a:r>
            <a:r>
              <a:rPr lang="en-GB" sz="1600" b="1" i="1" u="sng" dirty="0" smtClean="0">
                <a:solidFill>
                  <a:srgbClr val="002060"/>
                </a:solidFill>
                <a:latin typeface="Verdana" pitchFamily="34" charset="0"/>
              </a:rPr>
              <a:t>accountability and governance </a:t>
            </a:r>
            <a:r>
              <a:rPr lang="en-GB" sz="1600" dirty="0" smtClean="0">
                <a:solidFill>
                  <a:srgbClr val="002060"/>
                </a:solidFill>
                <a:latin typeface="Verdana" pitchFamily="34" charset="0"/>
              </a:rPr>
              <a:t>— in relation to both decision-making and outcomes. </a:t>
            </a:r>
            <a:endParaRPr lang="en-GB" sz="1600" i="1" dirty="0" smtClean="0">
              <a:solidFill>
                <a:srgbClr val="002060"/>
              </a:solidFill>
              <a:latin typeface="Verdana" pitchFamily="34" charset="0"/>
            </a:endParaRPr>
          </a:p>
          <a:p>
            <a:pPr marL="265113" indent="-265113" algn="just">
              <a:spcBef>
                <a:spcPct val="0"/>
              </a:spcBef>
              <a:buSzPct val="90000"/>
              <a:defRPr/>
            </a:pPr>
            <a:endParaRPr lang="en-GB" sz="1900" i="1" dirty="0" smtClean="0">
              <a:solidFill>
                <a:srgbClr val="002060"/>
              </a:solidFill>
              <a:latin typeface="Verdana" pitchFamily="34" charset="0"/>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55</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6"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Organise the Plan</a:t>
            </a:r>
            <a:endParaRPr lang="en-US" sz="1000" dirty="0" smtClean="0">
              <a:solidFill>
                <a:schemeClr val="tx1"/>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5</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44824"/>
            <a:ext cx="8572560" cy="4104456"/>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Questions for the audience:</a:t>
            </a:r>
          </a:p>
          <a:p>
            <a:pPr marL="265113" indent="-265113" algn="just">
              <a:spcBef>
                <a:spcPct val="0"/>
              </a:spcBef>
              <a:buSzPct val="90000"/>
              <a:buBlip>
                <a:blip r:embed="rId3"/>
              </a:buBlip>
              <a:defRPr/>
            </a:pPr>
            <a:endParaRPr lang="en-GB" sz="20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types of risks are involved? Any examples?</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type of information is required? </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Can you rank each risk (likelihood, impact)?</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Who will do this? </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56</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Organise the Plan</a:t>
            </a:r>
            <a:endParaRPr lang="en-US" sz="1000" dirty="0" smtClean="0">
              <a:solidFill>
                <a:schemeClr val="tx1"/>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from="(-#ppt_w/2)" to="(#ppt_x)" calcmode="lin" valueType="num">
                                      <p:cBhvr>
                                        <p:cTn id="15" dur="600" fill="hold">
                                          <p:stCondLst>
                                            <p:cond delay="0"/>
                                          </p:stCondLst>
                                        </p:cTn>
                                        <p:tgtEl>
                                          <p:spTgt spid="3">
                                            <p:txEl>
                                              <p:pRg st="4" end="4"/>
                                            </p:txEl>
                                          </p:spTgt>
                                        </p:tgtEl>
                                        <p:attrNameLst>
                                          <p:attrName>ppt_x</p:attrName>
                                        </p:attrNameLst>
                                      </p:cBhvr>
                                    </p:anim>
                                    <p:anim from="0" to="-1.0" calcmode="lin" valueType="num">
                                      <p:cBhvr>
                                        <p:cTn id="16" dur="200" decel="50000" autoRev="1" fill="hold">
                                          <p:stCondLst>
                                            <p:cond delay="600"/>
                                          </p:stCondLst>
                                        </p:cTn>
                                        <p:tgtEl>
                                          <p:spTgt spid="3">
                                            <p:txEl>
                                              <p:pRg st="4" end="4"/>
                                            </p:txEl>
                                          </p:spTgt>
                                        </p:tgtEl>
                                        <p:attrNameLst>
                                          <p:attrName>xshear</p:attrName>
                                        </p:attrNameLst>
                                      </p:cBhvr>
                                    </p:anim>
                                    <p:animScale>
                                      <p:cBhvr>
                                        <p:cTn id="17" dur="200" decel="100000" autoRev="1" fill="hold">
                                          <p:stCondLst>
                                            <p:cond delay="600"/>
                                          </p:stCondLst>
                                        </p:cTn>
                                        <p:tgtEl>
                                          <p:spTgt spid="3">
                                            <p:txEl>
                                              <p:pRg st="4" end="4"/>
                                            </p:txEl>
                                          </p:spTgt>
                                        </p:tgtEl>
                                      </p:cBhvr>
                                      <p:from x="100000" y="100000"/>
                                      <p:to x="80000" y="100000"/>
                                    </p:animScale>
                                    <p:anim by="(#ppt_h/3+#ppt_w*0.1)" calcmode="lin" valueType="num">
                                      <p:cBhvr additive="sum">
                                        <p:cTn id="18"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from="(-#ppt_w/2)" to="(#ppt_x)" calcmode="lin" valueType="num">
                                      <p:cBhvr>
                                        <p:cTn id="23" dur="600" fill="hold">
                                          <p:stCondLst>
                                            <p:cond delay="0"/>
                                          </p:stCondLst>
                                        </p:cTn>
                                        <p:tgtEl>
                                          <p:spTgt spid="3">
                                            <p:txEl>
                                              <p:pRg st="6" end="6"/>
                                            </p:txEl>
                                          </p:spTgt>
                                        </p:tgtEl>
                                        <p:attrNameLst>
                                          <p:attrName>ppt_x</p:attrName>
                                        </p:attrNameLst>
                                      </p:cBhvr>
                                    </p:anim>
                                    <p:anim from="0" to="-1.0" calcmode="lin" valueType="num">
                                      <p:cBhvr>
                                        <p:cTn id="24" dur="200" decel="50000" autoRev="1" fill="hold">
                                          <p:stCondLst>
                                            <p:cond delay="600"/>
                                          </p:stCondLst>
                                        </p:cTn>
                                        <p:tgtEl>
                                          <p:spTgt spid="3">
                                            <p:txEl>
                                              <p:pRg st="6" end="6"/>
                                            </p:txEl>
                                          </p:spTgt>
                                        </p:tgtEl>
                                        <p:attrNameLst>
                                          <p:attrName>xshear</p:attrName>
                                        </p:attrNameLst>
                                      </p:cBhvr>
                                    </p:anim>
                                    <p:animScale>
                                      <p:cBhvr>
                                        <p:cTn id="25" dur="200" decel="100000" autoRev="1" fill="hold">
                                          <p:stCondLst>
                                            <p:cond delay="600"/>
                                          </p:stCondLst>
                                        </p:cTn>
                                        <p:tgtEl>
                                          <p:spTgt spid="3">
                                            <p:txEl>
                                              <p:pRg st="6" end="6"/>
                                            </p:txEl>
                                          </p:spTgt>
                                        </p:tgtEl>
                                      </p:cBhvr>
                                      <p:from x="100000" y="100000"/>
                                      <p:to x="80000" y="100000"/>
                                    </p:animScale>
                                    <p:anim by="(#ppt_h/3+#ppt_w*0.1)" calcmode="lin" valueType="num">
                                      <p:cBhvr additive="sum">
                                        <p:cTn id="26"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from="(-#ppt_w/2)" to="(#ppt_x)" calcmode="lin" valueType="num">
                                      <p:cBhvr>
                                        <p:cTn id="31" dur="600" fill="hold">
                                          <p:stCondLst>
                                            <p:cond delay="0"/>
                                          </p:stCondLst>
                                        </p:cTn>
                                        <p:tgtEl>
                                          <p:spTgt spid="3">
                                            <p:txEl>
                                              <p:pRg st="8" end="8"/>
                                            </p:txEl>
                                          </p:spTgt>
                                        </p:tgtEl>
                                        <p:attrNameLst>
                                          <p:attrName>ppt_x</p:attrName>
                                        </p:attrNameLst>
                                      </p:cBhvr>
                                    </p:anim>
                                    <p:anim from="0" to="-1.0" calcmode="lin" valueType="num">
                                      <p:cBhvr>
                                        <p:cTn id="32" dur="200" decel="50000" autoRev="1" fill="hold">
                                          <p:stCondLst>
                                            <p:cond delay="600"/>
                                          </p:stCondLst>
                                        </p:cTn>
                                        <p:tgtEl>
                                          <p:spTgt spid="3">
                                            <p:txEl>
                                              <p:pRg st="8" end="8"/>
                                            </p:txEl>
                                          </p:spTgt>
                                        </p:tgtEl>
                                        <p:attrNameLst>
                                          <p:attrName>xshear</p:attrName>
                                        </p:attrNameLst>
                                      </p:cBhvr>
                                    </p:anim>
                                    <p:animScale>
                                      <p:cBhvr>
                                        <p:cTn id="33" dur="200" decel="100000" autoRev="1" fill="hold">
                                          <p:stCondLst>
                                            <p:cond delay="600"/>
                                          </p:stCondLst>
                                        </p:cTn>
                                        <p:tgtEl>
                                          <p:spTgt spid="3">
                                            <p:txEl>
                                              <p:pRg st="8" end="8"/>
                                            </p:txEl>
                                          </p:spTgt>
                                        </p:tgtEl>
                                      </p:cBhvr>
                                      <p:from x="100000" y="100000"/>
                                      <p:to x="80000" y="100000"/>
                                    </p:animScale>
                                    <p:anim by="(#ppt_h/3+#ppt_w*0.1)" calcmode="lin" valueType="num">
                                      <p:cBhvr additive="sum">
                                        <p:cTn id="34" dur="200" decel="100000" autoRev="1" fill="hold">
                                          <p:stCondLst>
                                            <p:cond delay="600"/>
                                          </p:stCondLst>
                                        </p:cTn>
                                        <p:tgtEl>
                                          <p:spTgt spid="3">
                                            <p:txEl>
                                              <p:pRg st="8" end="8"/>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from="(-#ppt_w/2)" to="(#ppt_x)" calcmode="lin" valueType="num">
                                      <p:cBhvr>
                                        <p:cTn id="39" dur="600" fill="hold">
                                          <p:stCondLst>
                                            <p:cond delay="0"/>
                                          </p:stCondLst>
                                        </p:cTn>
                                        <p:tgtEl>
                                          <p:spTgt spid="3">
                                            <p:txEl>
                                              <p:pRg st="2" end="2"/>
                                            </p:txEl>
                                          </p:spTgt>
                                        </p:tgtEl>
                                        <p:attrNameLst>
                                          <p:attrName>ppt_x</p:attrName>
                                        </p:attrNameLst>
                                      </p:cBhvr>
                                    </p:anim>
                                    <p:anim from="0" to="-1.0" calcmode="lin" valueType="num">
                                      <p:cBhvr>
                                        <p:cTn id="40" dur="200" decel="50000" autoRev="1" fill="hold">
                                          <p:stCondLst>
                                            <p:cond delay="600"/>
                                          </p:stCondLst>
                                        </p:cTn>
                                        <p:tgtEl>
                                          <p:spTgt spid="3">
                                            <p:txEl>
                                              <p:pRg st="2" end="2"/>
                                            </p:txEl>
                                          </p:spTgt>
                                        </p:tgtEl>
                                        <p:attrNameLst>
                                          <p:attrName>xshear</p:attrName>
                                        </p:attrNameLst>
                                      </p:cBhvr>
                                    </p:anim>
                                    <p:animScale>
                                      <p:cBhvr>
                                        <p:cTn id="41" dur="200" decel="100000" autoRev="1" fill="hold">
                                          <p:stCondLst>
                                            <p:cond delay="600"/>
                                          </p:stCondLst>
                                        </p:cTn>
                                        <p:tgtEl>
                                          <p:spTgt spid="3">
                                            <p:txEl>
                                              <p:pRg st="2" end="2"/>
                                            </p:txEl>
                                          </p:spTgt>
                                        </p:tgtEl>
                                      </p:cBhvr>
                                      <p:from x="100000" y="100000"/>
                                      <p:to x="80000" y="100000"/>
                                    </p:animScale>
                                    <p:anim by="(#ppt_h/3+#ppt_w*0.1)" calcmode="lin" valueType="num">
                                      <p:cBhvr additive="sum">
                                        <p:cTn id="42" dur="200" decel="100000" autoRev="1" fill="hold">
                                          <p:stCondLst>
                                            <p:cond delay="600"/>
                                          </p:stCondLst>
                                        </p:cTn>
                                        <p:tgtEl>
                                          <p:spTgt spid="3">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6</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44824"/>
            <a:ext cx="8572560" cy="4248472"/>
          </a:xfrm>
          <a:prstGeom prst="rect">
            <a:avLst/>
          </a:prstGeom>
          <a:noFill/>
          <a:ln>
            <a:noFill/>
          </a:ln>
        </p:spPr>
        <p:txBody>
          <a:bodyPr vert="horz" lIns="91440" tIns="45720" rIns="91440" bIns="45720" rtlCol="0" anchor="t">
            <a:normAutofit lnSpcReduction="10000"/>
          </a:bodyPr>
          <a:lstStyle/>
          <a:p>
            <a:pPr marL="265113" indent="-265113" algn="just">
              <a:spcBef>
                <a:spcPct val="0"/>
              </a:spcBef>
              <a:buSzPct val="90000"/>
              <a:buBlip>
                <a:blip r:embed="rId3"/>
              </a:buBlip>
              <a:defRPr/>
            </a:pPr>
            <a:r>
              <a:rPr lang="en-GB" sz="1900" dirty="0" smtClean="0">
                <a:solidFill>
                  <a:srgbClr val="002060"/>
                </a:solidFill>
                <a:latin typeface="Verdana" pitchFamily="34" charset="0"/>
              </a:rPr>
              <a:t>Once a clear picture of the organisation and its environment is organised, </a:t>
            </a:r>
            <a:r>
              <a:rPr lang="en-GB" sz="1900" b="1" i="1" u="sng" dirty="0" smtClean="0">
                <a:solidFill>
                  <a:srgbClr val="002060"/>
                </a:solidFill>
                <a:latin typeface="Verdana" pitchFamily="34" charset="0"/>
              </a:rPr>
              <a:t>specific strategic alternatives </a:t>
            </a:r>
            <a:r>
              <a:rPr lang="en-GB" sz="1900" dirty="0" smtClean="0">
                <a:solidFill>
                  <a:srgbClr val="002060"/>
                </a:solidFill>
                <a:latin typeface="Verdana" pitchFamily="34" charset="0"/>
              </a:rPr>
              <a:t>can be developed. </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1900" dirty="0" smtClean="0">
                <a:solidFill>
                  <a:srgbClr val="002060"/>
                </a:solidFill>
                <a:latin typeface="Verdana" pitchFamily="34" charset="0"/>
              </a:rPr>
              <a:t>Whilst different organisations have distinct alternatives depending on their situation, to </a:t>
            </a:r>
            <a:r>
              <a:rPr lang="en-GB" sz="1900" b="1" i="1" u="sng" dirty="0" smtClean="0">
                <a:solidFill>
                  <a:srgbClr val="002060"/>
                </a:solidFill>
                <a:latin typeface="Verdana" pitchFamily="34" charset="0"/>
              </a:rPr>
              <a:t>attain competitive advantage </a:t>
            </a:r>
            <a:r>
              <a:rPr lang="en-GB" sz="1900" dirty="0" smtClean="0">
                <a:solidFill>
                  <a:srgbClr val="002060"/>
                </a:solidFill>
                <a:latin typeface="Verdana" pitchFamily="34" charset="0"/>
              </a:rPr>
              <a:t>there also exist generic strategies that can be applied across a wide range of organisations.</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1900" dirty="0" smtClean="0">
                <a:solidFill>
                  <a:srgbClr val="002060"/>
                </a:solidFill>
                <a:latin typeface="Verdana" pitchFamily="34" charset="0"/>
              </a:rPr>
              <a:t>Porter identified </a:t>
            </a:r>
            <a:r>
              <a:rPr lang="en-GB" sz="1900" b="1" i="1" u="sng" dirty="0" smtClean="0">
                <a:solidFill>
                  <a:srgbClr val="002060"/>
                </a:solidFill>
                <a:latin typeface="Verdana" pitchFamily="34" charset="0"/>
              </a:rPr>
              <a:t>cost leadership, differentiation, and focus </a:t>
            </a:r>
            <a:r>
              <a:rPr lang="en-GB" sz="1900" dirty="0" smtClean="0">
                <a:solidFill>
                  <a:srgbClr val="002060"/>
                </a:solidFill>
                <a:latin typeface="Verdana" pitchFamily="34" charset="0"/>
              </a:rPr>
              <a:t>as three generic strategies that may be considered when defining strategic alternatives.</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1900" dirty="0" smtClean="0">
                <a:solidFill>
                  <a:srgbClr val="002060"/>
                </a:solidFill>
                <a:latin typeface="Verdana" pitchFamily="34" charset="0"/>
              </a:rPr>
              <a:t>Porter advised against implementing a combination of these strategies for a given product; rather, he argued that only one of the generic strategy alternatives should be pursued.</a:t>
            </a:r>
          </a:p>
          <a:p>
            <a:pPr marL="265113" lvl="0" indent="-265113" algn="just">
              <a:spcBef>
                <a:spcPct val="0"/>
              </a:spcBef>
              <a:buSzPct val="90000"/>
              <a:buBlip>
                <a:blip r:embed="rId3"/>
              </a:buBlip>
              <a:defRPr/>
            </a:pPr>
            <a:endParaRPr lang="en-GB" sz="1900" dirty="0" smtClean="0">
              <a:solidFill>
                <a:srgbClr val="002060"/>
              </a:solidFill>
              <a:latin typeface="Verdana" pitchFamily="34" charset="0"/>
              <a:ea typeface="+mj-ea"/>
              <a:cs typeface="+mj-cs"/>
            </a:endParaRPr>
          </a:p>
          <a:p>
            <a:pPr marL="628650" lvl="1" indent="-180975" algn="just">
              <a:spcBef>
                <a:spcPct val="0"/>
              </a:spcBef>
              <a:buSzPct val="80000"/>
              <a:buBlip>
                <a:blip r:embed="rId4"/>
              </a:buBlip>
            </a:pPr>
            <a:endParaRPr lang="en-GB" sz="1400"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57</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Strategy    Formulation</a:t>
            </a:r>
            <a:endParaRPr lang="en-US" sz="1000" dirty="0" smtClean="0">
              <a:solidFill>
                <a:schemeClr val="tx1"/>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6</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44824"/>
            <a:ext cx="8572560" cy="4248472"/>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Questions for the audience:</a:t>
            </a:r>
          </a:p>
          <a:p>
            <a:pPr marL="265113" indent="-265113" algn="just">
              <a:spcBef>
                <a:spcPct val="0"/>
              </a:spcBef>
              <a:buSzPct val="90000"/>
              <a:buBlip>
                <a:blip r:embed="rId3"/>
              </a:buBlip>
              <a:defRPr/>
            </a:pPr>
            <a:endParaRPr lang="en-GB" sz="20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Who is involved at this stage?</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Are the planners involved in formulating the strategy at this stage?</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Besides generic strategies, what other strategies can be considered while defining strategic alternatives?</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is the timeline for “success” for generating a strategy?</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58</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Strategy    Formulation</a:t>
            </a:r>
            <a:endParaRPr lang="en-US" sz="1000" dirty="0" smtClean="0">
              <a:solidFill>
                <a:schemeClr val="tx1"/>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572560" cy="654032"/>
          </a:xfrm>
          <a:prstGeom prst="rect">
            <a:avLst/>
          </a:prstGeom>
          <a:noFill/>
          <a:ln>
            <a:noFill/>
          </a:ln>
        </p:spPr>
        <p:txBody>
          <a:bodyPr vert="horz" lIns="91440" tIns="45720" rIns="91440" bIns="45720" rtlCol="0" anchor="ctr">
            <a:normAutofit/>
          </a:bodyPr>
          <a:lstStyle/>
          <a:p>
            <a:pPr lvl="0" algn="just">
              <a:spcBef>
                <a:spcPct val="0"/>
              </a:spcBef>
              <a:defRPr/>
            </a:pPr>
            <a:r>
              <a:rPr lang="en-GB" sz="3600" dirty="0" smtClean="0">
                <a:solidFill>
                  <a:srgbClr val="A80000"/>
                </a:solidFill>
                <a:effectLst>
                  <a:outerShdw blurRad="38100" dist="38100" dir="2700000" algn="tl">
                    <a:srgbClr val="000000">
                      <a:alpha val="43137"/>
                    </a:srgbClr>
                  </a:outerShdw>
                </a:effectLst>
                <a:latin typeface="Verdana" pitchFamily="34" charset="0"/>
              </a:rPr>
              <a:t>Agenda Outline</a:t>
            </a:r>
            <a:endParaRPr lang="en-GB" sz="3600" dirty="0">
              <a:solidFill>
                <a:srgbClr val="A80000"/>
              </a:solidFill>
              <a:effectLst>
                <a:outerShdw blurRad="38100" dist="38100" dir="2700000" algn="tl">
                  <a:srgbClr val="000000">
                    <a:alpha val="43137"/>
                  </a:srgbClr>
                </a:outerShdw>
              </a:effectLst>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3</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graphicFrame>
        <p:nvGraphicFramePr>
          <p:cNvPr id="13" name="Group 47"/>
          <p:cNvGraphicFramePr>
            <a:graphicFrameLocks noGrp="1"/>
          </p:cNvGraphicFramePr>
          <p:nvPr/>
        </p:nvGraphicFramePr>
        <p:xfrm>
          <a:off x="395536" y="836712"/>
          <a:ext cx="8358246" cy="5031434"/>
        </p:xfrm>
        <a:graphic>
          <a:graphicData uri="http://schemas.openxmlformats.org/drawingml/2006/table">
            <a:tbl>
              <a:tblPr>
                <a:tableStyleId>{073A0DAA-6AF3-43AB-8588-CEC1D06C72B9}</a:tableStyleId>
              </a:tblPr>
              <a:tblGrid>
                <a:gridCol w="1327945"/>
                <a:gridCol w="7030301"/>
              </a:tblGrid>
              <a:tr h="37467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u="none" strike="noStrike" cap="none" normalizeH="0" baseline="0" dirty="0" smtClean="0">
                          <a:ln>
                            <a:noFill/>
                          </a:ln>
                          <a:solidFill>
                            <a:schemeClr val="bg1"/>
                          </a:solidFill>
                          <a:effectLst/>
                        </a:rPr>
                        <a:t>Session</a:t>
                      </a:r>
                      <a:endParaRPr kumimoji="0" lang="en-GB" sz="1800" b="1" i="0" u="none" strike="noStrike" cap="none" normalizeH="0" baseline="0" dirty="0" smtClean="0">
                        <a:ln>
                          <a:noFill/>
                        </a:ln>
                        <a:solidFill>
                          <a:schemeClr val="bg1"/>
                        </a:solidFill>
                        <a:effectLst/>
                        <a:latin typeface="+mn-lt"/>
                        <a:cs typeface="Arial" charset="0"/>
                      </a:endParaRPr>
                    </a:p>
                  </a:txBody>
                  <a:tcPr anchor="ctr" horzOverflow="overflow">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u="none" strike="noStrike" cap="none" normalizeH="0" baseline="0" dirty="0" smtClean="0">
                          <a:ln>
                            <a:noFill/>
                          </a:ln>
                          <a:solidFill>
                            <a:schemeClr val="bg1"/>
                          </a:solidFill>
                          <a:effectLst/>
                        </a:rPr>
                        <a:t>Topics</a:t>
                      </a:r>
                      <a:endParaRPr kumimoji="0" lang="en-GB" sz="1800" b="1" i="0" u="none" strike="noStrike" cap="none" normalizeH="0" baseline="0" dirty="0" smtClean="0">
                        <a:ln>
                          <a:noFill/>
                        </a:ln>
                        <a:solidFill>
                          <a:schemeClr val="bg1"/>
                        </a:solidFill>
                        <a:effectLst/>
                        <a:latin typeface="+mn-lt"/>
                        <a:cs typeface="Arial" charset="0"/>
                      </a:endParaRPr>
                    </a:p>
                  </a:txBody>
                  <a:tcPr anchor="ctr" horzOverflow="overflow">
                    <a:solidFill>
                      <a:schemeClr val="accent1">
                        <a:lumMod val="75000"/>
                      </a:schemeClr>
                    </a:solidFill>
                  </a:tcPr>
                </a:tc>
              </a:tr>
              <a:tr h="37480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u="none" strike="noStrike" cap="none" normalizeH="0" baseline="0" dirty="0" smtClean="0">
                          <a:ln>
                            <a:noFill/>
                          </a:ln>
                          <a:effectLst/>
                        </a:rPr>
                        <a:t>THEME 1</a:t>
                      </a:r>
                      <a:endParaRPr kumimoji="0" lang="en-GB" sz="1600" b="1" i="0" u="none" strike="noStrike" cap="none" normalizeH="0" baseline="0" dirty="0" smtClean="0">
                        <a:ln>
                          <a:noFill/>
                        </a:ln>
                        <a:solidFill>
                          <a:schemeClr val="tx2">
                            <a:lumMod val="50000"/>
                          </a:schemeClr>
                        </a:solidFill>
                        <a:effectLst/>
                        <a:latin typeface="+mn-lt"/>
                        <a:cs typeface="Arial" charset="0"/>
                      </a:endParaRPr>
                    </a:p>
                  </a:txBody>
                  <a:tcPr anchor="ctr" horzOverflow="overflow">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u="none" strike="noStrike" cap="none" normalizeH="0" baseline="0" dirty="0" smtClean="0">
                          <a:ln>
                            <a:noFill/>
                          </a:ln>
                          <a:effectLst/>
                        </a:rPr>
                        <a:t>Introduction to Strategic Planning</a:t>
                      </a:r>
                      <a:endParaRPr kumimoji="0" lang="en-GB" sz="1600" b="1" i="0" u="none" strike="noStrike" cap="none" normalizeH="0" baseline="0" dirty="0" smtClean="0">
                        <a:ln>
                          <a:noFill/>
                        </a:ln>
                        <a:solidFill>
                          <a:schemeClr val="tx2">
                            <a:lumMod val="50000"/>
                          </a:schemeClr>
                        </a:solidFill>
                        <a:effectLst/>
                        <a:latin typeface="+mn-lt"/>
                        <a:cs typeface="Arial" charset="0"/>
                      </a:endParaRPr>
                    </a:p>
                  </a:txBody>
                  <a:tcPr anchor="ctr" horzOverflow="overflow">
                    <a:solidFill>
                      <a:schemeClr val="accent1">
                        <a:lumMod val="60000"/>
                        <a:lumOff val="40000"/>
                      </a:schemeClr>
                    </a:solidFill>
                  </a:tcPr>
                </a:tc>
              </a:tr>
              <a:tr h="356830">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dk1"/>
                          </a:solidFill>
                          <a:effectLst/>
                          <a:latin typeface="+mn-lt"/>
                          <a:cs typeface="+mn-cs"/>
                        </a:rPr>
                        <a:t>1</a:t>
                      </a:r>
                      <a:endParaRPr kumimoji="0" lang="en-GB" sz="1600" b="1"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u="none" strike="noStrike" cap="none" normalizeH="0" baseline="0" dirty="0" smtClean="0">
                          <a:ln>
                            <a:noFill/>
                          </a:ln>
                          <a:effectLst/>
                        </a:rPr>
                        <a:t>What is Strategic Planning?</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r>
              <a:tr h="356830">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u="none" strike="noStrike" cap="none" normalizeH="0" baseline="0" dirty="0" smtClean="0">
                          <a:ln>
                            <a:noFill/>
                          </a:ln>
                          <a:effectLst/>
                        </a:rPr>
                        <a:t>What to consider in Strategic Planning?</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r>
              <a:tr h="356830">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u="none" strike="noStrike" cap="none" normalizeH="0" baseline="0" dirty="0" smtClean="0">
                          <a:ln>
                            <a:noFill/>
                          </a:ln>
                          <a:effectLst/>
                        </a:rPr>
                        <a:t>Benefits of Strategic Planning</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r>
              <a:tr h="356830">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u="none" strike="noStrike" cap="none" normalizeH="0" baseline="0" dirty="0" smtClean="0">
                          <a:ln>
                            <a:noFill/>
                          </a:ln>
                          <a:effectLst/>
                        </a:rPr>
                        <a:t>Pitfalls of Strategic Planning</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r>
              <a:tr h="356830">
                <a:tc rowSpan="5">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0" u="none" strike="noStrike" cap="none" normalizeH="0" baseline="0" dirty="0" smtClean="0">
                          <a:ln>
                            <a:noFill/>
                          </a:ln>
                          <a:solidFill>
                            <a:schemeClr val="dk1"/>
                          </a:solidFill>
                          <a:effectLst/>
                          <a:latin typeface="+mn-lt"/>
                          <a:cs typeface="+mn-cs"/>
                        </a:rPr>
                        <a:t>2</a:t>
                      </a:r>
                      <a:endParaRPr kumimoji="0" lang="en-GB" sz="1600" b="1"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u="none" strike="noStrike" cap="none" normalizeH="0" baseline="0" dirty="0" smtClean="0">
                          <a:ln>
                            <a:noFill/>
                          </a:ln>
                          <a:effectLst/>
                        </a:rPr>
                        <a:t>Characteristics of a Useful Strategic Plan</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r>
              <a:tr h="356830">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u="none" strike="noStrike" cap="none" normalizeH="0" baseline="0" dirty="0" smtClean="0">
                          <a:ln>
                            <a:noFill/>
                          </a:ln>
                          <a:effectLst/>
                        </a:rPr>
                        <a:t>Critical Factors  for Strategic Success: An Example</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r>
              <a:tr h="356830">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Types of Strategic Plans</a:t>
                      </a:r>
                    </a:p>
                  </a:txBody>
                  <a:tcPr anchor="ctr" horzOverflow="overflow"/>
                </a:tc>
              </a:tr>
              <a:tr h="356830">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Planning to Plan</a:t>
                      </a:r>
                    </a:p>
                  </a:txBody>
                  <a:tcPr anchor="ctr" horzOverflow="overflow"/>
                </a:tc>
              </a:tr>
              <a:tr h="356830">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u="none" strike="noStrike" cap="none" normalizeH="0" baseline="0" dirty="0" smtClean="0">
                          <a:ln>
                            <a:noFill/>
                          </a:ln>
                          <a:effectLst/>
                        </a:rPr>
                        <a:t>Outline Components of a Business Plan</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r>
              <a:tr h="35683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u="none" strike="noStrike" cap="none" normalizeH="0" baseline="0" dirty="0" smtClean="0">
                          <a:ln>
                            <a:noFill/>
                          </a:ln>
                          <a:effectLst/>
                        </a:rPr>
                        <a:t>THEME 2</a:t>
                      </a:r>
                      <a:endParaRPr kumimoji="0" lang="en-GB" sz="1600" b="1" i="0" u="none" strike="noStrike" cap="none" normalizeH="0" baseline="0" dirty="0" smtClean="0">
                        <a:ln>
                          <a:noFill/>
                        </a:ln>
                        <a:solidFill>
                          <a:schemeClr val="tx2">
                            <a:lumMod val="50000"/>
                          </a:schemeClr>
                        </a:solidFill>
                        <a:effectLst/>
                        <a:latin typeface="+mn-lt"/>
                        <a:cs typeface="Arial" charset="0"/>
                      </a:endParaRPr>
                    </a:p>
                  </a:txBody>
                  <a:tcPr anchor="ctr" horzOverflow="overflow">
                    <a:solidFill>
                      <a:schemeClr val="accent1">
                        <a:lumMod val="60000"/>
                        <a:lumOff val="40000"/>
                      </a:schemeClr>
                    </a:solidFill>
                  </a:tcPr>
                </a:tc>
                <a:tc>
                  <a:txBody>
                    <a:bodyPr/>
                    <a:lstStyle/>
                    <a:p>
                      <a:pPr algn="l" fontAlgn="base">
                        <a:spcBef>
                          <a:spcPct val="0"/>
                        </a:spcBef>
                        <a:spcAft>
                          <a:spcPct val="0"/>
                        </a:spcAft>
                      </a:pPr>
                      <a:r>
                        <a:rPr lang="en-US" sz="1600" b="1" dirty="0" smtClean="0"/>
                        <a:t>Strategic Planning</a:t>
                      </a:r>
                      <a:r>
                        <a:rPr lang="en-US" sz="1600" b="1" baseline="0" dirty="0" smtClean="0"/>
                        <a:t> Process </a:t>
                      </a:r>
                      <a:endParaRPr lang="en-US" sz="1600" b="1" dirty="0" smtClean="0">
                        <a:solidFill>
                          <a:schemeClr val="tx2">
                            <a:lumMod val="50000"/>
                          </a:schemeClr>
                        </a:solidFill>
                      </a:endParaRPr>
                    </a:p>
                  </a:txBody>
                  <a:tcPr marL="36000" marR="36000" anchor="ctr" horzOverflow="overflow">
                    <a:solidFill>
                      <a:schemeClr val="accent1">
                        <a:lumMod val="60000"/>
                        <a:lumOff val="40000"/>
                      </a:schemeClr>
                    </a:solidFill>
                  </a:tcPr>
                </a:tc>
              </a:tr>
              <a:tr h="35683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cs typeface="Arial" charset="0"/>
                        </a:rPr>
                        <a:t>3</a:t>
                      </a: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u="none" strike="noStrike" cap="none" normalizeH="0" baseline="0" dirty="0" smtClean="0">
                          <a:ln>
                            <a:noFill/>
                          </a:ln>
                          <a:effectLst/>
                        </a:rPr>
                        <a:t>Strategic Planning Process – Overview</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r>
              <a:tr h="35683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u="none" strike="noStrike" cap="none" normalizeH="0" baseline="0" dirty="0" smtClean="0">
                          <a:ln>
                            <a:noFill/>
                          </a:ln>
                          <a:effectLst/>
                        </a:rPr>
                        <a:t>Some Key Questions to Ask in Planning Strategically</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r>
            </a:tbl>
          </a:graphicData>
        </a:graphic>
      </p:graphicFrame>
    </p:spTree>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7</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44824"/>
            <a:ext cx="8572560" cy="4140000"/>
          </a:xfrm>
          <a:prstGeom prst="rect">
            <a:avLst/>
          </a:prstGeom>
          <a:noFill/>
          <a:ln>
            <a:noFill/>
          </a:ln>
        </p:spPr>
        <p:txBody>
          <a:bodyPr vert="horz" lIns="91440" tIns="45720" rIns="91440" bIns="45720" rtlCol="0" anchor="t">
            <a:normAutofit lnSpcReduction="10000"/>
          </a:bodyPr>
          <a:lstStyle/>
          <a:p>
            <a:pPr marL="265113" indent="-265113" algn="just">
              <a:spcBef>
                <a:spcPct val="0"/>
              </a:spcBef>
              <a:buSzPct val="90000"/>
              <a:buBlip>
                <a:blip r:embed="rId3"/>
              </a:buBlip>
              <a:defRPr/>
            </a:pPr>
            <a:r>
              <a:rPr lang="en-GB" dirty="0" smtClean="0">
                <a:solidFill>
                  <a:srgbClr val="002060"/>
                </a:solidFill>
                <a:latin typeface="Verdana" pitchFamily="34" charset="0"/>
              </a:rPr>
              <a:t>There is a high possibility that the strategy will be narrated using complex abstract terminology. For effective implementation of strategy, it needs to be </a:t>
            </a:r>
            <a:r>
              <a:rPr lang="en-GB" b="1" i="1" u="sng" dirty="0" smtClean="0">
                <a:solidFill>
                  <a:srgbClr val="002060"/>
                </a:solidFill>
                <a:latin typeface="Verdana" pitchFamily="34" charset="0"/>
              </a:rPr>
              <a:t>interpreted into much detailed policies </a:t>
            </a:r>
            <a:r>
              <a:rPr lang="en-GB" dirty="0" smtClean="0">
                <a:solidFill>
                  <a:srgbClr val="002060"/>
                </a:solidFill>
                <a:latin typeface="Verdana" pitchFamily="34" charset="0"/>
              </a:rPr>
              <a:t>using language that is unambiguous at the functional level of the organisation. </a:t>
            </a:r>
          </a:p>
          <a:p>
            <a:pPr marL="265113" indent="-265113" algn="just">
              <a:spcBef>
                <a:spcPct val="0"/>
              </a:spcBef>
              <a:buSzPct val="90000"/>
              <a:buBlip>
                <a:blip r:embed="rId3"/>
              </a:buBlip>
              <a:defRPr/>
            </a:pPr>
            <a:endParaRPr lang="en-GB" sz="1400" dirty="0" smtClean="0">
              <a:solidFill>
                <a:srgbClr val="002060"/>
              </a:solidFill>
              <a:latin typeface="Verdana" pitchFamily="34" charset="0"/>
            </a:endParaRPr>
          </a:p>
          <a:p>
            <a:pPr marL="265113" indent="-265113" algn="just">
              <a:spcBef>
                <a:spcPct val="0"/>
              </a:spcBef>
              <a:buSzPct val="90000"/>
              <a:buBlip>
                <a:blip r:embed="rId3"/>
              </a:buBlip>
              <a:defRPr/>
            </a:pPr>
            <a:r>
              <a:rPr lang="en-GB" dirty="0" smtClean="0">
                <a:solidFill>
                  <a:srgbClr val="002060"/>
                </a:solidFill>
                <a:latin typeface="Verdana" pitchFamily="34" charset="0"/>
              </a:rPr>
              <a:t>In addition, implementation of strategy involves </a:t>
            </a:r>
            <a:r>
              <a:rPr lang="en-GB" b="1" i="1" u="sng" dirty="0" smtClean="0">
                <a:solidFill>
                  <a:srgbClr val="002060"/>
                </a:solidFill>
                <a:latin typeface="Verdana" pitchFamily="34" charset="0"/>
              </a:rPr>
              <a:t>organisation of the firm’s resources and motivation of the staff </a:t>
            </a:r>
            <a:r>
              <a:rPr lang="en-GB" dirty="0" smtClean="0">
                <a:solidFill>
                  <a:srgbClr val="002060"/>
                </a:solidFill>
                <a:latin typeface="Verdana" pitchFamily="34" charset="0"/>
              </a:rPr>
              <a:t>to achieve objectives.</a:t>
            </a:r>
          </a:p>
          <a:p>
            <a:pPr marL="265113" indent="-265113" algn="just">
              <a:spcBef>
                <a:spcPct val="0"/>
              </a:spcBef>
              <a:buSzPct val="90000"/>
              <a:buBlip>
                <a:blip r:embed="rId3"/>
              </a:buBlip>
              <a:defRPr/>
            </a:pPr>
            <a:endParaRPr lang="en-GB" sz="1400" dirty="0" smtClean="0">
              <a:solidFill>
                <a:srgbClr val="002060"/>
              </a:solidFill>
              <a:latin typeface="Verdana" pitchFamily="34" charset="0"/>
            </a:endParaRPr>
          </a:p>
          <a:p>
            <a:pPr marL="265113" indent="-265113" algn="just">
              <a:spcBef>
                <a:spcPct val="0"/>
              </a:spcBef>
              <a:buSzPct val="90000"/>
              <a:buBlip>
                <a:blip r:embed="rId3"/>
              </a:buBlip>
              <a:defRPr/>
            </a:pPr>
            <a:r>
              <a:rPr lang="en-GB" dirty="0" smtClean="0">
                <a:solidFill>
                  <a:srgbClr val="002060"/>
                </a:solidFill>
                <a:latin typeface="Verdana" pitchFamily="34" charset="0"/>
              </a:rPr>
              <a:t>The way in which the strategy is implemented can have a significant impact on whether it will be successful. In large organisations, those who implement strategy likely will be different to those who formulated the strategy. For this reason, care must be taken to </a:t>
            </a:r>
            <a:r>
              <a:rPr lang="en-GB" b="1" i="1" u="sng" dirty="0" smtClean="0">
                <a:solidFill>
                  <a:srgbClr val="002060"/>
                </a:solidFill>
                <a:latin typeface="Verdana" pitchFamily="34" charset="0"/>
              </a:rPr>
              <a:t>properly communicate the strategy </a:t>
            </a:r>
            <a:r>
              <a:rPr lang="en-GB" dirty="0" smtClean="0">
                <a:solidFill>
                  <a:srgbClr val="002060"/>
                </a:solidFill>
                <a:latin typeface="Verdana" pitchFamily="34" charset="0"/>
              </a:rPr>
              <a:t>and the reasoning behind the development of such strategy. </a:t>
            </a: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59</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Strategy Implement-</a:t>
            </a:r>
            <a:r>
              <a:rPr lang="en-GB" sz="1000" dirty="0" err="1" smtClean="0">
                <a:solidFill>
                  <a:schemeClr val="tx1"/>
                </a:solidFill>
                <a:latin typeface="Verdana" pitchFamily="34" charset="0"/>
              </a:rPr>
              <a:t>ation</a:t>
            </a:r>
            <a:endParaRPr lang="en-US" sz="1000" dirty="0" smtClean="0">
              <a:solidFill>
                <a:schemeClr val="tx1"/>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7</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844824"/>
            <a:ext cx="8572560" cy="3744000"/>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Questions for the audience:</a:t>
            </a:r>
          </a:p>
          <a:p>
            <a:pPr marL="265113" indent="-265113" algn="just">
              <a:spcBef>
                <a:spcPct val="0"/>
              </a:spcBef>
              <a:buSzPct val="90000"/>
              <a:buBlip>
                <a:blip r:embed="rId3"/>
              </a:buBlip>
              <a:defRPr/>
            </a:pPr>
            <a:endParaRPr lang="en-GB" sz="20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Who is involved at this stage?</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type of policies are developed at this stage?</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type of resources are required and when?</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When will “success” come – and what will it “look” like?</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60</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tx1"/>
                </a:solidFill>
                <a:latin typeface="Verdana" pitchFamily="34" charset="0"/>
              </a:rPr>
              <a:t>Strategy Implement-</a:t>
            </a:r>
            <a:r>
              <a:rPr lang="en-GB" sz="1000" dirty="0" err="1" smtClean="0">
                <a:solidFill>
                  <a:schemeClr val="tx1"/>
                </a:solidFill>
                <a:latin typeface="Verdana" pitchFamily="34" charset="0"/>
              </a:rPr>
              <a:t>ation</a:t>
            </a:r>
            <a:endParaRPr lang="en-US" sz="1000" dirty="0" smtClean="0">
              <a:solidFill>
                <a:schemeClr val="tx1"/>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bg1">
                    <a:lumMod val="85000"/>
                  </a:schemeClr>
                </a:solidFill>
                <a:latin typeface="Verdana" pitchFamily="34" charset="0"/>
              </a:rPr>
              <a:t>Evaluation and Control</a:t>
            </a:r>
            <a:endParaRPr lang="en-US" sz="1000" dirty="0" smtClean="0">
              <a:solidFill>
                <a:schemeClr val="bg1">
                  <a:lumMod val="85000"/>
                </a:schemeClr>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8</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773272"/>
            <a:ext cx="8572560" cy="4104000"/>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1900" dirty="0" smtClean="0">
                <a:solidFill>
                  <a:srgbClr val="002060"/>
                </a:solidFill>
                <a:latin typeface="Verdana" pitchFamily="34" charset="0"/>
              </a:rPr>
              <a:t>Once strategy is implemented, </a:t>
            </a:r>
            <a:r>
              <a:rPr lang="en-GB" sz="1900" b="1" i="1" u="sng" dirty="0" smtClean="0">
                <a:solidFill>
                  <a:srgbClr val="002060"/>
                </a:solidFill>
                <a:latin typeface="Verdana" pitchFamily="34" charset="0"/>
              </a:rPr>
              <a:t>the results of strategy need to be measured and evaluated</a:t>
            </a:r>
            <a:r>
              <a:rPr lang="en-GB" sz="1900" dirty="0" smtClean="0">
                <a:solidFill>
                  <a:srgbClr val="002060"/>
                </a:solidFill>
                <a:latin typeface="Verdana" pitchFamily="34" charset="0"/>
              </a:rPr>
              <a:t>, with changes made as required to keep the plan on track. </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1900" dirty="0" smtClean="0">
                <a:solidFill>
                  <a:srgbClr val="002060"/>
                </a:solidFill>
                <a:latin typeface="Verdana" pitchFamily="34" charset="0"/>
              </a:rPr>
              <a:t>Control systems should be developed and implemented to </a:t>
            </a:r>
            <a:r>
              <a:rPr lang="en-GB" sz="1900" b="1" i="1" u="sng" dirty="0" smtClean="0">
                <a:solidFill>
                  <a:srgbClr val="002060"/>
                </a:solidFill>
                <a:latin typeface="Verdana" pitchFamily="34" charset="0"/>
              </a:rPr>
              <a:t>facilitate this monitoring</a:t>
            </a:r>
            <a:r>
              <a:rPr lang="en-GB" sz="1900" dirty="0" smtClean="0">
                <a:solidFill>
                  <a:srgbClr val="002060"/>
                </a:solidFill>
                <a:latin typeface="Verdana" pitchFamily="34" charset="0"/>
              </a:rPr>
              <a:t>.</a:t>
            </a:r>
          </a:p>
          <a:p>
            <a:pPr marL="265113" indent="-265113" algn="just">
              <a:spcBef>
                <a:spcPct val="0"/>
              </a:spcBef>
              <a:buSzPct val="90000"/>
              <a:buBlip>
                <a:blip r:embed="rId3"/>
              </a:buBlip>
              <a:defRPr/>
            </a:pPr>
            <a:endParaRPr lang="en-GB" sz="1900" dirty="0" smtClean="0">
              <a:solidFill>
                <a:srgbClr val="002060"/>
              </a:solidFill>
              <a:latin typeface="Verdana" pitchFamily="34" charset="0"/>
            </a:endParaRPr>
          </a:p>
          <a:p>
            <a:pPr marL="265113" indent="-265113" algn="just">
              <a:spcBef>
                <a:spcPct val="0"/>
              </a:spcBef>
              <a:buSzPct val="90000"/>
              <a:buBlip>
                <a:blip r:embed="rId3"/>
              </a:buBlip>
              <a:defRPr/>
            </a:pPr>
            <a:r>
              <a:rPr lang="en-GB" sz="1900" dirty="0" smtClean="0">
                <a:solidFill>
                  <a:srgbClr val="002060"/>
                </a:solidFill>
                <a:latin typeface="Verdana" pitchFamily="34" charset="0"/>
              </a:rPr>
              <a:t>Standards of performance need to be set, and the actual performance measured, and </a:t>
            </a:r>
            <a:r>
              <a:rPr lang="en-GB" sz="1900" b="1" i="1" u="sng" dirty="0" smtClean="0">
                <a:solidFill>
                  <a:srgbClr val="002060"/>
                </a:solidFill>
                <a:latin typeface="Verdana" pitchFamily="34" charset="0"/>
              </a:rPr>
              <a:t>suitable actions taken to ensure success </a:t>
            </a:r>
            <a:r>
              <a:rPr lang="en-GB" sz="1900" dirty="0" smtClean="0">
                <a:solidFill>
                  <a:srgbClr val="002060"/>
                </a:solidFill>
                <a:latin typeface="Verdana" pitchFamily="34" charset="0"/>
              </a:rPr>
              <a:t>of the whole strategic planning process.</a:t>
            </a:r>
            <a:endParaRPr lang="en-GB" sz="1900" dirty="0" smtClean="0">
              <a:solidFill>
                <a:srgbClr val="002060"/>
              </a:solidFill>
              <a:latin typeface="Verdana" pitchFamily="34" charset="0"/>
              <a:ea typeface="+mj-ea"/>
              <a:cs typeface="+mj-cs"/>
            </a:endParaRPr>
          </a:p>
          <a:p>
            <a:pPr marL="628650" lvl="1" indent="-180975" algn="just">
              <a:spcBef>
                <a:spcPct val="0"/>
              </a:spcBef>
              <a:buSzPct val="80000"/>
              <a:buBlip>
                <a:blip r:embed="rId4"/>
              </a:buBlip>
            </a:pPr>
            <a:endParaRPr lang="en-GB" sz="1400"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61</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tx1"/>
                </a:solidFill>
                <a:latin typeface="Verdana" pitchFamily="34" charset="0"/>
              </a:rPr>
              <a:t>Evaluation and Control</a:t>
            </a:r>
            <a:endParaRPr lang="en-US" sz="1000" dirty="0" smtClean="0">
              <a:solidFill>
                <a:schemeClr val="tx1"/>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Step 8</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773272"/>
            <a:ext cx="8572560" cy="4104000"/>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3"/>
              </a:buBlip>
              <a:defRPr/>
            </a:pPr>
            <a:r>
              <a:rPr lang="en-GB" sz="2000" dirty="0" smtClean="0">
                <a:solidFill>
                  <a:srgbClr val="002060"/>
                </a:solidFill>
                <a:latin typeface="Verdana" pitchFamily="34" charset="0"/>
              </a:rPr>
              <a:t>Questions for the audience:</a:t>
            </a:r>
          </a:p>
          <a:p>
            <a:pPr marL="265113" indent="-265113" algn="just">
              <a:spcBef>
                <a:spcPct val="0"/>
              </a:spcBef>
              <a:buSzPct val="90000"/>
              <a:buBlip>
                <a:blip r:embed="rId3"/>
              </a:buBlip>
              <a:defRPr/>
            </a:pPr>
            <a:endParaRPr lang="en-GB" sz="2000"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Who is involved at this stage?</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type of evaluation frameworks are available that can be utilised at this stage?</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type of resources are required while performing the evaluation process?</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4"/>
              </a:buBlip>
              <a:defRPr/>
            </a:pPr>
            <a:r>
              <a:rPr lang="en-GB" i="1" dirty="0" smtClean="0">
                <a:solidFill>
                  <a:srgbClr val="002060"/>
                </a:solidFill>
                <a:latin typeface="Verdana" pitchFamily="34" charset="0"/>
              </a:rPr>
              <a:t>What are the steps needed to overcome challenges and address failure?</a:t>
            </a:r>
          </a:p>
          <a:p>
            <a:pPr marL="722313" lvl="1" indent="-265113" algn="just">
              <a:spcBef>
                <a:spcPct val="0"/>
              </a:spcBef>
              <a:buSzPct val="90000"/>
              <a:buBlip>
                <a:blip r:embed="rId4"/>
              </a:buBlip>
              <a:defRPr/>
            </a:pPr>
            <a:endParaRPr lang="en-GB" i="1" dirty="0" smtClean="0">
              <a:solidFill>
                <a:srgbClr val="002060"/>
              </a:solidFill>
              <a:latin typeface="Verdana" pitchFamily="34" charset="0"/>
            </a:endParaRPr>
          </a:p>
        </p:txBody>
      </p:sp>
      <p:sp>
        <p:nvSpPr>
          <p:cNvPr id="6" name="Rectangle 5"/>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62</a:t>
            </a:r>
            <a:endParaRPr lang="en-GB" sz="1000" dirty="0">
              <a:solidFill>
                <a:srgbClr val="002060"/>
              </a:solidFill>
              <a:latin typeface="Verdana" pitchFamily="34" charset="0"/>
              <a:ea typeface="Verdana" pitchFamily="34" charset="0"/>
              <a:cs typeface="Verdana" pitchFamily="34" charset="0"/>
            </a:endParaRPr>
          </a:p>
        </p:txBody>
      </p:sp>
      <p:pic>
        <p:nvPicPr>
          <p:cNvPr id="7"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
        <p:nvSpPr>
          <p:cNvPr id="8" name="AutoShape 2"/>
          <p:cNvSpPr>
            <a:spLocks noChangeArrowheads="1"/>
          </p:cNvSpPr>
          <p:nvPr/>
        </p:nvSpPr>
        <p:spPr bwMode="auto">
          <a:xfrm>
            <a:off x="14036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Develop Mission / Vision</a:t>
            </a:r>
            <a:endParaRPr lang="en-US" sz="1000" dirty="0" smtClean="0">
              <a:solidFill>
                <a:schemeClr val="bg1">
                  <a:lumMod val="85000"/>
                </a:schemeClr>
              </a:solidFill>
              <a:latin typeface="Verdana" pitchFamily="34" charset="0"/>
            </a:endParaRPr>
          </a:p>
        </p:txBody>
      </p:sp>
      <p:sp>
        <p:nvSpPr>
          <p:cNvPr id="9" name="AutoShape 2"/>
          <p:cNvSpPr>
            <a:spLocks noChangeArrowheads="1"/>
          </p:cNvSpPr>
          <p:nvPr/>
        </p:nvSpPr>
        <p:spPr bwMode="auto">
          <a:xfrm>
            <a:off x="248376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Current Situation Analysis</a:t>
            </a:r>
            <a:endParaRPr lang="en-US" sz="1000" dirty="0" smtClean="0">
              <a:solidFill>
                <a:schemeClr val="bg1">
                  <a:lumMod val="85000"/>
                </a:schemeClr>
              </a:solidFill>
              <a:latin typeface="Verdana" pitchFamily="34" charset="0"/>
            </a:endParaRPr>
          </a:p>
        </p:txBody>
      </p:sp>
      <p:sp>
        <p:nvSpPr>
          <p:cNvPr id="10" name="AutoShape 2"/>
          <p:cNvSpPr>
            <a:spLocks noChangeArrowheads="1"/>
          </p:cNvSpPr>
          <p:nvPr/>
        </p:nvSpPr>
        <p:spPr bwMode="auto">
          <a:xfrm>
            <a:off x="356388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Agree on   Priorities</a:t>
            </a:r>
            <a:endParaRPr lang="en-US" sz="1000" dirty="0" smtClean="0">
              <a:solidFill>
                <a:schemeClr val="bg1">
                  <a:lumMod val="85000"/>
                </a:schemeClr>
              </a:solidFill>
              <a:latin typeface="Verdana" pitchFamily="34" charset="0"/>
            </a:endParaRPr>
          </a:p>
        </p:txBody>
      </p:sp>
      <p:sp>
        <p:nvSpPr>
          <p:cNvPr id="11" name="AutoShape 2"/>
          <p:cNvSpPr>
            <a:spLocks noChangeArrowheads="1"/>
          </p:cNvSpPr>
          <p:nvPr/>
        </p:nvSpPr>
        <p:spPr bwMode="auto">
          <a:xfrm>
            <a:off x="464400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Organise the Plan</a:t>
            </a:r>
            <a:endParaRPr lang="en-US" sz="1000" dirty="0" smtClean="0">
              <a:solidFill>
                <a:schemeClr val="bg1">
                  <a:lumMod val="85000"/>
                </a:schemeClr>
              </a:solidFill>
              <a:latin typeface="Verdana" pitchFamily="34" charset="0"/>
            </a:endParaRPr>
          </a:p>
        </p:txBody>
      </p:sp>
      <p:sp>
        <p:nvSpPr>
          <p:cNvPr id="12" name="AutoShape 2"/>
          <p:cNvSpPr>
            <a:spLocks noChangeArrowheads="1"/>
          </p:cNvSpPr>
          <p:nvPr/>
        </p:nvSpPr>
        <p:spPr bwMode="auto">
          <a:xfrm>
            <a:off x="572412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Formulation</a:t>
            </a:r>
            <a:endParaRPr lang="en-US" sz="1000" dirty="0" smtClean="0">
              <a:solidFill>
                <a:schemeClr val="bg1">
                  <a:lumMod val="85000"/>
                </a:schemeClr>
              </a:solidFill>
              <a:latin typeface="Verdana" pitchFamily="34" charset="0"/>
            </a:endParaRPr>
          </a:p>
        </p:txBody>
      </p:sp>
      <p:sp>
        <p:nvSpPr>
          <p:cNvPr id="13" name="AutoShape 2"/>
          <p:cNvSpPr>
            <a:spLocks noChangeArrowheads="1"/>
          </p:cNvSpPr>
          <p:nvPr/>
        </p:nvSpPr>
        <p:spPr bwMode="auto">
          <a:xfrm>
            <a:off x="6804247"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lvl="0" algn="ctr" fontAlgn="base">
              <a:spcBef>
                <a:spcPct val="0"/>
              </a:spcBef>
              <a:spcAft>
                <a:spcPct val="0"/>
              </a:spcAft>
            </a:pPr>
            <a:r>
              <a:rPr lang="en-GB" sz="1000" dirty="0" smtClean="0">
                <a:solidFill>
                  <a:schemeClr val="bg1">
                    <a:lumMod val="85000"/>
                  </a:schemeClr>
                </a:solidFill>
                <a:latin typeface="Verdana" pitchFamily="34" charset="0"/>
              </a:rPr>
              <a:t>Strategy Implement-</a:t>
            </a:r>
            <a:r>
              <a:rPr lang="en-GB" sz="1000" dirty="0" err="1" smtClean="0">
                <a:solidFill>
                  <a:schemeClr val="bg1">
                    <a:lumMod val="85000"/>
                  </a:schemeClr>
                </a:solidFill>
                <a:latin typeface="Verdana" pitchFamily="34" charset="0"/>
              </a:rPr>
              <a:t>ation</a:t>
            </a:r>
            <a:endParaRPr lang="en-US" sz="1000" dirty="0" smtClean="0">
              <a:solidFill>
                <a:schemeClr val="bg1">
                  <a:lumMod val="85000"/>
                </a:schemeClr>
              </a:solidFill>
              <a:latin typeface="Verdana" pitchFamily="34" charset="0"/>
            </a:endParaRPr>
          </a:p>
        </p:txBody>
      </p:sp>
      <p:sp>
        <p:nvSpPr>
          <p:cNvPr id="14" name="AutoShape 2"/>
          <p:cNvSpPr>
            <a:spLocks noChangeArrowheads="1"/>
          </p:cNvSpPr>
          <p:nvPr/>
        </p:nvSpPr>
        <p:spPr bwMode="auto">
          <a:xfrm>
            <a:off x="7884367" y="1100616"/>
            <a:ext cx="900000" cy="528184"/>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algn="ctr" fontAlgn="base">
              <a:spcBef>
                <a:spcPct val="0"/>
              </a:spcBef>
              <a:spcAft>
                <a:spcPct val="0"/>
              </a:spcAft>
            </a:pPr>
            <a:r>
              <a:rPr lang="en-GB" sz="1000" dirty="0" smtClean="0">
                <a:solidFill>
                  <a:schemeClr val="tx1"/>
                </a:solidFill>
                <a:latin typeface="Verdana" pitchFamily="34" charset="0"/>
              </a:rPr>
              <a:t>Evaluation and Control</a:t>
            </a:r>
            <a:endParaRPr lang="en-US" sz="1000" dirty="0" smtClean="0">
              <a:solidFill>
                <a:schemeClr val="tx1"/>
              </a:solidFill>
              <a:latin typeface="Verdana" pitchFamily="34" charset="0"/>
            </a:endParaRPr>
          </a:p>
        </p:txBody>
      </p:sp>
      <p:cxnSp>
        <p:nvCxnSpPr>
          <p:cNvPr id="15" name="Straight Arrow Connector 14"/>
          <p:cNvCxnSpPr/>
          <p:nvPr/>
        </p:nvCxnSpPr>
        <p:spPr>
          <a:xfrm>
            <a:off x="1188000" y="1368016"/>
            <a:ext cx="21602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304000"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38388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446400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554412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662424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7704368" y="1368016"/>
            <a:ext cx="18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AutoShape 2"/>
          <p:cNvSpPr>
            <a:spLocks noChangeArrowheads="1"/>
          </p:cNvSpPr>
          <p:nvPr/>
        </p:nvSpPr>
        <p:spPr bwMode="auto">
          <a:xfrm>
            <a:off x="323528" y="1100616"/>
            <a:ext cx="900000" cy="528184"/>
          </a:xfrm>
          <a:prstGeom prst="roundRect">
            <a:avLst>
              <a:gd name="adj" fmla="val 16667"/>
            </a:avLst>
          </a:prstGeom>
          <a:solidFill>
            <a:schemeClr val="bg1">
              <a:lumMod val="95000"/>
            </a:schemeClr>
          </a:solidFill>
          <a:ln>
            <a:solidFill>
              <a:schemeClr val="bg1">
                <a:lumMod val="95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i="0" u="none" strike="noStrike" cap="none" normalizeH="0" baseline="0" dirty="0" smtClean="0">
                <a:ln>
                  <a:noFill/>
                </a:ln>
                <a:solidFill>
                  <a:schemeClr val="bg1">
                    <a:lumMod val="85000"/>
                  </a:schemeClr>
                </a:solidFill>
                <a:latin typeface="Verdana" pitchFamily="34" charset="0"/>
              </a:rPr>
              <a:t>Ready</a:t>
            </a:r>
            <a:endParaRPr kumimoji="0" lang="en-US" sz="1000" i="0" u="none" strike="noStrike" cap="none" normalizeH="0" baseline="0" dirty="0" smtClean="0">
              <a:ln>
                <a:noFill/>
              </a:ln>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Process – Dynamic &amp; Continuous Process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8" name="Rectangle 7"/>
          <p:cNvSpPr/>
          <p:nvPr/>
        </p:nvSpPr>
        <p:spPr>
          <a:xfrm>
            <a:off x="7572396" y="6525344"/>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63</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44034" name="AutoShape 2"/>
          <p:cNvSpPr>
            <a:spLocks noChangeAspect="1" noChangeArrowheads="1"/>
          </p:cNvSpPr>
          <p:nvPr/>
        </p:nvSpPr>
        <p:spPr bwMode="auto">
          <a:xfrm>
            <a:off x="2264992" y="1257798"/>
            <a:ext cx="1295301" cy="730937"/>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i="0" u="none" strike="noStrike" cap="none" normalizeH="0" baseline="0" dirty="0" smtClean="0">
                <a:ln>
                  <a:noFill/>
                </a:ln>
                <a:solidFill>
                  <a:schemeClr val="tx1"/>
                </a:solidFill>
                <a:latin typeface="Verdana" pitchFamily="34" charset="0"/>
              </a:rPr>
              <a:t>Getting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i="0" u="none" strike="noStrike" cap="none" normalizeH="0" baseline="0" dirty="0" smtClean="0">
                <a:ln>
                  <a:noFill/>
                </a:ln>
                <a:solidFill>
                  <a:schemeClr val="tx1"/>
                </a:solidFill>
                <a:latin typeface="Verdana" pitchFamily="34" charset="0"/>
              </a:rPr>
              <a:t>Ready</a:t>
            </a:r>
            <a:endParaRPr kumimoji="0" lang="en-US" sz="1500" i="0" u="none" strike="noStrike" cap="none" normalizeH="0" baseline="0" dirty="0" smtClean="0">
              <a:ln>
                <a:noFill/>
              </a:ln>
              <a:solidFill>
                <a:schemeClr val="tx1"/>
              </a:solidFill>
              <a:latin typeface="Verdana" pitchFamily="34" charset="0"/>
            </a:endParaRPr>
          </a:p>
        </p:txBody>
      </p:sp>
      <p:sp>
        <p:nvSpPr>
          <p:cNvPr id="44035" name="AutoShape 3"/>
          <p:cNvSpPr>
            <a:spLocks noChangeAspect="1" noChangeArrowheads="1"/>
          </p:cNvSpPr>
          <p:nvPr/>
        </p:nvSpPr>
        <p:spPr bwMode="auto">
          <a:xfrm>
            <a:off x="3345112" y="2204864"/>
            <a:ext cx="1293392" cy="730936"/>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i="0" u="none" strike="noStrike" cap="none" normalizeH="0" baseline="0" dirty="0" smtClean="0">
                <a:ln>
                  <a:noFill/>
                </a:ln>
                <a:solidFill>
                  <a:schemeClr val="tx1"/>
                </a:solidFill>
                <a:latin typeface="Verdana" pitchFamily="34" charset="0"/>
              </a:rPr>
              <a:t>Develop Mission / Vision</a:t>
            </a:r>
            <a:endParaRPr kumimoji="0" lang="en-US" sz="1500" i="0" u="none" strike="noStrike" cap="none" normalizeH="0" baseline="0" dirty="0" smtClean="0">
              <a:ln>
                <a:noFill/>
              </a:ln>
              <a:solidFill>
                <a:schemeClr val="tx1"/>
              </a:solidFill>
              <a:latin typeface="Verdana" pitchFamily="34" charset="0"/>
            </a:endParaRPr>
          </a:p>
        </p:txBody>
      </p:sp>
      <p:sp>
        <p:nvSpPr>
          <p:cNvPr id="44036" name="AutoShape 4"/>
          <p:cNvSpPr>
            <a:spLocks noChangeAspect="1" noChangeArrowheads="1"/>
          </p:cNvSpPr>
          <p:nvPr/>
        </p:nvSpPr>
        <p:spPr bwMode="auto">
          <a:xfrm>
            <a:off x="4281216" y="3284984"/>
            <a:ext cx="1290915" cy="730936"/>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i="0" u="none" strike="noStrike" cap="none" normalizeH="0" baseline="0" dirty="0" smtClean="0">
                <a:ln>
                  <a:noFill/>
                </a:ln>
                <a:solidFill>
                  <a:schemeClr val="tx1"/>
                </a:solidFill>
                <a:latin typeface="Verdana" pitchFamily="34" charset="0"/>
              </a:rPr>
              <a:t>Current Situation Analysis</a:t>
            </a:r>
            <a:endParaRPr kumimoji="0" lang="en-US" sz="1500" i="0" u="none" strike="noStrike" cap="none" normalizeH="0" baseline="0" dirty="0" smtClean="0">
              <a:ln>
                <a:noFill/>
              </a:ln>
              <a:solidFill>
                <a:schemeClr val="tx1"/>
              </a:solidFill>
              <a:latin typeface="Verdana" pitchFamily="34" charset="0"/>
            </a:endParaRPr>
          </a:p>
        </p:txBody>
      </p:sp>
      <p:sp>
        <p:nvSpPr>
          <p:cNvPr id="44037" name="AutoShape 5"/>
          <p:cNvSpPr>
            <a:spLocks noChangeAspect="1" noChangeArrowheads="1"/>
          </p:cNvSpPr>
          <p:nvPr/>
        </p:nvSpPr>
        <p:spPr bwMode="auto">
          <a:xfrm>
            <a:off x="1115616" y="2204864"/>
            <a:ext cx="1293392" cy="730936"/>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i="0" u="none" strike="noStrike" cap="none" normalizeH="0" baseline="0" dirty="0" smtClean="0">
                <a:ln>
                  <a:noFill/>
                </a:ln>
                <a:solidFill>
                  <a:schemeClr val="tx1"/>
                </a:solidFill>
                <a:latin typeface="Verdana" pitchFamily="34" charset="0"/>
              </a:rPr>
              <a:t>Evaluation and Control</a:t>
            </a:r>
            <a:endParaRPr kumimoji="0" lang="en-US" sz="1500" i="0" u="none" strike="noStrike" cap="none" normalizeH="0" baseline="0" dirty="0" smtClean="0">
              <a:ln>
                <a:noFill/>
              </a:ln>
              <a:solidFill>
                <a:schemeClr val="tx1"/>
              </a:solidFill>
              <a:latin typeface="Verdana" pitchFamily="34" charset="0"/>
            </a:endParaRPr>
          </a:p>
        </p:txBody>
      </p:sp>
      <p:sp>
        <p:nvSpPr>
          <p:cNvPr id="44038" name="AutoShape 6"/>
          <p:cNvSpPr>
            <a:spLocks noChangeAspect="1" noChangeArrowheads="1"/>
          </p:cNvSpPr>
          <p:nvPr/>
        </p:nvSpPr>
        <p:spPr bwMode="auto">
          <a:xfrm>
            <a:off x="0" y="3284984"/>
            <a:ext cx="1763688" cy="730936"/>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i="0" u="none" strike="noStrike" cap="none" normalizeH="0" baseline="0" dirty="0" smtClean="0">
                <a:ln>
                  <a:noFill/>
                </a:ln>
                <a:solidFill>
                  <a:schemeClr val="tx1"/>
                </a:solidFill>
                <a:latin typeface="Verdana" pitchFamily="34" charset="0"/>
              </a:rPr>
              <a:t>Strategy Implementation</a:t>
            </a:r>
            <a:endParaRPr kumimoji="0" lang="en-US" sz="1500" i="0" u="none" strike="noStrike" cap="none" normalizeH="0" baseline="0" dirty="0" smtClean="0">
              <a:ln>
                <a:noFill/>
              </a:ln>
              <a:solidFill>
                <a:schemeClr val="tx1"/>
              </a:solidFill>
              <a:latin typeface="Verdana" pitchFamily="34" charset="0"/>
            </a:endParaRPr>
          </a:p>
        </p:txBody>
      </p:sp>
      <p:sp>
        <p:nvSpPr>
          <p:cNvPr id="44039" name="AutoShape 7"/>
          <p:cNvSpPr>
            <a:spLocks noChangeAspect="1" noChangeArrowheads="1"/>
          </p:cNvSpPr>
          <p:nvPr/>
        </p:nvSpPr>
        <p:spPr bwMode="auto">
          <a:xfrm>
            <a:off x="1115616" y="4365104"/>
            <a:ext cx="1293392" cy="730936"/>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i="0" u="none" strike="noStrike" cap="none" normalizeH="0" baseline="0" dirty="0" smtClean="0">
                <a:ln>
                  <a:noFill/>
                </a:ln>
                <a:solidFill>
                  <a:schemeClr val="tx1"/>
                </a:solidFill>
                <a:latin typeface="Verdana" pitchFamily="34" charset="0"/>
              </a:rPr>
              <a:t>Strategy    Formulation</a:t>
            </a:r>
            <a:endParaRPr kumimoji="0" lang="en-US" sz="1500" i="0" u="none" strike="noStrike" cap="none" normalizeH="0" baseline="0" dirty="0" smtClean="0">
              <a:ln>
                <a:noFill/>
              </a:ln>
              <a:solidFill>
                <a:schemeClr val="tx1"/>
              </a:solidFill>
              <a:latin typeface="Verdana" pitchFamily="34" charset="0"/>
            </a:endParaRPr>
          </a:p>
        </p:txBody>
      </p:sp>
      <p:sp>
        <p:nvSpPr>
          <p:cNvPr id="44040" name="AutoShape 8"/>
          <p:cNvSpPr>
            <a:spLocks noChangeAspect="1" noChangeArrowheads="1"/>
          </p:cNvSpPr>
          <p:nvPr/>
        </p:nvSpPr>
        <p:spPr bwMode="auto">
          <a:xfrm>
            <a:off x="3345112" y="4365104"/>
            <a:ext cx="1293392" cy="730936"/>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i="0" u="none" strike="noStrike" cap="none" normalizeH="0" baseline="0" dirty="0" smtClean="0">
                <a:ln>
                  <a:noFill/>
                </a:ln>
                <a:solidFill>
                  <a:schemeClr val="tx1"/>
                </a:solidFill>
                <a:latin typeface="Verdana" pitchFamily="34" charset="0"/>
              </a:rPr>
              <a:t>Agree on   Priorities</a:t>
            </a:r>
            <a:endParaRPr kumimoji="0" lang="en-US" sz="1500" i="0" u="none" strike="noStrike" cap="none" normalizeH="0" baseline="0" dirty="0" smtClean="0">
              <a:ln>
                <a:noFill/>
              </a:ln>
              <a:solidFill>
                <a:schemeClr val="tx1"/>
              </a:solidFill>
              <a:latin typeface="Verdana" pitchFamily="34" charset="0"/>
            </a:endParaRPr>
          </a:p>
        </p:txBody>
      </p:sp>
      <p:sp>
        <p:nvSpPr>
          <p:cNvPr id="44041" name="AutoShape 9"/>
          <p:cNvSpPr>
            <a:spLocks noChangeAspect="1" noChangeArrowheads="1"/>
          </p:cNvSpPr>
          <p:nvPr/>
        </p:nvSpPr>
        <p:spPr bwMode="auto">
          <a:xfrm>
            <a:off x="2192984" y="5373216"/>
            <a:ext cx="1290915" cy="730936"/>
          </a:xfrm>
          <a:prstGeom prst="roundRect">
            <a:avLst>
              <a:gd name="adj" fmla="val 16667"/>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i="0" u="none" strike="noStrike" cap="none" normalizeH="0" baseline="0" dirty="0" smtClean="0">
                <a:ln>
                  <a:noFill/>
                </a:ln>
                <a:solidFill>
                  <a:schemeClr val="tx1"/>
                </a:solidFill>
                <a:latin typeface="Verdana" pitchFamily="34" charset="0"/>
              </a:rPr>
              <a:t>Organise the Plan</a:t>
            </a:r>
            <a:endParaRPr kumimoji="0" lang="en-US" sz="1500" i="0" u="none" strike="noStrike" cap="none" normalizeH="0" baseline="0" dirty="0" smtClean="0">
              <a:ln>
                <a:noFill/>
              </a:ln>
              <a:solidFill>
                <a:schemeClr val="tx1"/>
              </a:solidFill>
              <a:latin typeface="Verdana" pitchFamily="34" charset="0"/>
            </a:endParaRPr>
          </a:p>
        </p:txBody>
      </p:sp>
      <p:cxnSp>
        <p:nvCxnSpPr>
          <p:cNvPr id="44042" name="AutoShape 10"/>
          <p:cNvCxnSpPr>
            <a:cxnSpLocks noChangeShapeType="1"/>
            <a:stCxn id="44035" idx="3"/>
            <a:endCxn id="44036" idx="0"/>
          </p:cNvCxnSpPr>
          <p:nvPr/>
        </p:nvCxnSpPr>
        <p:spPr bwMode="auto">
          <a:xfrm>
            <a:off x="4638504" y="2570332"/>
            <a:ext cx="288170" cy="714652"/>
          </a:xfrm>
          <a:prstGeom prst="curvedConnector2">
            <a:avLst/>
          </a:prstGeom>
          <a:ln w="15875">
            <a:headEnd/>
            <a:tailEnd type="stealth" w="med" len="med"/>
          </a:ln>
        </p:spPr>
        <p:style>
          <a:lnRef idx="1">
            <a:schemeClr val="dk1"/>
          </a:lnRef>
          <a:fillRef idx="0">
            <a:schemeClr val="dk1"/>
          </a:fillRef>
          <a:effectRef idx="0">
            <a:schemeClr val="dk1"/>
          </a:effectRef>
          <a:fontRef idx="minor">
            <a:schemeClr val="tx1"/>
          </a:fontRef>
        </p:style>
      </p:cxnSp>
      <p:cxnSp>
        <p:nvCxnSpPr>
          <p:cNvPr id="44043" name="AutoShape 11"/>
          <p:cNvCxnSpPr>
            <a:cxnSpLocks noChangeShapeType="1"/>
            <a:stCxn id="44034" idx="3"/>
            <a:endCxn id="44035" idx="0"/>
          </p:cNvCxnSpPr>
          <p:nvPr/>
        </p:nvCxnSpPr>
        <p:spPr bwMode="auto">
          <a:xfrm>
            <a:off x="3560293" y="1623267"/>
            <a:ext cx="431515" cy="581597"/>
          </a:xfrm>
          <a:prstGeom prst="curvedConnector2">
            <a:avLst/>
          </a:prstGeom>
          <a:ln w="15875">
            <a:headEnd/>
            <a:tailEnd type="stealth" w="med" len="med"/>
          </a:ln>
        </p:spPr>
        <p:style>
          <a:lnRef idx="1">
            <a:schemeClr val="dk1"/>
          </a:lnRef>
          <a:fillRef idx="0">
            <a:schemeClr val="dk1"/>
          </a:fillRef>
          <a:effectRef idx="0">
            <a:schemeClr val="dk1"/>
          </a:effectRef>
          <a:fontRef idx="minor">
            <a:schemeClr val="tx1"/>
          </a:fontRef>
        </p:style>
      </p:cxnSp>
      <p:cxnSp>
        <p:nvCxnSpPr>
          <p:cNvPr id="44044" name="AutoShape 12"/>
          <p:cNvCxnSpPr>
            <a:cxnSpLocks noChangeShapeType="1"/>
            <a:stCxn id="44036" idx="2"/>
            <a:endCxn id="44040" idx="3"/>
          </p:cNvCxnSpPr>
          <p:nvPr/>
        </p:nvCxnSpPr>
        <p:spPr bwMode="auto">
          <a:xfrm rot="5400000">
            <a:off x="4425263" y="4229161"/>
            <a:ext cx="714652" cy="288170"/>
          </a:xfrm>
          <a:prstGeom prst="curvedConnector2">
            <a:avLst/>
          </a:prstGeom>
          <a:ln w="15875">
            <a:headEnd/>
            <a:tailEnd type="stealth" w="med" len="med"/>
          </a:ln>
        </p:spPr>
        <p:style>
          <a:lnRef idx="1">
            <a:schemeClr val="dk1"/>
          </a:lnRef>
          <a:fillRef idx="0">
            <a:schemeClr val="dk1"/>
          </a:fillRef>
          <a:effectRef idx="0">
            <a:schemeClr val="dk1"/>
          </a:effectRef>
          <a:fontRef idx="minor">
            <a:schemeClr val="tx1"/>
          </a:fontRef>
        </p:style>
      </p:cxnSp>
      <p:cxnSp>
        <p:nvCxnSpPr>
          <p:cNvPr id="44045" name="AutoShape 13"/>
          <p:cNvCxnSpPr>
            <a:cxnSpLocks noChangeShapeType="1"/>
            <a:stCxn id="44040" idx="2"/>
            <a:endCxn id="44041" idx="3"/>
          </p:cNvCxnSpPr>
          <p:nvPr/>
        </p:nvCxnSpPr>
        <p:spPr bwMode="auto">
          <a:xfrm rot="5400000">
            <a:off x="3416532" y="5163408"/>
            <a:ext cx="642644" cy="507909"/>
          </a:xfrm>
          <a:prstGeom prst="curvedConnector2">
            <a:avLst/>
          </a:prstGeom>
          <a:ln w="15875">
            <a:headEnd/>
            <a:tailEnd type="stealth" w="med" len="med"/>
          </a:ln>
        </p:spPr>
        <p:style>
          <a:lnRef idx="1">
            <a:schemeClr val="dk1"/>
          </a:lnRef>
          <a:fillRef idx="0">
            <a:schemeClr val="dk1"/>
          </a:fillRef>
          <a:effectRef idx="0">
            <a:schemeClr val="dk1"/>
          </a:effectRef>
          <a:fontRef idx="minor">
            <a:schemeClr val="tx1"/>
          </a:fontRef>
        </p:style>
      </p:cxnSp>
      <p:cxnSp>
        <p:nvCxnSpPr>
          <p:cNvPr id="44046" name="AutoShape 14"/>
          <p:cNvCxnSpPr>
            <a:cxnSpLocks noChangeShapeType="1"/>
            <a:stCxn id="44041" idx="1"/>
            <a:endCxn id="44039" idx="2"/>
          </p:cNvCxnSpPr>
          <p:nvPr/>
        </p:nvCxnSpPr>
        <p:spPr bwMode="auto">
          <a:xfrm rot="10800000">
            <a:off x="1762312" y="5096040"/>
            <a:ext cx="430672" cy="642644"/>
          </a:xfrm>
          <a:prstGeom prst="curvedConnector2">
            <a:avLst/>
          </a:prstGeom>
          <a:ln w="15875">
            <a:headEnd/>
            <a:tailEnd type="stealth" w="med" len="med"/>
          </a:ln>
        </p:spPr>
        <p:style>
          <a:lnRef idx="1">
            <a:schemeClr val="dk1"/>
          </a:lnRef>
          <a:fillRef idx="0">
            <a:schemeClr val="dk1"/>
          </a:fillRef>
          <a:effectRef idx="0">
            <a:schemeClr val="dk1"/>
          </a:effectRef>
          <a:fontRef idx="minor">
            <a:schemeClr val="tx1"/>
          </a:fontRef>
        </p:style>
      </p:cxnSp>
      <p:cxnSp>
        <p:nvCxnSpPr>
          <p:cNvPr id="44047" name="AutoShape 15"/>
          <p:cNvCxnSpPr>
            <a:cxnSpLocks noChangeShapeType="1"/>
            <a:stCxn id="44039" idx="1"/>
            <a:endCxn id="44038" idx="2"/>
          </p:cNvCxnSpPr>
          <p:nvPr/>
        </p:nvCxnSpPr>
        <p:spPr bwMode="auto">
          <a:xfrm rot="10800000">
            <a:off x="881844" y="4015920"/>
            <a:ext cx="233772" cy="714652"/>
          </a:xfrm>
          <a:prstGeom prst="curvedConnector2">
            <a:avLst/>
          </a:prstGeom>
          <a:ln w="15875">
            <a:headEnd/>
            <a:tailEnd type="stealth" w="med" len="med"/>
          </a:ln>
        </p:spPr>
        <p:style>
          <a:lnRef idx="1">
            <a:schemeClr val="dk1"/>
          </a:lnRef>
          <a:fillRef idx="0">
            <a:schemeClr val="dk1"/>
          </a:fillRef>
          <a:effectRef idx="0">
            <a:schemeClr val="dk1"/>
          </a:effectRef>
          <a:fontRef idx="minor">
            <a:schemeClr val="tx1"/>
          </a:fontRef>
        </p:style>
      </p:cxnSp>
      <p:cxnSp>
        <p:nvCxnSpPr>
          <p:cNvPr id="44048" name="AutoShape 16"/>
          <p:cNvCxnSpPr>
            <a:cxnSpLocks noChangeShapeType="1"/>
            <a:stCxn id="44038" idx="0"/>
            <a:endCxn id="44037" idx="1"/>
          </p:cNvCxnSpPr>
          <p:nvPr/>
        </p:nvCxnSpPr>
        <p:spPr bwMode="auto">
          <a:xfrm rot="5400000" flipH="1" flipV="1">
            <a:off x="641404" y="2810772"/>
            <a:ext cx="714652" cy="233772"/>
          </a:xfrm>
          <a:prstGeom prst="curvedConnector2">
            <a:avLst/>
          </a:prstGeom>
          <a:ln w="15875">
            <a:headEnd/>
            <a:tailEnd type="stealth" w="med" len="med"/>
          </a:ln>
        </p:spPr>
        <p:style>
          <a:lnRef idx="1">
            <a:schemeClr val="dk1"/>
          </a:lnRef>
          <a:fillRef idx="0">
            <a:schemeClr val="dk1"/>
          </a:fillRef>
          <a:effectRef idx="0">
            <a:schemeClr val="dk1"/>
          </a:effectRef>
          <a:fontRef idx="minor">
            <a:schemeClr val="tx1"/>
          </a:fontRef>
        </p:style>
      </p:cxnSp>
      <p:cxnSp>
        <p:nvCxnSpPr>
          <p:cNvPr id="44049" name="AutoShape 17"/>
          <p:cNvCxnSpPr>
            <a:cxnSpLocks noChangeShapeType="1"/>
            <a:stCxn id="44037" idx="0"/>
            <a:endCxn id="44034" idx="1"/>
          </p:cNvCxnSpPr>
          <p:nvPr/>
        </p:nvCxnSpPr>
        <p:spPr bwMode="auto">
          <a:xfrm rot="5400000" flipH="1" flipV="1">
            <a:off x="1722854" y="1662726"/>
            <a:ext cx="581597" cy="502680"/>
          </a:xfrm>
          <a:prstGeom prst="curvedConnector2">
            <a:avLst/>
          </a:prstGeom>
          <a:ln w="15875">
            <a:headEnd/>
            <a:tailEnd type="stealth" w="med" len="med"/>
          </a:ln>
        </p:spPr>
        <p:style>
          <a:lnRef idx="1">
            <a:schemeClr val="dk1"/>
          </a:lnRef>
          <a:fillRef idx="0">
            <a:schemeClr val="dk1"/>
          </a:fillRef>
          <a:effectRef idx="0">
            <a:schemeClr val="dk1"/>
          </a:effectRef>
          <a:fontRef idx="minor">
            <a:schemeClr val="tx1"/>
          </a:fontRef>
        </p:style>
      </p:cxnSp>
      <p:sp>
        <p:nvSpPr>
          <p:cNvPr id="21" name="Title 1"/>
          <p:cNvSpPr txBox="1">
            <a:spLocks/>
          </p:cNvSpPr>
          <p:nvPr/>
        </p:nvSpPr>
        <p:spPr>
          <a:xfrm>
            <a:off x="5580112" y="1268760"/>
            <a:ext cx="3384376" cy="5040560"/>
          </a:xfrm>
          <a:prstGeom prst="rect">
            <a:avLst/>
          </a:prstGeom>
          <a:noFill/>
          <a:ln>
            <a:noFill/>
          </a:ln>
        </p:spPr>
        <p:txBody>
          <a:bodyPr vert="horz" lIns="91440" tIns="45720" rIns="91440" bIns="45720" rtlCol="0" anchor="t">
            <a:normAutofit/>
          </a:bodyPr>
          <a:lstStyle/>
          <a:p>
            <a:pPr marL="265113" indent="-265113" algn="just">
              <a:spcBef>
                <a:spcPct val="0"/>
              </a:spcBef>
              <a:buSzPct val="90000"/>
              <a:buBlip>
                <a:blip r:embed="rId4"/>
              </a:buBlip>
              <a:defRPr/>
            </a:pPr>
            <a:r>
              <a:rPr lang="en-GB" dirty="0" smtClean="0">
                <a:solidFill>
                  <a:srgbClr val="002060"/>
                </a:solidFill>
                <a:latin typeface="Verdana" pitchFamily="34" charset="0"/>
              </a:rPr>
              <a:t>The strategic planning process is dynamic and continuous. A change in one step may require a change in the entire strategy. </a:t>
            </a:r>
          </a:p>
          <a:p>
            <a:pPr marL="265113" indent="-265113" algn="just">
              <a:spcBef>
                <a:spcPct val="0"/>
              </a:spcBef>
              <a:buSzPct val="90000"/>
              <a:buBlip>
                <a:blip r:embed="rId4"/>
              </a:buBlip>
              <a:defRPr/>
            </a:pPr>
            <a:endParaRPr lang="en-GB" sz="1200" dirty="0" smtClean="0">
              <a:solidFill>
                <a:srgbClr val="002060"/>
              </a:solidFill>
              <a:latin typeface="Verdana" pitchFamily="34" charset="0"/>
            </a:endParaRPr>
          </a:p>
          <a:p>
            <a:pPr marL="265113" indent="-265113" algn="just">
              <a:spcBef>
                <a:spcPct val="0"/>
              </a:spcBef>
              <a:buSzPct val="90000"/>
              <a:buBlip>
                <a:blip r:embed="rId4"/>
              </a:buBlip>
              <a:defRPr/>
            </a:pPr>
            <a:r>
              <a:rPr lang="en-GB" dirty="0" smtClean="0">
                <a:solidFill>
                  <a:srgbClr val="002060"/>
                </a:solidFill>
                <a:latin typeface="Verdana" pitchFamily="34" charset="0"/>
              </a:rPr>
              <a:t>As such, the process must be repeated frequently in order to adapt the strategy to environmental changes. </a:t>
            </a:r>
          </a:p>
          <a:p>
            <a:pPr marL="265113" indent="-265113" algn="just">
              <a:spcBef>
                <a:spcPct val="0"/>
              </a:spcBef>
              <a:buSzPct val="90000"/>
              <a:buBlip>
                <a:blip r:embed="rId4"/>
              </a:buBlip>
              <a:defRPr/>
            </a:pPr>
            <a:endParaRPr lang="en-GB" sz="1200" dirty="0" smtClean="0">
              <a:solidFill>
                <a:srgbClr val="002060"/>
              </a:solidFill>
              <a:latin typeface="Verdana" pitchFamily="34" charset="0"/>
            </a:endParaRPr>
          </a:p>
          <a:p>
            <a:pPr marL="265113" indent="-265113" algn="just">
              <a:spcBef>
                <a:spcPct val="0"/>
              </a:spcBef>
              <a:buSzPct val="90000"/>
              <a:buBlip>
                <a:blip r:embed="rId4"/>
              </a:buBlip>
              <a:defRPr/>
            </a:pPr>
            <a:r>
              <a:rPr lang="en-GB" dirty="0" smtClean="0">
                <a:solidFill>
                  <a:srgbClr val="002060"/>
                </a:solidFill>
                <a:latin typeface="Verdana" pitchFamily="34" charset="0"/>
              </a:rPr>
              <a:t>Throughout the process the organisation may need to cycle back to a previous step and make adjustments.</a:t>
            </a:r>
            <a:endParaRPr lang="en-GB"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dissolve">
                                      <p:cBhvr>
                                        <p:cTn id="7" dur="500"/>
                                        <p:tgtEl>
                                          <p:spTgt spid="4403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4035"/>
                                        </p:tgtEl>
                                        <p:attrNameLst>
                                          <p:attrName>style.visibility</p:attrName>
                                        </p:attrNameLst>
                                      </p:cBhvr>
                                      <p:to>
                                        <p:strVal val="visible"/>
                                      </p:to>
                                    </p:set>
                                    <p:animEffect transition="in" filter="dissolve">
                                      <p:cBhvr>
                                        <p:cTn id="10" dur="500"/>
                                        <p:tgtEl>
                                          <p:spTgt spid="4403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4036"/>
                                        </p:tgtEl>
                                        <p:attrNameLst>
                                          <p:attrName>style.visibility</p:attrName>
                                        </p:attrNameLst>
                                      </p:cBhvr>
                                      <p:to>
                                        <p:strVal val="visible"/>
                                      </p:to>
                                    </p:set>
                                    <p:animEffect transition="in" filter="dissolve">
                                      <p:cBhvr>
                                        <p:cTn id="13" dur="500"/>
                                        <p:tgtEl>
                                          <p:spTgt spid="4403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4037"/>
                                        </p:tgtEl>
                                        <p:attrNameLst>
                                          <p:attrName>style.visibility</p:attrName>
                                        </p:attrNameLst>
                                      </p:cBhvr>
                                      <p:to>
                                        <p:strVal val="visible"/>
                                      </p:to>
                                    </p:set>
                                    <p:animEffect transition="in" filter="dissolve">
                                      <p:cBhvr>
                                        <p:cTn id="16" dur="500"/>
                                        <p:tgtEl>
                                          <p:spTgt spid="4403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4038"/>
                                        </p:tgtEl>
                                        <p:attrNameLst>
                                          <p:attrName>style.visibility</p:attrName>
                                        </p:attrNameLst>
                                      </p:cBhvr>
                                      <p:to>
                                        <p:strVal val="visible"/>
                                      </p:to>
                                    </p:set>
                                    <p:animEffect transition="in" filter="dissolve">
                                      <p:cBhvr>
                                        <p:cTn id="19" dur="500"/>
                                        <p:tgtEl>
                                          <p:spTgt spid="4403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4039"/>
                                        </p:tgtEl>
                                        <p:attrNameLst>
                                          <p:attrName>style.visibility</p:attrName>
                                        </p:attrNameLst>
                                      </p:cBhvr>
                                      <p:to>
                                        <p:strVal val="visible"/>
                                      </p:to>
                                    </p:set>
                                    <p:animEffect transition="in" filter="dissolve">
                                      <p:cBhvr>
                                        <p:cTn id="22" dur="500"/>
                                        <p:tgtEl>
                                          <p:spTgt spid="44039"/>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44040"/>
                                        </p:tgtEl>
                                        <p:attrNameLst>
                                          <p:attrName>style.visibility</p:attrName>
                                        </p:attrNameLst>
                                      </p:cBhvr>
                                      <p:to>
                                        <p:strVal val="visible"/>
                                      </p:to>
                                    </p:set>
                                    <p:animEffect transition="in" filter="dissolve">
                                      <p:cBhvr>
                                        <p:cTn id="25" dur="500"/>
                                        <p:tgtEl>
                                          <p:spTgt spid="44040"/>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44041"/>
                                        </p:tgtEl>
                                        <p:attrNameLst>
                                          <p:attrName>style.visibility</p:attrName>
                                        </p:attrNameLst>
                                      </p:cBhvr>
                                      <p:to>
                                        <p:strVal val="visible"/>
                                      </p:to>
                                    </p:set>
                                    <p:animEffect transition="in" filter="dissolve">
                                      <p:cBhvr>
                                        <p:cTn id="28" dur="500"/>
                                        <p:tgtEl>
                                          <p:spTgt spid="44041"/>
                                        </p:tgtEl>
                                      </p:cBhvr>
                                    </p:animEffect>
                                  </p:childTnLst>
                                </p:cTn>
                              </p:par>
                              <p:par>
                                <p:cTn id="29" presetID="9" presetClass="entr" presetSubtype="0" fill="hold" nodeType="withEffect">
                                  <p:stCondLst>
                                    <p:cond delay="0"/>
                                  </p:stCondLst>
                                  <p:childTnLst>
                                    <p:set>
                                      <p:cBhvr>
                                        <p:cTn id="30" dur="1" fill="hold">
                                          <p:stCondLst>
                                            <p:cond delay="0"/>
                                          </p:stCondLst>
                                        </p:cTn>
                                        <p:tgtEl>
                                          <p:spTgt spid="44042"/>
                                        </p:tgtEl>
                                        <p:attrNameLst>
                                          <p:attrName>style.visibility</p:attrName>
                                        </p:attrNameLst>
                                      </p:cBhvr>
                                      <p:to>
                                        <p:strVal val="visible"/>
                                      </p:to>
                                    </p:set>
                                    <p:animEffect transition="in" filter="dissolve">
                                      <p:cBhvr>
                                        <p:cTn id="31" dur="500"/>
                                        <p:tgtEl>
                                          <p:spTgt spid="44042"/>
                                        </p:tgtEl>
                                      </p:cBhvr>
                                    </p:animEffect>
                                  </p:childTnLst>
                                </p:cTn>
                              </p:par>
                              <p:par>
                                <p:cTn id="32" presetID="9" presetClass="entr" presetSubtype="0" fill="hold" nodeType="withEffect">
                                  <p:stCondLst>
                                    <p:cond delay="0"/>
                                  </p:stCondLst>
                                  <p:childTnLst>
                                    <p:set>
                                      <p:cBhvr>
                                        <p:cTn id="33" dur="1" fill="hold">
                                          <p:stCondLst>
                                            <p:cond delay="0"/>
                                          </p:stCondLst>
                                        </p:cTn>
                                        <p:tgtEl>
                                          <p:spTgt spid="44043"/>
                                        </p:tgtEl>
                                        <p:attrNameLst>
                                          <p:attrName>style.visibility</p:attrName>
                                        </p:attrNameLst>
                                      </p:cBhvr>
                                      <p:to>
                                        <p:strVal val="visible"/>
                                      </p:to>
                                    </p:set>
                                    <p:animEffect transition="in" filter="dissolve">
                                      <p:cBhvr>
                                        <p:cTn id="34" dur="500"/>
                                        <p:tgtEl>
                                          <p:spTgt spid="44043"/>
                                        </p:tgtEl>
                                      </p:cBhvr>
                                    </p:animEffect>
                                  </p:childTnLst>
                                </p:cTn>
                              </p:par>
                              <p:par>
                                <p:cTn id="35" presetID="9" presetClass="entr" presetSubtype="0" fill="hold" nodeType="withEffect">
                                  <p:stCondLst>
                                    <p:cond delay="0"/>
                                  </p:stCondLst>
                                  <p:childTnLst>
                                    <p:set>
                                      <p:cBhvr>
                                        <p:cTn id="36" dur="1" fill="hold">
                                          <p:stCondLst>
                                            <p:cond delay="0"/>
                                          </p:stCondLst>
                                        </p:cTn>
                                        <p:tgtEl>
                                          <p:spTgt spid="44044"/>
                                        </p:tgtEl>
                                        <p:attrNameLst>
                                          <p:attrName>style.visibility</p:attrName>
                                        </p:attrNameLst>
                                      </p:cBhvr>
                                      <p:to>
                                        <p:strVal val="visible"/>
                                      </p:to>
                                    </p:set>
                                    <p:animEffect transition="in" filter="dissolve">
                                      <p:cBhvr>
                                        <p:cTn id="37" dur="500"/>
                                        <p:tgtEl>
                                          <p:spTgt spid="44044"/>
                                        </p:tgtEl>
                                      </p:cBhvr>
                                    </p:animEffect>
                                  </p:childTnLst>
                                </p:cTn>
                              </p:par>
                              <p:par>
                                <p:cTn id="38" presetID="9" presetClass="entr" presetSubtype="0" fill="hold" nodeType="withEffect">
                                  <p:stCondLst>
                                    <p:cond delay="0"/>
                                  </p:stCondLst>
                                  <p:childTnLst>
                                    <p:set>
                                      <p:cBhvr>
                                        <p:cTn id="39" dur="1" fill="hold">
                                          <p:stCondLst>
                                            <p:cond delay="0"/>
                                          </p:stCondLst>
                                        </p:cTn>
                                        <p:tgtEl>
                                          <p:spTgt spid="44045"/>
                                        </p:tgtEl>
                                        <p:attrNameLst>
                                          <p:attrName>style.visibility</p:attrName>
                                        </p:attrNameLst>
                                      </p:cBhvr>
                                      <p:to>
                                        <p:strVal val="visible"/>
                                      </p:to>
                                    </p:set>
                                    <p:animEffect transition="in" filter="dissolve">
                                      <p:cBhvr>
                                        <p:cTn id="40" dur="500"/>
                                        <p:tgtEl>
                                          <p:spTgt spid="44045"/>
                                        </p:tgtEl>
                                      </p:cBhvr>
                                    </p:animEffect>
                                  </p:childTnLst>
                                </p:cTn>
                              </p:par>
                              <p:par>
                                <p:cTn id="41" presetID="9" presetClass="entr" presetSubtype="0" fill="hold" nodeType="withEffect">
                                  <p:stCondLst>
                                    <p:cond delay="0"/>
                                  </p:stCondLst>
                                  <p:childTnLst>
                                    <p:set>
                                      <p:cBhvr>
                                        <p:cTn id="42" dur="1" fill="hold">
                                          <p:stCondLst>
                                            <p:cond delay="0"/>
                                          </p:stCondLst>
                                        </p:cTn>
                                        <p:tgtEl>
                                          <p:spTgt spid="44046"/>
                                        </p:tgtEl>
                                        <p:attrNameLst>
                                          <p:attrName>style.visibility</p:attrName>
                                        </p:attrNameLst>
                                      </p:cBhvr>
                                      <p:to>
                                        <p:strVal val="visible"/>
                                      </p:to>
                                    </p:set>
                                    <p:animEffect transition="in" filter="dissolve">
                                      <p:cBhvr>
                                        <p:cTn id="43" dur="500"/>
                                        <p:tgtEl>
                                          <p:spTgt spid="44046"/>
                                        </p:tgtEl>
                                      </p:cBhvr>
                                    </p:animEffect>
                                  </p:childTnLst>
                                </p:cTn>
                              </p:par>
                              <p:par>
                                <p:cTn id="44" presetID="9" presetClass="entr" presetSubtype="0" fill="hold" nodeType="withEffect">
                                  <p:stCondLst>
                                    <p:cond delay="0"/>
                                  </p:stCondLst>
                                  <p:childTnLst>
                                    <p:set>
                                      <p:cBhvr>
                                        <p:cTn id="45" dur="1" fill="hold">
                                          <p:stCondLst>
                                            <p:cond delay="0"/>
                                          </p:stCondLst>
                                        </p:cTn>
                                        <p:tgtEl>
                                          <p:spTgt spid="44047"/>
                                        </p:tgtEl>
                                        <p:attrNameLst>
                                          <p:attrName>style.visibility</p:attrName>
                                        </p:attrNameLst>
                                      </p:cBhvr>
                                      <p:to>
                                        <p:strVal val="visible"/>
                                      </p:to>
                                    </p:set>
                                    <p:animEffect transition="in" filter="dissolve">
                                      <p:cBhvr>
                                        <p:cTn id="46" dur="500"/>
                                        <p:tgtEl>
                                          <p:spTgt spid="44047"/>
                                        </p:tgtEl>
                                      </p:cBhvr>
                                    </p:animEffect>
                                  </p:childTnLst>
                                </p:cTn>
                              </p:par>
                              <p:par>
                                <p:cTn id="47" presetID="9" presetClass="entr" presetSubtype="0" fill="hold" nodeType="withEffect">
                                  <p:stCondLst>
                                    <p:cond delay="0"/>
                                  </p:stCondLst>
                                  <p:childTnLst>
                                    <p:set>
                                      <p:cBhvr>
                                        <p:cTn id="48" dur="1" fill="hold">
                                          <p:stCondLst>
                                            <p:cond delay="0"/>
                                          </p:stCondLst>
                                        </p:cTn>
                                        <p:tgtEl>
                                          <p:spTgt spid="44048"/>
                                        </p:tgtEl>
                                        <p:attrNameLst>
                                          <p:attrName>style.visibility</p:attrName>
                                        </p:attrNameLst>
                                      </p:cBhvr>
                                      <p:to>
                                        <p:strVal val="visible"/>
                                      </p:to>
                                    </p:set>
                                    <p:animEffect transition="in" filter="dissolve">
                                      <p:cBhvr>
                                        <p:cTn id="49" dur="500"/>
                                        <p:tgtEl>
                                          <p:spTgt spid="44048"/>
                                        </p:tgtEl>
                                      </p:cBhvr>
                                    </p:animEffect>
                                  </p:childTnLst>
                                </p:cTn>
                              </p:par>
                              <p:par>
                                <p:cTn id="50" presetID="9" presetClass="entr" presetSubtype="0" fill="hold" nodeType="withEffect">
                                  <p:stCondLst>
                                    <p:cond delay="0"/>
                                  </p:stCondLst>
                                  <p:childTnLst>
                                    <p:set>
                                      <p:cBhvr>
                                        <p:cTn id="51" dur="1" fill="hold">
                                          <p:stCondLst>
                                            <p:cond delay="0"/>
                                          </p:stCondLst>
                                        </p:cTn>
                                        <p:tgtEl>
                                          <p:spTgt spid="44049"/>
                                        </p:tgtEl>
                                        <p:attrNameLst>
                                          <p:attrName>style.visibility</p:attrName>
                                        </p:attrNameLst>
                                      </p:cBhvr>
                                      <p:to>
                                        <p:strVal val="visible"/>
                                      </p:to>
                                    </p:set>
                                    <p:animEffect transition="in" filter="dissolve">
                                      <p:cBhvr>
                                        <p:cTn id="52" dur="500"/>
                                        <p:tgtEl>
                                          <p:spTgt spid="44049"/>
                                        </p:tgtEl>
                                      </p:cBhvr>
                                    </p:animEffect>
                                  </p:childTnLst>
                                </p:cTn>
                              </p:par>
                            </p:childTnLst>
                          </p:cTn>
                        </p:par>
                        <p:par>
                          <p:cTn id="53" fill="hold">
                            <p:stCondLst>
                              <p:cond delay="500"/>
                            </p:stCondLst>
                            <p:childTnLst>
                              <p:par>
                                <p:cTn id="54" presetID="10"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P spid="44035" grpId="0" animBg="1"/>
      <p:bldP spid="44036" grpId="0" animBg="1"/>
      <p:bldP spid="44037" grpId="0" animBg="1"/>
      <p:bldP spid="44038" grpId="0" animBg="1"/>
      <p:bldP spid="44039" grpId="0" animBg="1"/>
      <p:bldP spid="44040" grpId="0" animBg="1"/>
      <p:bldP spid="44041" grpId="0" animBg="1"/>
      <p:bldP spid="2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Stakeholder Management</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165196"/>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In order to understand stakeholders, we need to understand </a:t>
            </a:r>
            <a:r>
              <a:rPr lang="en-GB" sz="2000" b="1" i="1" u="sng" dirty="0" smtClean="0">
                <a:solidFill>
                  <a:srgbClr val="002060"/>
                </a:solidFill>
                <a:latin typeface="Verdana" pitchFamily="34" charset="0"/>
              </a:rPr>
              <a:t>their objectives and motivations </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b="1" u="sng" dirty="0" smtClean="0">
                <a:solidFill>
                  <a:srgbClr val="002060"/>
                </a:solidFill>
                <a:latin typeface="Verdana" pitchFamily="34" charset="0"/>
              </a:rPr>
              <a:t>Business objectives </a:t>
            </a:r>
            <a:r>
              <a:rPr lang="en-GB" sz="2000" dirty="0" smtClean="0">
                <a:solidFill>
                  <a:srgbClr val="002060"/>
                </a:solidFill>
                <a:latin typeface="Verdana" pitchFamily="34" charset="0"/>
              </a:rPr>
              <a:t>are derived from the business strategy</a:t>
            </a:r>
          </a:p>
          <a:p>
            <a:pPr marL="722313" lvl="1" indent="-265113" algn="just">
              <a:spcBef>
                <a:spcPct val="0"/>
              </a:spcBef>
              <a:buSzPct val="90000"/>
              <a:buBlip>
                <a:blip r:embed="rId2"/>
              </a:buBlip>
              <a:defRPr/>
            </a:pPr>
            <a:r>
              <a:rPr lang="en-GB" dirty="0" smtClean="0">
                <a:solidFill>
                  <a:srgbClr val="002060"/>
                </a:solidFill>
                <a:latin typeface="Verdana" pitchFamily="34" charset="0"/>
              </a:rPr>
              <a:t>Quantified statements of what business unit leaders expect to achieve from pursuing a chosen set of processes and activities</a:t>
            </a:r>
          </a:p>
          <a:p>
            <a:pPr marL="722313" lvl="1" indent="-265113" algn="just">
              <a:spcBef>
                <a:spcPct val="0"/>
              </a:spcBef>
              <a:buSzPct val="90000"/>
              <a:buBlip>
                <a:blip r:embed="rId2"/>
              </a:buBlip>
              <a:defRPr/>
            </a:pPr>
            <a:r>
              <a:rPr lang="en-GB" dirty="0" smtClean="0">
                <a:solidFill>
                  <a:srgbClr val="002060"/>
                </a:solidFill>
                <a:latin typeface="Verdana" pitchFamily="34" charset="0"/>
              </a:rPr>
              <a:t>Targets against which business unit leaders performance will be evaluated</a:t>
            </a:r>
          </a:p>
          <a:p>
            <a:pPr marL="722313" lvl="1" indent="-265113" algn="just">
              <a:spcBef>
                <a:spcPct val="0"/>
              </a:spcBef>
              <a:buSzPct val="90000"/>
              <a:buBlip>
                <a:blip r:embed="rId2"/>
              </a:buBlip>
              <a:defRPr/>
            </a:pPr>
            <a:r>
              <a:rPr lang="en-GB" dirty="0" smtClean="0">
                <a:solidFill>
                  <a:srgbClr val="002060"/>
                </a:solidFill>
                <a:latin typeface="Verdana" pitchFamily="34" charset="0"/>
              </a:rPr>
              <a:t>Formal and tacit objectives </a:t>
            </a:r>
          </a:p>
          <a:p>
            <a:pPr marL="722313" lvl="1" indent="-265113" algn="just">
              <a:spcBef>
                <a:spcPct val="0"/>
              </a:spcBef>
              <a:buSzPct val="90000"/>
              <a:buBlip>
                <a:blip r:embed="rId2"/>
              </a:buBlip>
              <a:defRPr/>
            </a:pPr>
            <a:r>
              <a:rPr lang="en-GB" dirty="0" smtClean="0">
                <a:solidFill>
                  <a:srgbClr val="002060"/>
                </a:solidFill>
                <a:latin typeface="Verdana" pitchFamily="34" charset="0"/>
              </a:rPr>
              <a:t>Example:  to increase market share from 12% to 30% in four years</a:t>
            </a:r>
          </a:p>
          <a:p>
            <a:pPr marL="722313" lvl="1" indent="-265113" algn="just">
              <a:spcBef>
                <a:spcPct val="0"/>
              </a:spcBef>
              <a:buSzPct val="90000"/>
              <a:buBlip>
                <a:blip r:embed="rId2"/>
              </a:buBlip>
              <a:defRPr/>
            </a:pPr>
            <a:endParaRPr lang="en-GB"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b="1" u="sng" dirty="0" smtClean="0">
                <a:solidFill>
                  <a:srgbClr val="002060"/>
                </a:solidFill>
                <a:latin typeface="Verdana" pitchFamily="34" charset="0"/>
              </a:rPr>
              <a:t>Motivations </a:t>
            </a:r>
            <a:r>
              <a:rPr lang="en-GB" sz="2000" dirty="0" smtClean="0">
                <a:solidFill>
                  <a:srgbClr val="002060"/>
                </a:solidFill>
                <a:latin typeface="Verdana" pitchFamily="34" charset="0"/>
              </a:rPr>
              <a:t>are inherent in the organisation and individual</a:t>
            </a:r>
          </a:p>
          <a:p>
            <a:pPr marL="722313" lvl="1" indent="-265113" algn="just">
              <a:spcBef>
                <a:spcPct val="0"/>
              </a:spcBef>
              <a:buSzPct val="90000"/>
              <a:buBlip>
                <a:blip r:embed="rId2"/>
              </a:buBlip>
              <a:defRPr/>
            </a:pPr>
            <a:r>
              <a:rPr lang="en-GB" dirty="0" smtClean="0">
                <a:solidFill>
                  <a:srgbClr val="002060"/>
                </a:solidFill>
                <a:latin typeface="Verdana" pitchFamily="34" charset="0"/>
              </a:rPr>
              <a:t>Group, division, team and individual goals and priorities</a:t>
            </a:r>
          </a:p>
          <a:p>
            <a:pPr marL="722313" lvl="1" indent="-265113" algn="just">
              <a:spcBef>
                <a:spcPct val="0"/>
              </a:spcBef>
              <a:buSzPct val="90000"/>
              <a:buBlip>
                <a:blip r:embed="rId2"/>
              </a:buBlip>
              <a:defRPr/>
            </a:pPr>
            <a:r>
              <a:rPr lang="en-GB" dirty="0" smtClean="0">
                <a:solidFill>
                  <a:srgbClr val="002060"/>
                </a:solidFill>
                <a:latin typeface="Verdana" pitchFamily="34" charset="0"/>
              </a:rPr>
              <a:t>Can be externally or internally focussed</a:t>
            </a:r>
          </a:p>
          <a:p>
            <a:pPr marL="722313" lvl="1" indent="-265113" algn="just">
              <a:spcBef>
                <a:spcPct val="0"/>
              </a:spcBef>
              <a:buSzPct val="90000"/>
              <a:defRPr/>
            </a:pPr>
            <a:r>
              <a:rPr lang="en-GB" dirty="0" smtClean="0">
                <a:solidFill>
                  <a:srgbClr val="002060"/>
                </a:solidFill>
                <a:latin typeface="Verdana" pitchFamily="34" charset="0"/>
              </a:rPr>
              <a:t> </a:t>
            </a:r>
          </a:p>
          <a:p>
            <a:pPr marL="722313" lvl="1" indent="-265113" algn="just">
              <a:spcBef>
                <a:spcPct val="0"/>
              </a:spcBef>
              <a:buSzPct val="90000"/>
              <a:buBlip>
                <a:blip r:embed="rId2"/>
              </a:buBlip>
              <a:defRPr/>
            </a:pPr>
            <a:endParaRPr lang="en-GB"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par>
                                <p:cTn id="11" presetID="34"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from="(-#ppt_w/2)" to="(#ppt_x)" calcmode="lin" valueType="num">
                                      <p:cBhvr>
                                        <p:cTn id="13" dur="600" fill="hold">
                                          <p:stCondLst>
                                            <p:cond delay="0"/>
                                          </p:stCondLst>
                                        </p:cTn>
                                        <p:tgtEl>
                                          <p:spTgt spid="3">
                                            <p:txEl>
                                              <p:pRg st="2" end="2"/>
                                            </p:txEl>
                                          </p:spTgt>
                                        </p:tgtEl>
                                        <p:attrNameLst>
                                          <p:attrName>ppt_x</p:attrName>
                                        </p:attrNameLst>
                                      </p:cBhvr>
                                    </p:anim>
                                    <p:anim from="0" to="-1.0" calcmode="lin" valueType="num">
                                      <p:cBhvr>
                                        <p:cTn id="14" dur="200" decel="50000" autoRev="1" fill="hold">
                                          <p:stCondLst>
                                            <p:cond delay="600"/>
                                          </p:stCondLst>
                                        </p:cTn>
                                        <p:tgtEl>
                                          <p:spTgt spid="3">
                                            <p:txEl>
                                              <p:pRg st="2" end="2"/>
                                            </p:txEl>
                                          </p:spTgt>
                                        </p:tgtEl>
                                        <p:attrNameLst>
                                          <p:attrName>xshear</p:attrName>
                                        </p:attrNameLst>
                                      </p:cBhvr>
                                    </p:anim>
                                    <p:animScale>
                                      <p:cBhvr>
                                        <p:cTn id="15" dur="200" decel="100000" autoRev="1" fill="hold">
                                          <p:stCondLst>
                                            <p:cond delay="600"/>
                                          </p:stCondLst>
                                        </p:cTn>
                                        <p:tgtEl>
                                          <p:spTgt spid="3">
                                            <p:txEl>
                                              <p:pRg st="2" end="2"/>
                                            </p:txEl>
                                          </p:spTgt>
                                        </p:tgtEl>
                                      </p:cBhvr>
                                      <p:from x="100000" y="100000"/>
                                      <p:to x="80000" y="100000"/>
                                    </p:animScale>
                                    <p:anim by="(#ppt_h/3+#ppt_w*0.1)" calcmode="lin" valueType="num">
                                      <p:cBhvr additive="sum">
                                        <p:cTn id="16" dur="200" decel="100000" autoRev="1" fill="hold">
                                          <p:stCondLst>
                                            <p:cond delay="600"/>
                                          </p:stCondLst>
                                        </p:cTn>
                                        <p:tgtEl>
                                          <p:spTgt spid="3">
                                            <p:txEl>
                                              <p:pRg st="2" end="2"/>
                                            </p:txEl>
                                          </p:spTgt>
                                        </p:tgtEl>
                                        <p:attrNameLst>
                                          <p:attrName>ppt_x</p:attrName>
                                        </p:attrNameLst>
                                      </p:cBhvr>
                                    </p:anim>
                                  </p:childTnLst>
                                </p:cTn>
                              </p:par>
                              <p:par>
                                <p:cTn id="17" presetID="34"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from="(-#ppt_w/2)" to="(#ppt_x)" calcmode="lin" valueType="num">
                                      <p:cBhvr>
                                        <p:cTn id="19" dur="600" fill="hold">
                                          <p:stCondLst>
                                            <p:cond delay="0"/>
                                          </p:stCondLst>
                                        </p:cTn>
                                        <p:tgtEl>
                                          <p:spTgt spid="3">
                                            <p:txEl>
                                              <p:pRg st="3" end="3"/>
                                            </p:txEl>
                                          </p:spTgt>
                                        </p:tgtEl>
                                        <p:attrNameLst>
                                          <p:attrName>ppt_x</p:attrName>
                                        </p:attrNameLst>
                                      </p:cBhvr>
                                    </p:anim>
                                    <p:anim from="0" to="-1.0" calcmode="lin" valueType="num">
                                      <p:cBhvr>
                                        <p:cTn id="20" dur="200" decel="50000" autoRev="1" fill="hold">
                                          <p:stCondLst>
                                            <p:cond delay="600"/>
                                          </p:stCondLst>
                                        </p:cTn>
                                        <p:tgtEl>
                                          <p:spTgt spid="3">
                                            <p:txEl>
                                              <p:pRg st="3" end="3"/>
                                            </p:txEl>
                                          </p:spTgt>
                                        </p:tgtEl>
                                        <p:attrNameLst>
                                          <p:attrName>xshear</p:attrName>
                                        </p:attrNameLst>
                                      </p:cBhvr>
                                    </p:anim>
                                    <p:animScale>
                                      <p:cBhvr>
                                        <p:cTn id="21" dur="200" decel="100000" autoRev="1" fill="hold">
                                          <p:stCondLst>
                                            <p:cond delay="600"/>
                                          </p:stCondLst>
                                        </p:cTn>
                                        <p:tgtEl>
                                          <p:spTgt spid="3">
                                            <p:txEl>
                                              <p:pRg st="3" end="3"/>
                                            </p:txEl>
                                          </p:spTgt>
                                        </p:tgtEl>
                                      </p:cBhvr>
                                      <p:from x="100000" y="100000"/>
                                      <p:to x="80000" y="100000"/>
                                    </p:animScale>
                                    <p:anim by="(#ppt_h/3+#ppt_w*0.1)" calcmode="lin" valueType="num">
                                      <p:cBhvr additive="sum">
                                        <p:cTn id="22" dur="200" decel="100000" autoRev="1" fill="hold">
                                          <p:stCondLst>
                                            <p:cond delay="600"/>
                                          </p:stCondLst>
                                        </p:cTn>
                                        <p:tgtEl>
                                          <p:spTgt spid="3">
                                            <p:txEl>
                                              <p:pRg st="3" end="3"/>
                                            </p:txEl>
                                          </p:spTgt>
                                        </p:tgtEl>
                                        <p:attrNameLst>
                                          <p:attrName>ppt_x</p:attrName>
                                        </p:attrNameLst>
                                      </p:cBhvr>
                                    </p:anim>
                                  </p:childTnLst>
                                </p:cTn>
                              </p:par>
                              <p:par>
                                <p:cTn id="23" presetID="34"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from="(-#ppt_w/2)" to="(#ppt_x)" calcmode="lin" valueType="num">
                                      <p:cBhvr>
                                        <p:cTn id="25" dur="600" fill="hold">
                                          <p:stCondLst>
                                            <p:cond delay="0"/>
                                          </p:stCondLst>
                                        </p:cTn>
                                        <p:tgtEl>
                                          <p:spTgt spid="3">
                                            <p:txEl>
                                              <p:pRg st="4" end="4"/>
                                            </p:txEl>
                                          </p:spTgt>
                                        </p:tgtEl>
                                        <p:attrNameLst>
                                          <p:attrName>ppt_x</p:attrName>
                                        </p:attrNameLst>
                                      </p:cBhvr>
                                    </p:anim>
                                    <p:anim from="0" to="-1.0" calcmode="lin" valueType="num">
                                      <p:cBhvr>
                                        <p:cTn id="26" dur="200" decel="50000" autoRev="1" fill="hold">
                                          <p:stCondLst>
                                            <p:cond delay="600"/>
                                          </p:stCondLst>
                                        </p:cTn>
                                        <p:tgtEl>
                                          <p:spTgt spid="3">
                                            <p:txEl>
                                              <p:pRg st="4" end="4"/>
                                            </p:txEl>
                                          </p:spTgt>
                                        </p:tgtEl>
                                        <p:attrNameLst>
                                          <p:attrName>xshear</p:attrName>
                                        </p:attrNameLst>
                                      </p:cBhvr>
                                    </p:anim>
                                    <p:animScale>
                                      <p:cBhvr>
                                        <p:cTn id="27" dur="200" decel="100000" autoRev="1" fill="hold">
                                          <p:stCondLst>
                                            <p:cond delay="600"/>
                                          </p:stCondLst>
                                        </p:cTn>
                                        <p:tgtEl>
                                          <p:spTgt spid="3">
                                            <p:txEl>
                                              <p:pRg st="4" end="4"/>
                                            </p:txEl>
                                          </p:spTgt>
                                        </p:tgtEl>
                                      </p:cBhvr>
                                      <p:from x="100000" y="100000"/>
                                      <p:to x="80000" y="100000"/>
                                    </p:animScale>
                                    <p:anim by="(#ppt_h/3+#ppt_w*0.1)" calcmode="lin" valueType="num">
                                      <p:cBhvr additive="sum">
                                        <p:cTn id="28" dur="200" decel="100000" autoRev="1" fill="hold">
                                          <p:stCondLst>
                                            <p:cond delay="600"/>
                                          </p:stCondLst>
                                        </p:cTn>
                                        <p:tgtEl>
                                          <p:spTgt spid="3">
                                            <p:txEl>
                                              <p:pRg st="4" end="4"/>
                                            </p:txEl>
                                          </p:spTgt>
                                        </p:tgtEl>
                                        <p:attrNameLst>
                                          <p:attrName>ppt_x</p:attrName>
                                        </p:attrNameLst>
                                      </p:cBhvr>
                                    </p:anim>
                                  </p:childTnLst>
                                </p:cTn>
                              </p:par>
                              <p:par>
                                <p:cTn id="29" presetID="34"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from="(-#ppt_w/2)" to="(#ppt_x)" calcmode="lin" valueType="num">
                                      <p:cBhvr>
                                        <p:cTn id="31" dur="600" fill="hold">
                                          <p:stCondLst>
                                            <p:cond delay="0"/>
                                          </p:stCondLst>
                                        </p:cTn>
                                        <p:tgtEl>
                                          <p:spTgt spid="3">
                                            <p:txEl>
                                              <p:pRg st="5" end="5"/>
                                            </p:txEl>
                                          </p:spTgt>
                                        </p:tgtEl>
                                        <p:attrNameLst>
                                          <p:attrName>ppt_x</p:attrName>
                                        </p:attrNameLst>
                                      </p:cBhvr>
                                    </p:anim>
                                    <p:anim from="0" to="-1.0" calcmode="lin" valueType="num">
                                      <p:cBhvr>
                                        <p:cTn id="32" dur="200" decel="50000" autoRev="1" fill="hold">
                                          <p:stCondLst>
                                            <p:cond delay="600"/>
                                          </p:stCondLst>
                                        </p:cTn>
                                        <p:tgtEl>
                                          <p:spTgt spid="3">
                                            <p:txEl>
                                              <p:pRg st="5" end="5"/>
                                            </p:txEl>
                                          </p:spTgt>
                                        </p:tgtEl>
                                        <p:attrNameLst>
                                          <p:attrName>xshear</p:attrName>
                                        </p:attrNameLst>
                                      </p:cBhvr>
                                    </p:anim>
                                    <p:animScale>
                                      <p:cBhvr>
                                        <p:cTn id="33" dur="200" decel="100000" autoRev="1" fill="hold">
                                          <p:stCondLst>
                                            <p:cond delay="600"/>
                                          </p:stCondLst>
                                        </p:cTn>
                                        <p:tgtEl>
                                          <p:spTgt spid="3">
                                            <p:txEl>
                                              <p:pRg st="5" end="5"/>
                                            </p:txEl>
                                          </p:spTgt>
                                        </p:tgtEl>
                                      </p:cBhvr>
                                      <p:from x="100000" y="100000"/>
                                      <p:to x="80000" y="100000"/>
                                    </p:animScale>
                                    <p:anim by="(#ppt_h/3+#ppt_w*0.1)" calcmode="lin" valueType="num">
                                      <p:cBhvr additive="sum">
                                        <p:cTn id="34" dur="200" decel="100000" autoRev="1" fill="hold">
                                          <p:stCondLst>
                                            <p:cond delay="600"/>
                                          </p:stCondLst>
                                        </p:cTn>
                                        <p:tgtEl>
                                          <p:spTgt spid="3">
                                            <p:txEl>
                                              <p:pRg st="5" end="5"/>
                                            </p:txEl>
                                          </p:spTgt>
                                        </p:tgtEl>
                                        <p:attrNameLst>
                                          <p:attrName>ppt_x</p:attrName>
                                        </p:attrNameLst>
                                      </p:cBhvr>
                                    </p:anim>
                                  </p:childTnLst>
                                </p:cTn>
                              </p:par>
                              <p:par>
                                <p:cTn id="35" presetID="34"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from="(-#ppt_w/2)" to="(#ppt_x)" calcmode="lin" valueType="num">
                                      <p:cBhvr>
                                        <p:cTn id="37" dur="600" fill="hold">
                                          <p:stCondLst>
                                            <p:cond delay="0"/>
                                          </p:stCondLst>
                                        </p:cTn>
                                        <p:tgtEl>
                                          <p:spTgt spid="3">
                                            <p:txEl>
                                              <p:pRg st="6" end="6"/>
                                            </p:txEl>
                                          </p:spTgt>
                                        </p:tgtEl>
                                        <p:attrNameLst>
                                          <p:attrName>ppt_x</p:attrName>
                                        </p:attrNameLst>
                                      </p:cBhvr>
                                    </p:anim>
                                    <p:anim from="0" to="-1.0" calcmode="lin" valueType="num">
                                      <p:cBhvr>
                                        <p:cTn id="38" dur="200" decel="50000" autoRev="1" fill="hold">
                                          <p:stCondLst>
                                            <p:cond delay="600"/>
                                          </p:stCondLst>
                                        </p:cTn>
                                        <p:tgtEl>
                                          <p:spTgt spid="3">
                                            <p:txEl>
                                              <p:pRg st="6" end="6"/>
                                            </p:txEl>
                                          </p:spTgt>
                                        </p:tgtEl>
                                        <p:attrNameLst>
                                          <p:attrName>xshear</p:attrName>
                                        </p:attrNameLst>
                                      </p:cBhvr>
                                    </p:anim>
                                    <p:animScale>
                                      <p:cBhvr>
                                        <p:cTn id="39" dur="200" decel="100000" autoRev="1" fill="hold">
                                          <p:stCondLst>
                                            <p:cond delay="600"/>
                                          </p:stCondLst>
                                        </p:cTn>
                                        <p:tgtEl>
                                          <p:spTgt spid="3">
                                            <p:txEl>
                                              <p:pRg st="6" end="6"/>
                                            </p:txEl>
                                          </p:spTgt>
                                        </p:tgtEl>
                                      </p:cBhvr>
                                      <p:from x="100000" y="100000"/>
                                      <p:to x="80000" y="100000"/>
                                    </p:animScale>
                                    <p:anim by="(#ppt_h/3+#ppt_w*0.1)" calcmode="lin" valueType="num">
                                      <p:cBhvr additive="sum">
                                        <p:cTn id="40" dur="200" decel="100000" autoRev="1" fill="hold">
                                          <p:stCondLst>
                                            <p:cond delay="600"/>
                                          </p:stCondLst>
                                        </p:cTn>
                                        <p:tgtEl>
                                          <p:spTgt spid="3">
                                            <p:txEl>
                                              <p:pRg st="6" end="6"/>
                                            </p:txEl>
                                          </p:spTgt>
                                        </p:tgtEl>
                                        <p:attrNameLst>
                                          <p:attrName>ppt_x</p:attrName>
                                        </p:attrNameLst>
                                      </p:cBhvr>
                                    </p:anim>
                                  </p:childTnLst>
                                </p:cTn>
                              </p:par>
                              <p:par>
                                <p:cTn id="41" presetID="34" presetClass="entr" presetSubtype="0"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from="(-#ppt_w/2)" to="(#ppt_x)" calcmode="lin" valueType="num">
                                      <p:cBhvr>
                                        <p:cTn id="43" dur="600" fill="hold">
                                          <p:stCondLst>
                                            <p:cond delay="0"/>
                                          </p:stCondLst>
                                        </p:cTn>
                                        <p:tgtEl>
                                          <p:spTgt spid="3">
                                            <p:txEl>
                                              <p:pRg st="8" end="8"/>
                                            </p:txEl>
                                          </p:spTgt>
                                        </p:tgtEl>
                                        <p:attrNameLst>
                                          <p:attrName>ppt_x</p:attrName>
                                        </p:attrNameLst>
                                      </p:cBhvr>
                                    </p:anim>
                                    <p:anim from="0" to="-1.0" calcmode="lin" valueType="num">
                                      <p:cBhvr>
                                        <p:cTn id="44" dur="200" decel="50000" autoRev="1" fill="hold">
                                          <p:stCondLst>
                                            <p:cond delay="600"/>
                                          </p:stCondLst>
                                        </p:cTn>
                                        <p:tgtEl>
                                          <p:spTgt spid="3">
                                            <p:txEl>
                                              <p:pRg st="8" end="8"/>
                                            </p:txEl>
                                          </p:spTgt>
                                        </p:tgtEl>
                                        <p:attrNameLst>
                                          <p:attrName>xshear</p:attrName>
                                        </p:attrNameLst>
                                      </p:cBhvr>
                                    </p:anim>
                                    <p:animScale>
                                      <p:cBhvr>
                                        <p:cTn id="45" dur="200" decel="100000" autoRev="1" fill="hold">
                                          <p:stCondLst>
                                            <p:cond delay="600"/>
                                          </p:stCondLst>
                                        </p:cTn>
                                        <p:tgtEl>
                                          <p:spTgt spid="3">
                                            <p:txEl>
                                              <p:pRg st="8" end="8"/>
                                            </p:txEl>
                                          </p:spTgt>
                                        </p:tgtEl>
                                      </p:cBhvr>
                                      <p:from x="100000" y="100000"/>
                                      <p:to x="80000" y="100000"/>
                                    </p:animScale>
                                    <p:anim by="(#ppt_h/3+#ppt_w*0.1)" calcmode="lin" valueType="num">
                                      <p:cBhvr additive="sum">
                                        <p:cTn id="46" dur="200" decel="100000" autoRev="1" fill="hold">
                                          <p:stCondLst>
                                            <p:cond delay="600"/>
                                          </p:stCondLst>
                                        </p:cTn>
                                        <p:tgtEl>
                                          <p:spTgt spid="3">
                                            <p:txEl>
                                              <p:pRg st="8" end="8"/>
                                            </p:txEl>
                                          </p:spTgt>
                                        </p:tgtEl>
                                        <p:attrNameLst>
                                          <p:attrName>ppt_x</p:attrName>
                                        </p:attrNameLst>
                                      </p:cBhvr>
                                    </p:anim>
                                  </p:childTnLst>
                                </p:cTn>
                              </p:par>
                              <p:par>
                                <p:cTn id="47" presetID="34" presetClass="entr" presetSubtype="0" fill="hold"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from="(-#ppt_w/2)" to="(#ppt_x)" calcmode="lin" valueType="num">
                                      <p:cBhvr>
                                        <p:cTn id="49" dur="600" fill="hold">
                                          <p:stCondLst>
                                            <p:cond delay="0"/>
                                          </p:stCondLst>
                                        </p:cTn>
                                        <p:tgtEl>
                                          <p:spTgt spid="3">
                                            <p:txEl>
                                              <p:pRg st="9" end="9"/>
                                            </p:txEl>
                                          </p:spTgt>
                                        </p:tgtEl>
                                        <p:attrNameLst>
                                          <p:attrName>ppt_x</p:attrName>
                                        </p:attrNameLst>
                                      </p:cBhvr>
                                    </p:anim>
                                    <p:anim from="0" to="-1.0" calcmode="lin" valueType="num">
                                      <p:cBhvr>
                                        <p:cTn id="50" dur="200" decel="50000" autoRev="1" fill="hold">
                                          <p:stCondLst>
                                            <p:cond delay="600"/>
                                          </p:stCondLst>
                                        </p:cTn>
                                        <p:tgtEl>
                                          <p:spTgt spid="3">
                                            <p:txEl>
                                              <p:pRg st="9" end="9"/>
                                            </p:txEl>
                                          </p:spTgt>
                                        </p:tgtEl>
                                        <p:attrNameLst>
                                          <p:attrName>xshear</p:attrName>
                                        </p:attrNameLst>
                                      </p:cBhvr>
                                    </p:anim>
                                    <p:animScale>
                                      <p:cBhvr>
                                        <p:cTn id="51" dur="200" decel="100000" autoRev="1" fill="hold">
                                          <p:stCondLst>
                                            <p:cond delay="600"/>
                                          </p:stCondLst>
                                        </p:cTn>
                                        <p:tgtEl>
                                          <p:spTgt spid="3">
                                            <p:txEl>
                                              <p:pRg st="9" end="9"/>
                                            </p:txEl>
                                          </p:spTgt>
                                        </p:tgtEl>
                                      </p:cBhvr>
                                      <p:from x="100000" y="100000"/>
                                      <p:to x="80000" y="100000"/>
                                    </p:animScale>
                                    <p:anim by="(#ppt_h/3+#ppt_w*0.1)" calcmode="lin" valueType="num">
                                      <p:cBhvr additive="sum">
                                        <p:cTn id="52" dur="200" decel="100000" autoRev="1" fill="hold">
                                          <p:stCondLst>
                                            <p:cond delay="600"/>
                                          </p:stCondLst>
                                        </p:cTn>
                                        <p:tgtEl>
                                          <p:spTgt spid="3">
                                            <p:txEl>
                                              <p:pRg st="9" end="9"/>
                                            </p:txEl>
                                          </p:spTgt>
                                        </p:tgtEl>
                                        <p:attrNameLst>
                                          <p:attrName>ppt_x</p:attrName>
                                        </p:attrNameLst>
                                      </p:cBhvr>
                                    </p:anim>
                                  </p:childTnLst>
                                </p:cTn>
                              </p:par>
                              <p:par>
                                <p:cTn id="53" presetID="34" presetClass="entr" presetSubtype="0" fill="hold"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55" dur="600" fill="hold">
                                          <p:stCondLst>
                                            <p:cond delay="0"/>
                                          </p:stCondLst>
                                        </p:cTn>
                                        <p:tgtEl>
                                          <p:spTgt spid="3">
                                            <p:txEl>
                                              <p:pRg st="10" end="10"/>
                                            </p:txEl>
                                          </p:spTgt>
                                        </p:tgtEl>
                                        <p:attrNameLst>
                                          <p:attrName>ppt_x</p:attrName>
                                        </p:attrNameLst>
                                      </p:cBhvr>
                                    </p:anim>
                                    <p:anim from="0" to="-1.0" calcmode="lin" valueType="num">
                                      <p:cBhvr>
                                        <p:cTn id="56" dur="200" decel="50000" autoRev="1" fill="hold">
                                          <p:stCondLst>
                                            <p:cond delay="600"/>
                                          </p:stCondLst>
                                        </p:cTn>
                                        <p:tgtEl>
                                          <p:spTgt spid="3">
                                            <p:txEl>
                                              <p:pRg st="10" end="10"/>
                                            </p:txEl>
                                          </p:spTgt>
                                        </p:tgtEl>
                                        <p:attrNameLst>
                                          <p:attrName>xshear</p:attrName>
                                        </p:attrNameLst>
                                      </p:cBhvr>
                                    </p:anim>
                                    <p:animScale>
                                      <p:cBhvr>
                                        <p:cTn id="57" dur="200" decel="100000" autoRev="1" fill="hold">
                                          <p:stCondLst>
                                            <p:cond delay="600"/>
                                          </p:stCondLst>
                                        </p:cTn>
                                        <p:tgtEl>
                                          <p:spTgt spid="3">
                                            <p:txEl>
                                              <p:pRg st="10" end="10"/>
                                            </p:txEl>
                                          </p:spTgt>
                                        </p:tgtEl>
                                      </p:cBhvr>
                                      <p:from x="100000" y="100000"/>
                                      <p:to x="80000" y="100000"/>
                                    </p:animScale>
                                    <p:anim by="(#ppt_h/3+#ppt_w*0.1)" calcmode="lin" valueType="num">
                                      <p:cBhvr additive="sum">
                                        <p:cTn id="58" dur="200" decel="100000" autoRev="1" fill="hold">
                                          <p:stCondLst>
                                            <p:cond delay="600"/>
                                          </p:stCondLst>
                                        </p:cTn>
                                        <p:tgtEl>
                                          <p:spTgt spid="3">
                                            <p:txEl>
                                              <p:pRg st="10" end="10"/>
                                            </p:txEl>
                                          </p:spTgt>
                                        </p:tgtEl>
                                        <p:attrNameLst>
                                          <p:attrName>ppt_x</p:attrName>
                                        </p:attrNameLst>
                                      </p:cBhvr>
                                    </p:anim>
                                  </p:childTnLst>
                                </p:cTn>
                              </p:par>
                              <p:par>
                                <p:cTn id="59" presetID="34" presetClass="entr" presetSubtype="0" fill="hold" nodeType="with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 from="(-#ppt_w/2)" to="(#ppt_x)" calcmode="lin" valueType="num">
                                      <p:cBhvr>
                                        <p:cTn id="61" dur="600" fill="hold">
                                          <p:stCondLst>
                                            <p:cond delay="0"/>
                                          </p:stCondLst>
                                        </p:cTn>
                                        <p:tgtEl>
                                          <p:spTgt spid="3">
                                            <p:txEl>
                                              <p:pRg st="11" end="11"/>
                                            </p:txEl>
                                          </p:spTgt>
                                        </p:tgtEl>
                                        <p:attrNameLst>
                                          <p:attrName>ppt_x</p:attrName>
                                        </p:attrNameLst>
                                      </p:cBhvr>
                                    </p:anim>
                                    <p:anim from="0" to="-1.0" calcmode="lin" valueType="num">
                                      <p:cBhvr>
                                        <p:cTn id="62" dur="200" decel="50000" autoRev="1" fill="hold">
                                          <p:stCondLst>
                                            <p:cond delay="600"/>
                                          </p:stCondLst>
                                        </p:cTn>
                                        <p:tgtEl>
                                          <p:spTgt spid="3">
                                            <p:txEl>
                                              <p:pRg st="11" end="11"/>
                                            </p:txEl>
                                          </p:spTgt>
                                        </p:tgtEl>
                                        <p:attrNameLst>
                                          <p:attrName>xshear</p:attrName>
                                        </p:attrNameLst>
                                      </p:cBhvr>
                                    </p:anim>
                                    <p:animScale>
                                      <p:cBhvr>
                                        <p:cTn id="63" dur="200" decel="100000" autoRev="1" fill="hold">
                                          <p:stCondLst>
                                            <p:cond delay="600"/>
                                          </p:stCondLst>
                                        </p:cTn>
                                        <p:tgtEl>
                                          <p:spTgt spid="3">
                                            <p:txEl>
                                              <p:pRg st="11" end="11"/>
                                            </p:txEl>
                                          </p:spTgt>
                                        </p:tgtEl>
                                      </p:cBhvr>
                                      <p:from x="100000" y="100000"/>
                                      <p:to x="80000" y="100000"/>
                                    </p:animScale>
                                    <p:anim by="(#ppt_h/3+#ppt_w*0.1)" calcmode="lin" valueType="num">
                                      <p:cBhvr additive="sum">
                                        <p:cTn id="64" dur="200" decel="100000" autoRev="1" fill="hold">
                                          <p:stCondLst>
                                            <p:cond delay="600"/>
                                          </p:stCondLst>
                                        </p:cTn>
                                        <p:tgtEl>
                                          <p:spTgt spid="3">
                                            <p:txEl>
                                              <p:pRg st="11" end="11"/>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Stakeholder Management</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165196"/>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endParaRPr lang="en-GB" sz="24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400" dirty="0" smtClean="0">
                <a:solidFill>
                  <a:srgbClr val="002060"/>
                </a:solidFill>
                <a:latin typeface="Verdana" pitchFamily="34" charset="0"/>
              </a:rPr>
              <a:t>Entities outside and within the unit of analysis who can affect, have some power, or have a degree of influence over whether or not a business objective is achieved</a:t>
            </a:r>
          </a:p>
          <a:p>
            <a:pPr marL="265113" lvl="0" indent="-265113" algn="just">
              <a:spcBef>
                <a:spcPct val="0"/>
              </a:spcBef>
              <a:buSzPct val="90000"/>
              <a:buBlip>
                <a:blip r:embed="rId2"/>
              </a:buBlip>
              <a:defRPr/>
            </a:pPr>
            <a:endParaRPr lang="en-GB" sz="24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400" dirty="0" smtClean="0">
                <a:solidFill>
                  <a:srgbClr val="002060"/>
                </a:solidFill>
                <a:latin typeface="Verdana" pitchFamily="34" charset="0"/>
              </a:rPr>
              <a:t>External (e.g. customers, regulators) or internal (staff, senior managers, board members)</a:t>
            </a:r>
          </a:p>
          <a:p>
            <a:pPr marL="265113" lvl="0" indent="-265113" algn="just">
              <a:spcBef>
                <a:spcPct val="0"/>
              </a:spcBef>
              <a:buSzPct val="90000"/>
              <a:buBlip>
                <a:blip r:embed="rId2"/>
              </a:buBlip>
              <a:defRPr/>
            </a:pPr>
            <a:endParaRPr lang="en-GB" sz="24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400" dirty="0" smtClean="0">
                <a:solidFill>
                  <a:srgbClr val="002060"/>
                </a:solidFill>
                <a:latin typeface="Verdana" pitchFamily="34" charset="0"/>
              </a:rPr>
              <a:t>Prioritisation:  who will have the biggest impact on objectives?</a:t>
            </a:r>
          </a:p>
          <a:p>
            <a:pPr marL="265113" lvl="0" indent="-265113" algn="just">
              <a:spcBef>
                <a:spcPct val="0"/>
              </a:spcBef>
              <a:buSzPct val="90000"/>
              <a:buBlip>
                <a:blip r:embed="rId2"/>
              </a:buBlip>
              <a:defRPr/>
            </a:pPr>
            <a:endParaRPr lang="en-GB" sz="24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from="(-#ppt_w/2)" to="(#ppt_x)" calcmode="lin" valueType="num">
                                      <p:cBhvr>
                                        <p:cTn id="7" dur="600" fill="hold">
                                          <p:stCondLst>
                                            <p:cond delay="0"/>
                                          </p:stCondLst>
                                        </p:cTn>
                                        <p:tgtEl>
                                          <p:spTgt spid="3">
                                            <p:txEl>
                                              <p:pRg st="1" end="1"/>
                                            </p:txEl>
                                          </p:spTgt>
                                        </p:tgtEl>
                                        <p:attrNameLst>
                                          <p:attrName>ppt_x</p:attrName>
                                        </p:attrNameLst>
                                      </p:cBhvr>
                                    </p:anim>
                                    <p:anim from="0" to="-1.0" calcmode="lin" valueType="num">
                                      <p:cBhvr>
                                        <p:cTn id="8" dur="200" decel="50000" autoRev="1" fill="hold">
                                          <p:stCondLst>
                                            <p:cond delay="600"/>
                                          </p:stCondLst>
                                        </p:cTn>
                                        <p:tgtEl>
                                          <p:spTgt spid="3">
                                            <p:txEl>
                                              <p:pRg st="1" end="1"/>
                                            </p:txEl>
                                          </p:spTgt>
                                        </p:tgtEl>
                                        <p:attrNameLst>
                                          <p:attrName>xshear</p:attrName>
                                        </p:attrNameLst>
                                      </p:cBhvr>
                                    </p:anim>
                                    <p:animScale>
                                      <p:cBhvr>
                                        <p:cTn id="9" dur="200" decel="100000" autoRev="1" fill="hold">
                                          <p:stCondLst>
                                            <p:cond delay="600"/>
                                          </p:stCondLst>
                                        </p:cTn>
                                        <p:tgtEl>
                                          <p:spTgt spid="3">
                                            <p:txEl>
                                              <p:pRg st="1" end="1"/>
                                            </p:txEl>
                                          </p:spTgt>
                                        </p:tgtEl>
                                      </p:cBhvr>
                                      <p:from x="100000" y="100000"/>
                                      <p:to x="80000" y="100000"/>
                                    </p:animScale>
                                    <p:anim by="(#ppt_h/3+#ppt_w*0.1)" calcmode="lin" valueType="num">
                                      <p:cBhvr additive="sum">
                                        <p:cTn id="10" dur="200" decel="100000" autoRev="1" fill="hold">
                                          <p:stCondLst>
                                            <p:cond delay="600"/>
                                          </p:stCondLst>
                                        </p:cTn>
                                        <p:tgtEl>
                                          <p:spTgt spid="3">
                                            <p:txEl>
                                              <p:pRg st="1" end="1"/>
                                            </p:txEl>
                                          </p:spTgt>
                                        </p:tgtEl>
                                        <p:attrNameLst>
                                          <p:attrName>ppt_x</p:attrName>
                                        </p:attrNameLst>
                                      </p:cBhvr>
                                    </p:anim>
                                  </p:childTnLst>
                                </p:cTn>
                              </p:par>
                              <p:par>
                                <p:cTn id="11" presetID="34"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from="(-#ppt_w/2)" to="(#ppt_x)" calcmode="lin" valueType="num">
                                      <p:cBhvr>
                                        <p:cTn id="13" dur="600" fill="hold">
                                          <p:stCondLst>
                                            <p:cond delay="0"/>
                                          </p:stCondLst>
                                        </p:cTn>
                                        <p:tgtEl>
                                          <p:spTgt spid="3">
                                            <p:txEl>
                                              <p:pRg st="3" end="3"/>
                                            </p:txEl>
                                          </p:spTgt>
                                        </p:tgtEl>
                                        <p:attrNameLst>
                                          <p:attrName>ppt_x</p:attrName>
                                        </p:attrNameLst>
                                      </p:cBhvr>
                                    </p:anim>
                                    <p:anim from="0" to="-1.0" calcmode="lin" valueType="num">
                                      <p:cBhvr>
                                        <p:cTn id="14" dur="200" decel="50000" autoRev="1" fill="hold">
                                          <p:stCondLst>
                                            <p:cond delay="600"/>
                                          </p:stCondLst>
                                        </p:cTn>
                                        <p:tgtEl>
                                          <p:spTgt spid="3">
                                            <p:txEl>
                                              <p:pRg st="3" end="3"/>
                                            </p:txEl>
                                          </p:spTgt>
                                        </p:tgtEl>
                                        <p:attrNameLst>
                                          <p:attrName>xshear</p:attrName>
                                        </p:attrNameLst>
                                      </p:cBhvr>
                                    </p:anim>
                                    <p:animScale>
                                      <p:cBhvr>
                                        <p:cTn id="15" dur="200" decel="100000" autoRev="1" fill="hold">
                                          <p:stCondLst>
                                            <p:cond delay="600"/>
                                          </p:stCondLst>
                                        </p:cTn>
                                        <p:tgtEl>
                                          <p:spTgt spid="3">
                                            <p:txEl>
                                              <p:pRg st="3" end="3"/>
                                            </p:txEl>
                                          </p:spTgt>
                                        </p:tgtEl>
                                      </p:cBhvr>
                                      <p:from x="100000" y="100000"/>
                                      <p:to x="80000" y="100000"/>
                                    </p:animScale>
                                    <p:anim by="(#ppt_h/3+#ppt_w*0.1)" calcmode="lin" valueType="num">
                                      <p:cBhvr additive="sum">
                                        <p:cTn id="16" dur="200" decel="100000" autoRev="1" fill="hold">
                                          <p:stCondLst>
                                            <p:cond delay="600"/>
                                          </p:stCondLst>
                                        </p:cTn>
                                        <p:tgtEl>
                                          <p:spTgt spid="3">
                                            <p:txEl>
                                              <p:pRg st="3" end="3"/>
                                            </p:txEl>
                                          </p:spTgt>
                                        </p:tgtEl>
                                        <p:attrNameLst>
                                          <p:attrName>ppt_x</p:attrName>
                                        </p:attrNameLst>
                                      </p:cBhvr>
                                    </p:anim>
                                  </p:childTnLst>
                                </p:cTn>
                              </p:par>
                              <p:par>
                                <p:cTn id="17" presetID="34"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from="(-#ppt_w/2)" to="(#ppt_x)" calcmode="lin" valueType="num">
                                      <p:cBhvr>
                                        <p:cTn id="19" dur="600" fill="hold">
                                          <p:stCondLst>
                                            <p:cond delay="0"/>
                                          </p:stCondLst>
                                        </p:cTn>
                                        <p:tgtEl>
                                          <p:spTgt spid="3">
                                            <p:txEl>
                                              <p:pRg st="5" end="5"/>
                                            </p:txEl>
                                          </p:spTgt>
                                        </p:tgtEl>
                                        <p:attrNameLst>
                                          <p:attrName>ppt_x</p:attrName>
                                        </p:attrNameLst>
                                      </p:cBhvr>
                                    </p:anim>
                                    <p:anim from="0" to="-1.0" calcmode="lin" valueType="num">
                                      <p:cBhvr>
                                        <p:cTn id="20" dur="200" decel="50000" autoRev="1" fill="hold">
                                          <p:stCondLst>
                                            <p:cond delay="600"/>
                                          </p:stCondLst>
                                        </p:cTn>
                                        <p:tgtEl>
                                          <p:spTgt spid="3">
                                            <p:txEl>
                                              <p:pRg st="5" end="5"/>
                                            </p:txEl>
                                          </p:spTgt>
                                        </p:tgtEl>
                                        <p:attrNameLst>
                                          <p:attrName>xshear</p:attrName>
                                        </p:attrNameLst>
                                      </p:cBhvr>
                                    </p:anim>
                                    <p:animScale>
                                      <p:cBhvr>
                                        <p:cTn id="21" dur="200" decel="100000" autoRev="1" fill="hold">
                                          <p:stCondLst>
                                            <p:cond delay="600"/>
                                          </p:stCondLst>
                                        </p:cTn>
                                        <p:tgtEl>
                                          <p:spTgt spid="3">
                                            <p:txEl>
                                              <p:pRg st="5" end="5"/>
                                            </p:txEl>
                                          </p:spTgt>
                                        </p:tgtEl>
                                      </p:cBhvr>
                                      <p:from x="100000" y="100000"/>
                                      <p:to x="80000" y="100000"/>
                                    </p:animScale>
                                    <p:anim by="(#ppt_h/3+#ppt_w*0.1)" calcmode="lin" valueType="num">
                                      <p:cBhvr additive="sum">
                                        <p:cTn id="22" dur="200" decel="100000" autoRev="1" fill="hold">
                                          <p:stCondLst>
                                            <p:cond delay="600"/>
                                          </p:stCondLst>
                                        </p:cTn>
                                        <p:tgtEl>
                                          <p:spTgt spid="3">
                                            <p:txEl>
                                              <p:pRg st="5" end="5"/>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Stakeholder Mapping</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5" name="Title 1"/>
          <p:cNvSpPr txBox="1">
            <a:spLocks/>
          </p:cNvSpPr>
          <p:nvPr/>
        </p:nvSpPr>
        <p:spPr>
          <a:xfrm>
            <a:off x="285720" y="1000108"/>
            <a:ext cx="8572560" cy="5165196"/>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400" dirty="0" smtClean="0">
                <a:solidFill>
                  <a:srgbClr val="002060"/>
                </a:solidFill>
                <a:latin typeface="Verdana" pitchFamily="34" charset="0"/>
              </a:rPr>
              <a:t>Method for identifying who is involved in your change programme</a:t>
            </a:r>
          </a:p>
          <a:p>
            <a:pPr marL="265113" lvl="0" indent="-265113" algn="just">
              <a:spcBef>
                <a:spcPct val="0"/>
              </a:spcBef>
              <a:buSzPct val="90000"/>
              <a:buBlip>
                <a:blip r:embed="rId2"/>
              </a:buBlip>
              <a:defRPr/>
            </a:pPr>
            <a:endParaRPr lang="en-GB" sz="2400" dirty="0" smtClean="0">
              <a:solidFill>
                <a:srgbClr val="002060"/>
              </a:solidFill>
              <a:latin typeface="Verdana" pitchFamily="34" charset="0"/>
            </a:endParaRPr>
          </a:p>
          <a:p>
            <a:pPr marL="914400" lvl="1" indent="-457200" algn="just">
              <a:spcBef>
                <a:spcPct val="0"/>
              </a:spcBef>
              <a:buSzPct val="90000"/>
              <a:buFont typeface="+mj-lt"/>
              <a:buAutoNum type="arabicPeriod"/>
              <a:defRPr/>
            </a:pPr>
            <a:r>
              <a:rPr lang="en-GB" sz="2400" dirty="0" smtClean="0">
                <a:solidFill>
                  <a:srgbClr val="002060"/>
                </a:solidFill>
                <a:latin typeface="Verdana" pitchFamily="34" charset="0"/>
              </a:rPr>
              <a:t>Identify Stakeholders</a:t>
            </a:r>
          </a:p>
          <a:p>
            <a:pPr marL="914400" lvl="1" indent="-457200" algn="just">
              <a:spcBef>
                <a:spcPct val="0"/>
              </a:spcBef>
              <a:buSzPct val="90000"/>
              <a:buFont typeface="+mj-lt"/>
              <a:buAutoNum type="arabicPeriod"/>
              <a:defRPr/>
            </a:pPr>
            <a:r>
              <a:rPr lang="en-GB" sz="2400" dirty="0" smtClean="0">
                <a:solidFill>
                  <a:srgbClr val="002060"/>
                </a:solidFill>
                <a:latin typeface="Verdana" pitchFamily="34" charset="0"/>
              </a:rPr>
              <a:t>Analyze Needs and Wants</a:t>
            </a:r>
          </a:p>
          <a:p>
            <a:pPr marL="914400" lvl="1" indent="-457200" algn="just">
              <a:spcBef>
                <a:spcPct val="0"/>
              </a:spcBef>
              <a:buSzPct val="90000"/>
              <a:buFont typeface="+mj-lt"/>
              <a:buAutoNum type="arabicPeriod"/>
              <a:defRPr/>
            </a:pPr>
            <a:r>
              <a:rPr lang="en-GB" sz="2400" dirty="0" smtClean="0">
                <a:solidFill>
                  <a:srgbClr val="002060"/>
                </a:solidFill>
                <a:latin typeface="Verdana" pitchFamily="34" charset="0"/>
              </a:rPr>
              <a:t>Identify Barriers to Change</a:t>
            </a:r>
          </a:p>
          <a:p>
            <a:pPr marL="914400" lvl="1" indent="-457200" algn="just">
              <a:spcBef>
                <a:spcPct val="0"/>
              </a:spcBef>
              <a:buSzPct val="90000"/>
              <a:buFont typeface="+mj-lt"/>
              <a:buAutoNum type="arabicPeriod"/>
              <a:defRPr/>
            </a:pPr>
            <a:r>
              <a:rPr lang="en-GB" sz="2400" dirty="0" smtClean="0">
                <a:solidFill>
                  <a:srgbClr val="002060"/>
                </a:solidFill>
                <a:latin typeface="Verdana" pitchFamily="34" charset="0"/>
              </a:rPr>
              <a:t>Best Means for Communication</a:t>
            </a:r>
          </a:p>
          <a:p>
            <a:pPr marL="914400" lvl="1" indent="-457200" algn="just">
              <a:spcBef>
                <a:spcPct val="0"/>
              </a:spcBef>
              <a:buSzPct val="90000"/>
              <a:buFont typeface="+mj-lt"/>
              <a:buAutoNum type="arabicPeriod"/>
              <a:defRPr/>
            </a:pPr>
            <a:r>
              <a:rPr lang="en-GB" sz="2400" dirty="0" smtClean="0">
                <a:solidFill>
                  <a:srgbClr val="002060"/>
                </a:solidFill>
                <a:latin typeface="Verdana" pitchFamily="34" charset="0"/>
              </a:rPr>
              <a:t>Ideas for Participation and leveraging their Skills and Knowledge</a:t>
            </a:r>
          </a:p>
          <a:p>
            <a:pPr marL="265113" lvl="0" indent="-265113" algn="just">
              <a:spcBef>
                <a:spcPct val="0"/>
              </a:spcBef>
              <a:buSzPct val="90000"/>
              <a:buBlip>
                <a:blip r:embed="rId2"/>
              </a:buBlip>
              <a:defRPr/>
            </a:pPr>
            <a:endParaRPr lang="en-GB" sz="2400" dirty="0" smtClean="0">
              <a:solidFill>
                <a:srgbClr val="002060"/>
              </a:solidFill>
              <a:latin typeface="Verdana" pitchFamily="34" charset="0"/>
            </a:endParaRPr>
          </a:p>
          <a:p>
            <a:pPr marL="265113" lvl="0" indent="-265113" algn="just">
              <a:spcBef>
                <a:spcPct val="0"/>
              </a:spcBef>
              <a:buSzPct val="90000"/>
              <a:buBlip>
                <a:blip r:embed="rId2"/>
              </a:buBlip>
              <a:defRPr/>
            </a:pPr>
            <a:endParaRPr lang="en-GB" sz="2400" dirty="0" smtClean="0">
              <a:solidFill>
                <a:srgbClr val="002060"/>
              </a:solidFill>
              <a:latin typeface="Verdana"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Placeholder 2"/>
          <p:cNvSpPr>
            <a:spLocks noGrp="1"/>
          </p:cNvSpPr>
          <p:nvPr>
            <p:ph type="body" sz="quarter" idx="4294967295"/>
          </p:nvPr>
        </p:nvSpPr>
        <p:spPr>
          <a:xfrm>
            <a:off x="179512" y="1009551"/>
            <a:ext cx="3543300" cy="5011737"/>
          </a:xfrm>
        </p:spPr>
        <p:txBody>
          <a:bodyPr>
            <a:noAutofit/>
          </a:bodyPr>
          <a:lstStyle/>
          <a:p>
            <a:pPr algn="ctr">
              <a:buFont typeface="Arial" charset="0"/>
              <a:buNone/>
            </a:pPr>
            <a:r>
              <a:rPr lang="en-CA" sz="1800" b="1" u="sng" dirty="0" smtClean="0">
                <a:latin typeface="Verdana" pitchFamily="34" charset="0"/>
              </a:rPr>
              <a:t>Private</a:t>
            </a:r>
            <a:r>
              <a:rPr lang="en-CA" sz="2000" b="1" u="sng" dirty="0" smtClean="0">
                <a:ea typeface="ＭＳ Ｐゴシック" pitchFamily="34" charset="-128"/>
              </a:rPr>
              <a:t> </a:t>
            </a:r>
            <a:r>
              <a:rPr lang="en-CA" sz="1800" b="1" u="sng" dirty="0" smtClean="0">
                <a:latin typeface="Verdana" pitchFamily="34" charset="0"/>
              </a:rPr>
              <a:t>Sector</a:t>
            </a:r>
          </a:p>
          <a:p>
            <a:r>
              <a:rPr lang="en-CA" sz="1800" dirty="0" smtClean="0">
                <a:latin typeface="Verdana" pitchFamily="34" charset="0"/>
              </a:rPr>
              <a:t>Executive Management</a:t>
            </a:r>
          </a:p>
          <a:p>
            <a:endParaRPr lang="en-CA" sz="1800" dirty="0" smtClean="0">
              <a:latin typeface="Verdana" pitchFamily="34" charset="0"/>
            </a:endParaRPr>
          </a:p>
          <a:p>
            <a:r>
              <a:rPr lang="en-CA" sz="1800" dirty="0" smtClean="0">
                <a:latin typeface="Verdana" pitchFamily="34" charset="0"/>
              </a:rPr>
              <a:t>Management</a:t>
            </a:r>
          </a:p>
          <a:p>
            <a:endParaRPr lang="en-CA" sz="1800" dirty="0" smtClean="0">
              <a:latin typeface="Verdana" pitchFamily="34" charset="0"/>
            </a:endParaRPr>
          </a:p>
          <a:p>
            <a:r>
              <a:rPr lang="en-CA" sz="1800" dirty="0" smtClean="0">
                <a:latin typeface="Verdana" pitchFamily="34" charset="0"/>
              </a:rPr>
              <a:t>Employees</a:t>
            </a:r>
          </a:p>
          <a:p>
            <a:endParaRPr lang="en-CA" sz="1800" dirty="0" smtClean="0">
              <a:latin typeface="Verdana" pitchFamily="34" charset="0"/>
            </a:endParaRPr>
          </a:p>
          <a:p>
            <a:r>
              <a:rPr lang="en-CA" sz="1800" dirty="0" smtClean="0">
                <a:latin typeface="Verdana" pitchFamily="34" charset="0"/>
              </a:rPr>
              <a:t>Customers</a:t>
            </a:r>
          </a:p>
          <a:p>
            <a:endParaRPr lang="en-CA" sz="1800" dirty="0" smtClean="0">
              <a:latin typeface="Verdana" pitchFamily="34" charset="0"/>
            </a:endParaRPr>
          </a:p>
          <a:p>
            <a:r>
              <a:rPr lang="en-CA" sz="1800" dirty="0" smtClean="0">
                <a:latin typeface="Verdana" pitchFamily="34" charset="0"/>
              </a:rPr>
              <a:t>Shareholders</a:t>
            </a:r>
          </a:p>
          <a:p>
            <a:endParaRPr lang="en-CA" sz="1800" dirty="0" smtClean="0">
              <a:latin typeface="Verdana" pitchFamily="34" charset="0"/>
            </a:endParaRPr>
          </a:p>
          <a:p>
            <a:r>
              <a:rPr lang="en-CA" sz="1800" dirty="0" smtClean="0">
                <a:latin typeface="Verdana" pitchFamily="34" charset="0"/>
              </a:rPr>
              <a:t>Distributors</a:t>
            </a:r>
          </a:p>
          <a:p>
            <a:endParaRPr lang="en-CA" sz="1800" dirty="0" smtClean="0">
              <a:latin typeface="Verdana" pitchFamily="34" charset="0"/>
            </a:endParaRPr>
          </a:p>
          <a:p>
            <a:r>
              <a:rPr lang="en-CA" sz="1800" dirty="0" smtClean="0">
                <a:latin typeface="Verdana" pitchFamily="34" charset="0"/>
              </a:rPr>
              <a:t>Retailers</a:t>
            </a:r>
            <a:endParaRPr lang="en-GB" sz="1800" dirty="0" smtClean="0">
              <a:latin typeface="Verdana" pitchFamily="34" charset="0"/>
            </a:endParaRPr>
          </a:p>
        </p:txBody>
      </p:sp>
      <p:sp>
        <p:nvSpPr>
          <p:cNvPr id="46083" name="Text Placeholder 2"/>
          <p:cNvSpPr txBox="1">
            <a:spLocks/>
          </p:cNvSpPr>
          <p:nvPr/>
        </p:nvSpPr>
        <p:spPr bwMode="auto">
          <a:xfrm>
            <a:off x="3635896" y="1009550"/>
            <a:ext cx="3543300" cy="5011738"/>
          </a:xfrm>
          <a:prstGeom prst="rect">
            <a:avLst/>
          </a:prstGeom>
          <a:noFill/>
          <a:ln w="9525">
            <a:noFill/>
            <a:miter lim="800000"/>
            <a:headEnd/>
            <a:tailEnd/>
          </a:ln>
        </p:spPr>
        <p:txBody>
          <a:bodyPr/>
          <a:lstStyle/>
          <a:p>
            <a:pPr marL="342900" indent="-342900" algn="ctr" eaLnBrk="0" hangingPunct="0">
              <a:spcBef>
                <a:spcPct val="20000"/>
              </a:spcBef>
              <a:buFont typeface="Arial" charset="0"/>
              <a:buNone/>
            </a:pPr>
            <a:r>
              <a:rPr lang="en-CA" b="1" u="sng" dirty="0">
                <a:latin typeface="Verdana" pitchFamily="34" charset="0"/>
              </a:rPr>
              <a:t>Public Sector</a:t>
            </a:r>
          </a:p>
          <a:p>
            <a:pPr marL="342900" indent="-342900" eaLnBrk="0" hangingPunct="0">
              <a:spcBef>
                <a:spcPct val="20000"/>
              </a:spcBef>
              <a:buFont typeface="Arial" charset="0"/>
              <a:buChar char="•"/>
            </a:pPr>
            <a:r>
              <a:rPr lang="en-CA" dirty="0" smtClean="0">
                <a:latin typeface="Verdana" pitchFamily="34" charset="0"/>
              </a:rPr>
              <a:t>Executive </a:t>
            </a:r>
            <a:r>
              <a:rPr lang="en-CA" dirty="0">
                <a:latin typeface="Verdana" pitchFamily="34" charset="0"/>
              </a:rPr>
              <a:t>Management</a:t>
            </a: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Management</a:t>
            </a:r>
            <a:endParaRPr lang="en-CA" dirty="0">
              <a:latin typeface="Verdana" pitchFamily="34" charset="0"/>
            </a:endParaRP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Employees</a:t>
            </a:r>
            <a:endParaRPr lang="en-CA" dirty="0">
              <a:latin typeface="Verdana" pitchFamily="34" charset="0"/>
            </a:endParaRP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Citizens</a:t>
            </a:r>
            <a:endParaRPr lang="en-CA" dirty="0">
              <a:latin typeface="Verdana" pitchFamily="34" charset="0"/>
            </a:endParaRP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Voters</a:t>
            </a:r>
            <a:endParaRPr lang="en-CA" dirty="0">
              <a:latin typeface="Verdana" pitchFamily="34" charset="0"/>
            </a:endParaRP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Agencies</a:t>
            </a:r>
            <a:endParaRPr lang="en-CA" dirty="0">
              <a:latin typeface="Verdana" pitchFamily="34" charset="0"/>
            </a:endParaRPr>
          </a:p>
          <a:p>
            <a:pPr marL="342900" indent="-342900" eaLnBrk="0" hangingPunct="0">
              <a:spcBef>
                <a:spcPct val="20000"/>
              </a:spcBef>
              <a:buFont typeface="Arial" charset="0"/>
              <a:buChar char="•"/>
            </a:pPr>
            <a:endParaRPr lang="en-CA" dirty="0">
              <a:latin typeface="Verdana" pitchFamily="34" charset="0"/>
            </a:endParaRPr>
          </a:p>
          <a:p>
            <a:pPr marL="342900" indent="-342900" eaLnBrk="0" hangingPunct="0">
              <a:spcBef>
                <a:spcPct val="20000"/>
              </a:spcBef>
            </a:pPr>
            <a:endParaRPr lang="en-GB" dirty="0">
              <a:latin typeface="Verdana" pitchFamily="34" charset="0"/>
            </a:endParaRPr>
          </a:p>
        </p:txBody>
      </p:sp>
      <p:cxnSp>
        <p:nvCxnSpPr>
          <p:cNvPr id="6" name="Straight Connector 5"/>
          <p:cNvCxnSpPr/>
          <p:nvPr/>
        </p:nvCxnSpPr>
        <p:spPr>
          <a:xfrm rot="16200000" flipH="1">
            <a:off x="741537" y="3775000"/>
            <a:ext cx="5500687" cy="0"/>
          </a:xfrm>
          <a:prstGeom prst="line">
            <a:avLst/>
          </a:prstGeom>
          <a:ln>
            <a:solidFill>
              <a:schemeClr val="tx1"/>
            </a:solidFill>
            <a:prstDash val="lgDash"/>
          </a:ln>
        </p:spPr>
        <p:style>
          <a:lnRef idx="2">
            <a:schemeClr val="accent1"/>
          </a:lnRef>
          <a:fillRef idx="0">
            <a:schemeClr val="accent1"/>
          </a:fillRef>
          <a:effectRef idx="1">
            <a:schemeClr val="accent1"/>
          </a:effectRef>
          <a:fontRef idx="minor">
            <a:schemeClr val="tx1"/>
          </a:fontRef>
        </p:style>
      </p:cxnSp>
      <p:sp>
        <p:nvSpPr>
          <p:cNvPr id="7"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Comparison of Stakeholders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8" name="Text Placeholder 2"/>
          <p:cNvSpPr txBox="1">
            <a:spLocks/>
          </p:cNvSpPr>
          <p:nvPr/>
        </p:nvSpPr>
        <p:spPr bwMode="auto">
          <a:xfrm>
            <a:off x="6948264" y="980728"/>
            <a:ext cx="3543300" cy="5011738"/>
          </a:xfrm>
          <a:prstGeom prst="rect">
            <a:avLst/>
          </a:prstGeom>
          <a:noFill/>
          <a:ln w="9525">
            <a:noFill/>
            <a:miter lim="800000"/>
            <a:headEnd/>
            <a:tailEnd/>
          </a:ln>
        </p:spPr>
        <p:txBody>
          <a:bodyPr/>
          <a:lstStyle/>
          <a:p>
            <a:pPr marL="342900" indent="-342900" algn="ctr" eaLnBrk="0" hangingPunct="0">
              <a:spcBef>
                <a:spcPct val="20000"/>
              </a:spcBef>
              <a:buFont typeface="Arial" charset="0"/>
              <a:buNone/>
            </a:pPr>
            <a:r>
              <a:rPr lang="en-CA" b="1" u="sng" dirty="0" smtClean="0">
                <a:latin typeface="Verdana" pitchFamily="34" charset="0"/>
              </a:rPr>
              <a:t>HEIs</a:t>
            </a:r>
            <a:endParaRPr lang="en-CA" b="1" u="sng" dirty="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President</a:t>
            </a:r>
            <a:endParaRPr lang="en-CA" dirty="0">
              <a:latin typeface="Verdana" pitchFamily="34" charset="0"/>
            </a:endParaRP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Rector</a:t>
            </a:r>
            <a:endParaRPr lang="en-CA" dirty="0">
              <a:latin typeface="Verdana" pitchFamily="34" charset="0"/>
            </a:endParaRP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Vice Rector</a:t>
            </a:r>
            <a:endParaRPr lang="en-CA" dirty="0">
              <a:latin typeface="Verdana" pitchFamily="34" charset="0"/>
            </a:endParaRP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Deans</a:t>
            </a:r>
            <a:endParaRPr lang="en-CA" dirty="0">
              <a:latin typeface="Verdana" pitchFamily="34" charset="0"/>
            </a:endParaRP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Heads of </a:t>
            </a:r>
          </a:p>
          <a:p>
            <a:pPr marL="342900" indent="-342900" eaLnBrk="0" hangingPunct="0">
              <a:spcBef>
                <a:spcPct val="20000"/>
              </a:spcBef>
            </a:pPr>
            <a:r>
              <a:rPr lang="en-CA" dirty="0" smtClean="0">
                <a:latin typeface="Verdana" pitchFamily="34" charset="0"/>
              </a:rPr>
              <a:t>Department</a:t>
            </a:r>
            <a:endParaRPr lang="en-CA" dirty="0">
              <a:latin typeface="Verdana" pitchFamily="34" charset="0"/>
            </a:endParaRP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Faculty</a:t>
            </a:r>
          </a:p>
          <a:p>
            <a:pPr marL="342900" indent="-342900" eaLnBrk="0" hangingPunct="0">
              <a:spcBef>
                <a:spcPct val="20000"/>
              </a:spcBef>
              <a:buFont typeface="Arial" charset="0"/>
              <a:buChar char="•"/>
            </a:pPr>
            <a:endParaRPr lang="en-CA" dirty="0" smtClean="0">
              <a:latin typeface="Verdana" pitchFamily="34" charset="0"/>
            </a:endParaRPr>
          </a:p>
          <a:p>
            <a:pPr marL="342900" indent="-342900" eaLnBrk="0" hangingPunct="0">
              <a:spcBef>
                <a:spcPct val="20000"/>
              </a:spcBef>
              <a:buFont typeface="Arial" charset="0"/>
              <a:buChar char="•"/>
            </a:pPr>
            <a:r>
              <a:rPr lang="en-CA" dirty="0" smtClean="0">
                <a:latin typeface="Verdana" pitchFamily="34" charset="0"/>
              </a:rPr>
              <a:t>Students</a:t>
            </a:r>
            <a:endParaRPr lang="en-CA" dirty="0">
              <a:latin typeface="Verdana" pitchFamily="34" charset="0"/>
            </a:endParaRPr>
          </a:p>
          <a:p>
            <a:pPr marL="342900" indent="-342900" eaLnBrk="0" hangingPunct="0">
              <a:spcBef>
                <a:spcPct val="20000"/>
              </a:spcBef>
              <a:buFont typeface="Arial" charset="0"/>
              <a:buChar char="•"/>
            </a:pPr>
            <a:endParaRPr lang="en-CA" dirty="0">
              <a:latin typeface="Verdana" pitchFamily="34" charset="0"/>
            </a:endParaRPr>
          </a:p>
          <a:p>
            <a:pPr marL="342900" indent="-342900" eaLnBrk="0" hangingPunct="0">
              <a:spcBef>
                <a:spcPct val="20000"/>
              </a:spcBef>
            </a:pPr>
            <a:endParaRPr lang="en-GB" dirty="0">
              <a:latin typeface="Verdana" pitchFamily="34" charset="0"/>
            </a:endParaRPr>
          </a:p>
        </p:txBody>
      </p:sp>
      <p:cxnSp>
        <p:nvCxnSpPr>
          <p:cNvPr id="9" name="Straight Connector 8"/>
          <p:cNvCxnSpPr/>
          <p:nvPr/>
        </p:nvCxnSpPr>
        <p:spPr>
          <a:xfrm rot="16200000" flipH="1">
            <a:off x="4125913" y="3746178"/>
            <a:ext cx="5500687" cy="0"/>
          </a:xfrm>
          <a:prstGeom prst="line">
            <a:avLst/>
          </a:prstGeom>
          <a:ln>
            <a:solidFill>
              <a:schemeClr val="tx1"/>
            </a:solidFill>
            <a:prstDash val="lgDash"/>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ChangeArrowheads="1"/>
          </p:cNvSpPr>
          <p:nvPr/>
        </p:nvSpPr>
        <p:spPr bwMode="auto">
          <a:xfrm>
            <a:off x="4399479" y="3356992"/>
            <a:ext cx="1900713" cy="430887"/>
          </a:xfrm>
          <a:prstGeom prst="rect">
            <a:avLst/>
          </a:prstGeom>
          <a:noFill/>
          <a:ln w="9525">
            <a:noFill/>
            <a:miter lim="800000"/>
            <a:headEnd/>
            <a:tailEnd/>
          </a:ln>
        </p:spPr>
        <p:txBody>
          <a:bodyPr wrap="none" lIns="0" tIns="0" rIns="0" bIns="0">
            <a:spAutoFit/>
          </a:bodyPr>
          <a:lstStyle/>
          <a:p>
            <a:pPr defTabSz="762000"/>
            <a:r>
              <a:rPr lang="en-US" sz="2800" b="1" dirty="0">
                <a:solidFill>
                  <a:srgbClr val="EB3D00"/>
                </a:solidFill>
              </a:rPr>
              <a:t>Expectations</a:t>
            </a:r>
            <a:endParaRPr lang="en-US" sz="1000" b="1" dirty="0">
              <a:latin typeface="Times New Roman" pitchFamily="18" charset="0"/>
            </a:endParaRPr>
          </a:p>
        </p:txBody>
      </p:sp>
      <p:grpSp>
        <p:nvGrpSpPr>
          <p:cNvPr id="2" name="Group 3"/>
          <p:cNvGrpSpPr>
            <a:grpSpLocks/>
          </p:cNvGrpSpPr>
          <p:nvPr/>
        </p:nvGrpSpPr>
        <p:grpSpPr bwMode="auto">
          <a:xfrm>
            <a:off x="2555776" y="908720"/>
            <a:ext cx="5877717" cy="5328592"/>
            <a:chOff x="1462" y="864"/>
            <a:chExt cx="3368" cy="3258"/>
          </a:xfrm>
          <a:scene3d>
            <a:camera prst="perspectiveFront" fov="3300000">
              <a:rot lat="486000" lon="19530000" rev="174000"/>
            </a:camera>
            <a:lightRig rig="harsh" dir="t">
              <a:rot lat="0" lon="0" rev="3000000"/>
            </a:lightRig>
          </a:scene3d>
        </p:grpSpPr>
        <p:sp>
          <p:nvSpPr>
            <p:cNvPr id="476164" name="Freeform 4"/>
            <p:cNvSpPr>
              <a:spLocks/>
            </p:cNvSpPr>
            <p:nvPr/>
          </p:nvSpPr>
          <p:spPr bwMode="auto">
            <a:xfrm>
              <a:off x="1462" y="864"/>
              <a:ext cx="3368" cy="3258"/>
            </a:xfrm>
            <a:custGeom>
              <a:avLst/>
              <a:gdLst/>
              <a:ahLst/>
              <a:cxnLst>
                <a:cxn ang="0">
                  <a:pos x="117" y="401"/>
                </a:cxn>
                <a:cxn ang="0">
                  <a:pos x="0" y="284"/>
                </a:cxn>
                <a:cxn ang="0">
                  <a:pos x="0" y="118"/>
                </a:cxn>
                <a:cxn ang="0">
                  <a:pos x="117" y="0"/>
                </a:cxn>
                <a:cxn ang="0">
                  <a:pos x="283" y="0"/>
                </a:cxn>
                <a:cxn ang="0">
                  <a:pos x="399" y="118"/>
                </a:cxn>
                <a:cxn ang="0">
                  <a:pos x="399" y="284"/>
                </a:cxn>
                <a:cxn ang="0">
                  <a:pos x="283" y="401"/>
                </a:cxn>
                <a:cxn ang="0">
                  <a:pos x="117" y="401"/>
                </a:cxn>
                <a:cxn ang="0">
                  <a:pos x="164" y="285"/>
                </a:cxn>
                <a:cxn ang="0">
                  <a:pos x="235" y="285"/>
                </a:cxn>
                <a:cxn ang="0">
                  <a:pos x="284" y="236"/>
                </a:cxn>
                <a:cxn ang="0">
                  <a:pos x="284" y="165"/>
                </a:cxn>
                <a:cxn ang="0">
                  <a:pos x="235" y="116"/>
                </a:cxn>
                <a:cxn ang="0">
                  <a:pos x="165" y="116"/>
                </a:cxn>
                <a:cxn ang="0">
                  <a:pos x="115" y="166"/>
                </a:cxn>
                <a:cxn ang="0">
                  <a:pos x="115" y="236"/>
                </a:cxn>
                <a:cxn ang="0">
                  <a:pos x="164" y="285"/>
                </a:cxn>
                <a:cxn ang="0">
                  <a:pos x="269" y="13"/>
                </a:cxn>
                <a:cxn ang="0">
                  <a:pos x="129" y="13"/>
                </a:cxn>
                <a:cxn ang="0">
                  <a:pos x="165" y="100"/>
                </a:cxn>
                <a:cxn ang="0">
                  <a:pos x="234" y="100"/>
                </a:cxn>
                <a:cxn ang="0">
                  <a:pos x="269" y="13"/>
                </a:cxn>
                <a:cxn ang="0">
                  <a:pos x="269" y="388"/>
                </a:cxn>
                <a:cxn ang="0">
                  <a:pos x="234" y="300"/>
                </a:cxn>
                <a:cxn ang="0">
                  <a:pos x="167" y="300"/>
                </a:cxn>
                <a:cxn ang="0">
                  <a:pos x="132" y="388"/>
                </a:cxn>
                <a:cxn ang="0">
                  <a:pos x="269" y="388"/>
                </a:cxn>
                <a:cxn ang="0">
                  <a:pos x="385" y="132"/>
                </a:cxn>
                <a:cxn ang="0">
                  <a:pos x="297" y="168"/>
                </a:cxn>
                <a:cxn ang="0">
                  <a:pos x="297" y="234"/>
                </a:cxn>
                <a:cxn ang="0">
                  <a:pos x="385" y="270"/>
                </a:cxn>
                <a:cxn ang="0">
                  <a:pos x="385" y="132"/>
                </a:cxn>
                <a:cxn ang="0">
                  <a:pos x="14" y="132"/>
                </a:cxn>
                <a:cxn ang="0">
                  <a:pos x="14" y="270"/>
                </a:cxn>
                <a:cxn ang="0">
                  <a:pos x="102" y="234"/>
                </a:cxn>
                <a:cxn ang="0">
                  <a:pos x="102" y="168"/>
                </a:cxn>
                <a:cxn ang="0">
                  <a:pos x="14" y="132"/>
                </a:cxn>
                <a:cxn ang="0">
                  <a:pos x="20" y="284"/>
                </a:cxn>
                <a:cxn ang="0">
                  <a:pos x="117" y="382"/>
                </a:cxn>
                <a:cxn ang="0">
                  <a:pos x="154" y="294"/>
                </a:cxn>
                <a:cxn ang="0">
                  <a:pos x="107" y="247"/>
                </a:cxn>
                <a:cxn ang="0">
                  <a:pos x="20" y="284"/>
                </a:cxn>
                <a:cxn ang="0">
                  <a:pos x="18" y="118"/>
                </a:cxn>
                <a:cxn ang="0">
                  <a:pos x="106" y="155"/>
                </a:cxn>
                <a:cxn ang="0">
                  <a:pos x="152" y="107"/>
                </a:cxn>
                <a:cxn ang="0">
                  <a:pos x="116" y="20"/>
                </a:cxn>
                <a:cxn ang="0">
                  <a:pos x="18" y="118"/>
                </a:cxn>
                <a:cxn ang="0">
                  <a:pos x="381" y="284"/>
                </a:cxn>
                <a:cxn ang="0">
                  <a:pos x="293" y="247"/>
                </a:cxn>
                <a:cxn ang="0">
                  <a:pos x="247" y="294"/>
                </a:cxn>
                <a:cxn ang="0">
                  <a:pos x="284" y="381"/>
                </a:cxn>
                <a:cxn ang="0">
                  <a:pos x="381" y="284"/>
                </a:cxn>
                <a:cxn ang="0">
                  <a:pos x="380" y="119"/>
                </a:cxn>
                <a:cxn ang="0">
                  <a:pos x="283" y="21"/>
                </a:cxn>
                <a:cxn ang="0">
                  <a:pos x="246" y="109"/>
                </a:cxn>
                <a:cxn ang="0">
                  <a:pos x="292" y="155"/>
                </a:cxn>
                <a:cxn ang="0">
                  <a:pos x="380" y="119"/>
                </a:cxn>
              </a:cxnLst>
              <a:rect l="0" t="0" r="r" b="b"/>
              <a:pathLst>
                <a:path w="399" h="401">
                  <a:moveTo>
                    <a:pt x="117" y="401"/>
                  </a:moveTo>
                  <a:lnTo>
                    <a:pt x="0" y="284"/>
                  </a:lnTo>
                  <a:lnTo>
                    <a:pt x="0" y="118"/>
                  </a:lnTo>
                  <a:lnTo>
                    <a:pt x="117" y="0"/>
                  </a:lnTo>
                  <a:lnTo>
                    <a:pt x="283" y="0"/>
                  </a:lnTo>
                  <a:lnTo>
                    <a:pt x="399" y="118"/>
                  </a:lnTo>
                  <a:lnTo>
                    <a:pt x="399" y="284"/>
                  </a:lnTo>
                  <a:lnTo>
                    <a:pt x="283" y="401"/>
                  </a:lnTo>
                  <a:lnTo>
                    <a:pt x="117" y="401"/>
                  </a:lnTo>
                  <a:moveTo>
                    <a:pt x="164" y="285"/>
                  </a:moveTo>
                  <a:lnTo>
                    <a:pt x="235" y="285"/>
                  </a:lnTo>
                  <a:lnTo>
                    <a:pt x="284" y="236"/>
                  </a:lnTo>
                  <a:lnTo>
                    <a:pt x="284" y="165"/>
                  </a:lnTo>
                  <a:lnTo>
                    <a:pt x="235" y="116"/>
                  </a:lnTo>
                  <a:lnTo>
                    <a:pt x="165" y="116"/>
                  </a:lnTo>
                  <a:lnTo>
                    <a:pt x="115" y="166"/>
                  </a:lnTo>
                  <a:lnTo>
                    <a:pt x="115" y="236"/>
                  </a:lnTo>
                  <a:lnTo>
                    <a:pt x="164" y="285"/>
                  </a:lnTo>
                  <a:moveTo>
                    <a:pt x="269" y="13"/>
                  </a:moveTo>
                  <a:lnTo>
                    <a:pt x="129" y="13"/>
                  </a:lnTo>
                  <a:lnTo>
                    <a:pt x="165" y="100"/>
                  </a:lnTo>
                  <a:lnTo>
                    <a:pt x="234" y="100"/>
                  </a:lnTo>
                  <a:lnTo>
                    <a:pt x="269" y="13"/>
                  </a:lnTo>
                  <a:moveTo>
                    <a:pt x="269" y="388"/>
                  </a:moveTo>
                  <a:lnTo>
                    <a:pt x="234" y="300"/>
                  </a:lnTo>
                  <a:lnTo>
                    <a:pt x="167" y="300"/>
                  </a:lnTo>
                  <a:lnTo>
                    <a:pt x="132" y="388"/>
                  </a:lnTo>
                  <a:lnTo>
                    <a:pt x="269" y="388"/>
                  </a:lnTo>
                  <a:moveTo>
                    <a:pt x="385" y="132"/>
                  </a:moveTo>
                  <a:lnTo>
                    <a:pt x="297" y="168"/>
                  </a:lnTo>
                  <a:lnTo>
                    <a:pt x="297" y="234"/>
                  </a:lnTo>
                  <a:lnTo>
                    <a:pt x="385" y="270"/>
                  </a:lnTo>
                  <a:lnTo>
                    <a:pt x="385" y="132"/>
                  </a:lnTo>
                  <a:moveTo>
                    <a:pt x="14" y="132"/>
                  </a:moveTo>
                  <a:lnTo>
                    <a:pt x="14" y="270"/>
                  </a:lnTo>
                  <a:lnTo>
                    <a:pt x="102" y="234"/>
                  </a:lnTo>
                  <a:lnTo>
                    <a:pt x="102" y="168"/>
                  </a:lnTo>
                  <a:lnTo>
                    <a:pt x="14" y="132"/>
                  </a:lnTo>
                  <a:moveTo>
                    <a:pt x="20" y="284"/>
                  </a:moveTo>
                  <a:lnTo>
                    <a:pt x="117" y="382"/>
                  </a:lnTo>
                  <a:lnTo>
                    <a:pt x="154" y="294"/>
                  </a:lnTo>
                  <a:lnTo>
                    <a:pt x="107" y="247"/>
                  </a:lnTo>
                  <a:lnTo>
                    <a:pt x="20" y="284"/>
                  </a:lnTo>
                  <a:moveTo>
                    <a:pt x="18" y="118"/>
                  </a:moveTo>
                  <a:lnTo>
                    <a:pt x="106" y="155"/>
                  </a:lnTo>
                  <a:lnTo>
                    <a:pt x="152" y="107"/>
                  </a:lnTo>
                  <a:lnTo>
                    <a:pt x="116" y="20"/>
                  </a:lnTo>
                  <a:lnTo>
                    <a:pt x="18" y="118"/>
                  </a:lnTo>
                  <a:moveTo>
                    <a:pt x="381" y="284"/>
                  </a:moveTo>
                  <a:lnTo>
                    <a:pt x="293" y="247"/>
                  </a:lnTo>
                  <a:lnTo>
                    <a:pt x="247" y="294"/>
                  </a:lnTo>
                  <a:lnTo>
                    <a:pt x="284" y="381"/>
                  </a:lnTo>
                  <a:lnTo>
                    <a:pt x="381" y="284"/>
                  </a:lnTo>
                  <a:moveTo>
                    <a:pt x="380" y="119"/>
                  </a:moveTo>
                  <a:lnTo>
                    <a:pt x="283" y="21"/>
                  </a:lnTo>
                  <a:lnTo>
                    <a:pt x="246" y="109"/>
                  </a:lnTo>
                  <a:lnTo>
                    <a:pt x="292" y="155"/>
                  </a:lnTo>
                  <a:lnTo>
                    <a:pt x="380" y="119"/>
                  </a:lnTo>
                </a:path>
              </a:pathLst>
            </a:custGeom>
            <a:solidFill>
              <a:srgbClr val="FA9E9A"/>
            </a:solidFill>
            <a:ln w="0" cap="sq">
              <a:noFill/>
              <a:prstDash val="solid"/>
              <a:miter lim="800000"/>
              <a:headEnd/>
              <a:tailEnd/>
            </a:ln>
            <a:effectLst>
              <a:outerShdw blurRad="225425" dist="50800" dir="5220000" algn="ctr">
                <a:srgbClr val="000000">
                  <a:alpha val="33000"/>
                </a:srgbClr>
              </a:outerShdw>
            </a:effectLst>
            <a:sp3d extrusionH="254000" contourW="19050">
              <a:bevelT w="82550" h="44450" prst="angle"/>
              <a:bevelB w="82550" h="44450" prst="angle"/>
              <a:contourClr>
                <a:srgbClr val="FFFFFF"/>
              </a:contourClr>
            </a:sp3d>
          </p:spPr>
          <p:txBody>
            <a:bodyPr/>
            <a:lstStyle/>
            <a:p>
              <a:pPr>
                <a:defRPr/>
              </a:pPr>
              <a:endParaRPr lang="en-GB">
                <a:ea typeface="ＭＳ Ｐゴシック" pitchFamily="37" charset="-128"/>
                <a:cs typeface="+mn-cs"/>
              </a:endParaRPr>
            </a:p>
          </p:txBody>
        </p:sp>
        <p:sp>
          <p:nvSpPr>
            <p:cNvPr id="32774" name="Rectangle 5"/>
            <p:cNvSpPr>
              <a:spLocks noChangeArrowheads="1"/>
            </p:cNvSpPr>
            <p:nvPr/>
          </p:nvSpPr>
          <p:spPr bwMode="auto">
            <a:xfrm>
              <a:off x="2945" y="1204"/>
              <a:ext cx="453" cy="192"/>
            </a:xfrm>
            <a:prstGeom prst="rect">
              <a:avLst/>
            </a:prstGeom>
            <a:noFill/>
            <a:ln w="9525">
              <a:noFill/>
              <a:miter lim="800000"/>
              <a:headEnd/>
              <a:tailEnd/>
            </a:ln>
            <a:effectLst>
              <a:outerShdw blurRad="225425" dist="50800" dir="5220000" algn="ctr">
                <a:srgbClr val="000000">
                  <a:alpha val="33000"/>
                </a:srgbClr>
              </a:outerShdw>
            </a:effectLst>
            <a:sp3d extrusionH="254000" contourW="19050">
              <a:bevelT w="82550" h="44450" prst="angle"/>
              <a:bevelB w="82550" h="44450" prst="angle"/>
              <a:contourClr>
                <a:srgbClr val="FFFFFF"/>
              </a:contourClr>
            </a:sp3d>
          </p:spPr>
          <p:txBody>
            <a:bodyPr wrap="none" lIns="0" tIns="0" rIns="0" bIns="0">
              <a:spAutoFit/>
            </a:bodyPr>
            <a:lstStyle/>
            <a:p>
              <a:pPr defTabSz="762000">
                <a:defRPr/>
              </a:pPr>
              <a:r>
                <a:rPr lang="en-US" sz="2000">
                  <a:solidFill>
                    <a:srgbClr val="EB3D00"/>
                  </a:solidFill>
                  <a:ea typeface="ＭＳ Ｐゴシック" pitchFamily="37" charset="-128"/>
                  <a:cs typeface="+mn-cs"/>
                </a:rPr>
                <a:t>Wants</a:t>
              </a:r>
              <a:endParaRPr lang="en-US">
                <a:latin typeface="Times New Roman" pitchFamily="18" charset="0"/>
                <a:ea typeface="ＭＳ Ｐゴシック" pitchFamily="37" charset="-128"/>
                <a:cs typeface="+mn-cs"/>
              </a:endParaRPr>
            </a:p>
          </p:txBody>
        </p:sp>
        <p:sp>
          <p:nvSpPr>
            <p:cNvPr id="32775" name="Rectangle 6"/>
            <p:cNvSpPr>
              <a:spLocks noChangeArrowheads="1"/>
            </p:cNvSpPr>
            <p:nvPr/>
          </p:nvSpPr>
          <p:spPr bwMode="auto">
            <a:xfrm>
              <a:off x="3879" y="1588"/>
              <a:ext cx="543" cy="192"/>
            </a:xfrm>
            <a:prstGeom prst="rect">
              <a:avLst/>
            </a:prstGeom>
            <a:noFill/>
            <a:ln w="9525">
              <a:noFill/>
              <a:miter lim="800000"/>
              <a:headEnd/>
              <a:tailEnd/>
            </a:ln>
            <a:effectLst>
              <a:outerShdw blurRad="225425" dist="50800" dir="5220000" algn="ctr">
                <a:srgbClr val="000000">
                  <a:alpha val="33000"/>
                </a:srgbClr>
              </a:outerShdw>
            </a:effectLst>
            <a:sp3d extrusionH="254000" contourW="19050">
              <a:bevelT w="82550" h="44450" prst="angle"/>
              <a:bevelB w="82550" h="44450" prst="angle"/>
              <a:contourClr>
                <a:srgbClr val="FFFFFF"/>
              </a:contourClr>
            </a:sp3d>
          </p:spPr>
          <p:txBody>
            <a:bodyPr wrap="none" lIns="0" tIns="0" rIns="0" bIns="0">
              <a:spAutoFit/>
            </a:bodyPr>
            <a:lstStyle/>
            <a:p>
              <a:pPr defTabSz="762000">
                <a:defRPr/>
              </a:pPr>
              <a:r>
                <a:rPr lang="en-US" sz="2000" dirty="0">
                  <a:solidFill>
                    <a:srgbClr val="EB3D00"/>
                  </a:solidFill>
                  <a:ea typeface="ＭＳ Ｐゴシック" pitchFamily="37" charset="-128"/>
                  <a:cs typeface="+mn-cs"/>
                </a:rPr>
                <a:t>Desires</a:t>
              </a:r>
              <a:endParaRPr lang="en-US" sz="2400" dirty="0">
                <a:latin typeface="Times New Roman" pitchFamily="18" charset="0"/>
                <a:ea typeface="ＭＳ Ｐゴシック" pitchFamily="37" charset="-128"/>
                <a:cs typeface="+mn-cs"/>
              </a:endParaRPr>
            </a:p>
          </p:txBody>
        </p:sp>
        <p:sp>
          <p:nvSpPr>
            <p:cNvPr id="32776" name="Rectangle 7"/>
            <p:cNvSpPr>
              <a:spLocks noChangeArrowheads="1"/>
            </p:cNvSpPr>
            <p:nvPr/>
          </p:nvSpPr>
          <p:spPr bwMode="auto">
            <a:xfrm>
              <a:off x="4274" y="2404"/>
              <a:ext cx="463" cy="192"/>
            </a:xfrm>
            <a:prstGeom prst="rect">
              <a:avLst/>
            </a:prstGeom>
            <a:noFill/>
            <a:ln w="9525">
              <a:noFill/>
              <a:miter lim="800000"/>
              <a:headEnd/>
              <a:tailEnd/>
            </a:ln>
            <a:effectLst>
              <a:outerShdw blurRad="225425" dist="50800" dir="5220000" algn="ctr">
                <a:srgbClr val="000000">
                  <a:alpha val="33000"/>
                </a:srgbClr>
              </a:outerShdw>
            </a:effectLst>
            <a:sp3d extrusionH="254000" contourW="19050">
              <a:bevelT w="82550" h="44450" prst="angle"/>
              <a:bevelB w="82550" h="44450" prst="angle"/>
              <a:contourClr>
                <a:srgbClr val="FFFFFF"/>
              </a:contourClr>
            </a:sp3d>
          </p:spPr>
          <p:txBody>
            <a:bodyPr wrap="none" lIns="0" tIns="0" rIns="0" bIns="0">
              <a:spAutoFit/>
            </a:bodyPr>
            <a:lstStyle/>
            <a:p>
              <a:pPr defTabSz="762000">
                <a:defRPr/>
              </a:pPr>
              <a:r>
                <a:rPr lang="en-US" sz="2000">
                  <a:solidFill>
                    <a:srgbClr val="EB3D00"/>
                  </a:solidFill>
                  <a:ea typeface="ＭＳ Ｐゴシック" pitchFamily="37" charset="-128"/>
                  <a:cs typeface="+mn-cs"/>
                </a:rPr>
                <a:t>Needs</a:t>
              </a:r>
              <a:endParaRPr lang="en-US" sz="2000">
                <a:latin typeface="Times New Roman" pitchFamily="18" charset="0"/>
                <a:ea typeface="ＭＳ Ｐゴシック" pitchFamily="37" charset="-128"/>
                <a:cs typeface="+mn-cs"/>
              </a:endParaRPr>
            </a:p>
          </p:txBody>
        </p:sp>
        <p:sp>
          <p:nvSpPr>
            <p:cNvPr id="32777" name="Rectangle 8"/>
            <p:cNvSpPr>
              <a:spLocks noChangeArrowheads="1"/>
            </p:cNvSpPr>
            <p:nvPr/>
          </p:nvSpPr>
          <p:spPr bwMode="auto">
            <a:xfrm>
              <a:off x="3878" y="3220"/>
              <a:ext cx="525" cy="192"/>
            </a:xfrm>
            <a:prstGeom prst="rect">
              <a:avLst/>
            </a:prstGeom>
            <a:noFill/>
            <a:ln w="9525">
              <a:noFill/>
              <a:miter lim="800000"/>
              <a:headEnd/>
              <a:tailEnd/>
            </a:ln>
            <a:effectLst>
              <a:outerShdw blurRad="225425" dist="50800" dir="5220000" algn="ctr">
                <a:srgbClr val="000000">
                  <a:alpha val="33000"/>
                </a:srgbClr>
              </a:outerShdw>
            </a:effectLst>
            <a:sp3d extrusionH="254000" contourW="19050">
              <a:bevelT w="82550" h="44450" prst="angle"/>
              <a:bevelB w="82550" h="44450" prst="angle"/>
              <a:contourClr>
                <a:srgbClr val="FFFFFF"/>
              </a:contourClr>
            </a:sp3d>
          </p:spPr>
          <p:txBody>
            <a:bodyPr wrap="none" lIns="0" tIns="0" rIns="0" bIns="0">
              <a:spAutoFit/>
            </a:bodyPr>
            <a:lstStyle/>
            <a:p>
              <a:pPr defTabSz="762000">
                <a:defRPr/>
              </a:pPr>
              <a:r>
                <a:rPr lang="en-US" sz="2000">
                  <a:solidFill>
                    <a:srgbClr val="EB3D00"/>
                  </a:solidFill>
                  <a:ea typeface="ＭＳ Ｐゴシック" pitchFamily="37" charset="-128"/>
                  <a:cs typeface="+mn-cs"/>
                </a:rPr>
                <a:t>Wishes</a:t>
              </a:r>
              <a:endParaRPr lang="en-US" sz="2000">
                <a:latin typeface="Times New Roman" pitchFamily="18" charset="0"/>
                <a:ea typeface="ＭＳ Ｐゴシック" pitchFamily="37" charset="-128"/>
                <a:cs typeface="+mn-cs"/>
              </a:endParaRPr>
            </a:p>
          </p:txBody>
        </p:sp>
        <p:sp>
          <p:nvSpPr>
            <p:cNvPr id="32778" name="Rectangle 9"/>
            <p:cNvSpPr>
              <a:spLocks noChangeArrowheads="1"/>
            </p:cNvSpPr>
            <p:nvPr/>
          </p:nvSpPr>
          <p:spPr bwMode="auto">
            <a:xfrm>
              <a:off x="2746" y="3796"/>
              <a:ext cx="996" cy="192"/>
            </a:xfrm>
            <a:prstGeom prst="rect">
              <a:avLst/>
            </a:prstGeom>
            <a:noFill/>
            <a:ln w="9525">
              <a:noFill/>
              <a:miter lim="800000"/>
              <a:headEnd/>
              <a:tailEnd/>
            </a:ln>
            <a:effectLst>
              <a:outerShdw blurRad="225425" dist="50800" dir="5220000" algn="ctr">
                <a:srgbClr val="000000">
                  <a:alpha val="33000"/>
                </a:srgbClr>
              </a:outerShdw>
            </a:effectLst>
            <a:sp3d extrusionH="254000" contourW="19050">
              <a:bevelT w="82550" h="44450" prst="angle"/>
              <a:bevelB w="82550" h="44450" prst="angle"/>
              <a:contourClr>
                <a:srgbClr val="FFFFFF"/>
              </a:contourClr>
            </a:sp3d>
          </p:spPr>
          <p:txBody>
            <a:bodyPr wrap="none" lIns="0" tIns="0" rIns="0" bIns="0">
              <a:spAutoFit/>
            </a:bodyPr>
            <a:lstStyle/>
            <a:p>
              <a:pPr defTabSz="762000">
                <a:defRPr/>
              </a:pPr>
              <a:r>
                <a:rPr lang="en-US" sz="2000">
                  <a:solidFill>
                    <a:srgbClr val="EB3D00"/>
                  </a:solidFill>
                  <a:ea typeface="ＭＳ Ｐゴシック" pitchFamily="37" charset="-128"/>
                  <a:cs typeface="+mn-cs"/>
                </a:rPr>
                <a:t>Requirements</a:t>
              </a:r>
              <a:endParaRPr lang="en-US" sz="2400">
                <a:latin typeface="Times New Roman" pitchFamily="18" charset="0"/>
                <a:ea typeface="ＭＳ Ｐゴシック" pitchFamily="37" charset="-128"/>
                <a:cs typeface="+mn-cs"/>
              </a:endParaRPr>
            </a:p>
          </p:txBody>
        </p:sp>
        <p:sp>
          <p:nvSpPr>
            <p:cNvPr id="32779" name="Rectangle 10"/>
            <p:cNvSpPr>
              <a:spLocks noChangeArrowheads="1"/>
            </p:cNvSpPr>
            <p:nvPr/>
          </p:nvSpPr>
          <p:spPr bwMode="auto">
            <a:xfrm>
              <a:off x="1579" y="2385"/>
              <a:ext cx="644" cy="211"/>
            </a:xfrm>
            <a:prstGeom prst="rect">
              <a:avLst/>
            </a:prstGeom>
            <a:noFill/>
            <a:ln w="9525">
              <a:noFill/>
              <a:miter lim="800000"/>
              <a:headEnd/>
              <a:tailEnd/>
            </a:ln>
            <a:effectLst>
              <a:outerShdw blurRad="225425" dist="50800" dir="5220000" algn="ctr">
                <a:srgbClr val="000000">
                  <a:alpha val="33000"/>
                </a:srgbClr>
              </a:outerShdw>
            </a:effectLst>
            <a:sp3d extrusionH="254000" contourW="19050">
              <a:bevelT w="82550" h="44450" prst="angle"/>
              <a:bevelB w="82550" h="44450" prst="angle"/>
              <a:contourClr>
                <a:srgbClr val="FFFFFF"/>
              </a:contourClr>
            </a:sp3d>
          </p:spPr>
          <p:txBody>
            <a:bodyPr wrap="none" lIns="0" tIns="0" rIns="0" bIns="0">
              <a:spAutoFit/>
            </a:bodyPr>
            <a:lstStyle/>
            <a:p>
              <a:pPr defTabSz="762000">
                <a:defRPr/>
              </a:pPr>
              <a:r>
                <a:rPr lang="en-US" sz="2000">
                  <a:solidFill>
                    <a:srgbClr val="EB3D00"/>
                  </a:solidFill>
                  <a:ea typeface="ＭＳ Ｐゴシック" pitchFamily="37" charset="-128"/>
                  <a:cs typeface="+mn-cs"/>
                </a:rPr>
                <a:t>Of value</a:t>
              </a:r>
              <a:r>
                <a:rPr lang="en-US" sz="2200">
                  <a:solidFill>
                    <a:srgbClr val="EB3D00"/>
                  </a:solidFill>
                  <a:ea typeface="ＭＳ Ｐゴシック" pitchFamily="37" charset="-128"/>
                  <a:cs typeface="+mn-cs"/>
                </a:rPr>
                <a:t> </a:t>
              </a:r>
              <a:endParaRPr lang="en-US" sz="2400">
                <a:ea typeface="ＭＳ Ｐゴシック" pitchFamily="37" charset="-128"/>
                <a:cs typeface="+mn-cs"/>
              </a:endParaRPr>
            </a:p>
          </p:txBody>
        </p:sp>
        <p:sp>
          <p:nvSpPr>
            <p:cNvPr id="32780" name="Rectangle 11"/>
            <p:cNvSpPr>
              <a:spLocks noChangeArrowheads="1"/>
            </p:cNvSpPr>
            <p:nvPr/>
          </p:nvSpPr>
          <p:spPr bwMode="auto">
            <a:xfrm>
              <a:off x="1807" y="3220"/>
              <a:ext cx="801" cy="192"/>
            </a:xfrm>
            <a:prstGeom prst="rect">
              <a:avLst/>
            </a:prstGeom>
            <a:noFill/>
            <a:ln w="9525">
              <a:noFill/>
              <a:miter lim="800000"/>
              <a:headEnd/>
              <a:tailEnd/>
            </a:ln>
            <a:effectLst>
              <a:outerShdw blurRad="225425" dist="50800" dir="5220000" algn="ctr">
                <a:srgbClr val="000000">
                  <a:alpha val="33000"/>
                </a:srgbClr>
              </a:outerShdw>
            </a:effectLst>
            <a:sp3d extrusionH="254000" contourW="19050">
              <a:bevelT w="82550" h="44450" prst="angle"/>
              <a:bevelB w="82550" h="44450" prst="angle"/>
              <a:contourClr>
                <a:srgbClr val="FFFFFF"/>
              </a:contourClr>
            </a:sp3d>
          </p:spPr>
          <p:txBody>
            <a:bodyPr wrap="none" lIns="0" tIns="0" rIns="0" bIns="0">
              <a:spAutoFit/>
            </a:bodyPr>
            <a:lstStyle/>
            <a:p>
              <a:pPr defTabSz="762000">
                <a:defRPr/>
              </a:pPr>
              <a:r>
                <a:rPr lang="en-US" sz="2000">
                  <a:solidFill>
                    <a:srgbClr val="EB3D00"/>
                  </a:solidFill>
                  <a:ea typeface="ＭＳ Ｐゴシック" pitchFamily="37" charset="-128"/>
                  <a:cs typeface="+mn-cs"/>
                </a:rPr>
                <a:t>Obligations</a:t>
              </a:r>
              <a:endParaRPr lang="en-US" sz="2400">
                <a:latin typeface="Times New Roman" pitchFamily="18" charset="0"/>
                <a:ea typeface="ＭＳ Ｐゴシック" pitchFamily="37" charset="-128"/>
                <a:cs typeface="+mn-cs"/>
              </a:endParaRPr>
            </a:p>
          </p:txBody>
        </p:sp>
        <p:sp>
          <p:nvSpPr>
            <p:cNvPr id="32781" name="Rectangle 12"/>
            <p:cNvSpPr>
              <a:spLocks noChangeArrowheads="1"/>
            </p:cNvSpPr>
            <p:nvPr/>
          </p:nvSpPr>
          <p:spPr bwMode="auto">
            <a:xfrm>
              <a:off x="1977" y="1396"/>
              <a:ext cx="630" cy="384"/>
            </a:xfrm>
            <a:prstGeom prst="rect">
              <a:avLst/>
            </a:prstGeom>
            <a:noFill/>
            <a:ln w="9525">
              <a:noFill/>
              <a:miter lim="800000"/>
              <a:headEnd/>
              <a:tailEnd/>
            </a:ln>
            <a:effectLst>
              <a:outerShdw blurRad="225425" dist="50800" dir="5220000" algn="ctr">
                <a:srgbClr val="000000">
                  <a:alpha val="33000"/>
                </a:srgbClr>
              </a:outerShdw>
            </a:effectLst>
            <a:sp3d extrusionH="254000" contourW="19050">
              <a:bevelT w="82550" h="44450" prst="angle"/>
              <a:bevelB w="82550" h="44450" prst="angle"/>
              <a:contourClr>
                <a:srgbClr val="FFFFFF"/>
              </a:contourClr>
            </a:sp3d>
          </p:spPr>
          <p:txBody>
            <a:bodyPr wrap="none" lIns="0" tIns="0" rIns="0" bIns="0">
              <a:spAutoFit/>
            </a:bodyPr>
            <a:lstStyle/>
            <a:p>
              <a:pPr defTabSz="762000">
                <a:defRPr/>
              </a:pPr>
              <a:r>
                <a:rPr lang="en-US" sz="2000" dirty="0">
                  <a:solidFill>
                    <a:srgbClr val="EB3D00"/>
                  </a:solidFill>
                  <a:ea typeface="ＭＳ Ｐゴシック" pitchFamily="37" charset="-128"/>
                  <a:cs typeface="+mn-cs"/>
                </a:rPr>
                <a:t>Take for </a:t>
              </a:r>
            </a:p>
            <a:p>
              <a:pPr defTabSz="762000">
                <a:defRPr/>
              </a:pPr>
              <a:r>
                <a:rPr lang="en-US" sz="2000" dirty="0">
                  <a:solidFill>
                    <a:srgbClr val="EB3D00"/>
                  </a:solidFill>
                  <a:ea typeface="ＭＳ Ｐゴシック" pitchFamily="37" charset="-128"/>
                  <a:cs typeface="+mn-cs"/>
                </a:rPr>
                <a:t>granted</a:t>
              </a:r>
              <a:r>
                <a:rPr lang="en-US" sz="2000" dirty="0">
                  <a:solidFill>
                    <a:srgbClr val="EB3D00"/>
                  </a:solidFill>
                  <a:latin typeface="Times New Roman" pitchFamily="18" charset="0"/>
                  <a:ea typeface="ＭＳ Ｐゴシック" pitchFamily="37" charset="-128"/>
                  <a:cs typeface="+mn-cs"/>
                </a:rPr>
                <a:t> </a:t>
              </a:r>
              <a:endParaRPr lang="en-US" sz="2400" dirty="0">
                <a:latin typeface="Times New Roman" pitchFamily="18" charset="0"/>
                <a:ea typeface="ＭＳ Ｐゴシック" pitchFamily="37" charset="-128"/>
                <a:cs typeface="+mn-cs"/>
              </a:endParaRPr>
            </a:p>
          </p:txBody>
        </p:sp>
      </p:grpSp>
      <p:sp>
        <p:nvSpPr>
          <p:cNvPr id="14"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Managing Expectations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6162"/>
                                        </p:tgtEl>
                                        <p:attrNameLst>
                                          <p:attrName>style.visibility</p:attrName>
                                        </p:attrNameLst>
                                      </p:cBhvr>
                                      <p:to>
                                        <p:strVal val="visible"/>
                                      </p:to>
                                    </p:set>
                                    <p:anim calcmode="lin" valueType="num">
                                      <p:cBhvr additive="base">
                                        <p:cTn id="13" dur="500" fill="hold"/>
                                        <p:tgtEl>
                                          <p:spTgt spid="476162"/>
                                        </p:tgtEl>
                                        <p:attrNameLst>
                                          <p:attrName>ppt_x</p:attrName>
                                        </p:attrNameLst>
                                      </p:cBhvr>
                                      <p:tavLst>
                                        <p:tav tm="0">
                                          <p:val>
                                            <p:strVal val="0-#ppt_w/2"/>
                                          </p:val>
                                        </p:tav>
                                        <p:tav tm="100000">
                                          <p:val>
                                            <p:strVal val="#ppt_x"/>
                                          </p:val>
                                        </p:tav>
                                      </p:tavLst>
                                    </p:anim>
                                    <p:anim calcmode="lin" valueType="num">
                                      <p:cBhvr additive="base">
                                        <p:cTn id="14" dur="500" fill="hold"/>
                                        <p:tgtEl>
                                          <p:spTgt spid="4761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616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572560" cy="654032"/>
          </a:xfrm>
          <a:prstGeom prst="rect">
            <a:avLst/>
          </a:prstGeom>
          <a:noFill/>
          <a:ln>
            <a:noFill/>
          </a:ln>
        </p:spPr>
        <p:txBody>
          <a:bodyPr vert="horz" lIns="91440" tIns="45720" rIns="91440" bIns="45720" rtlCol="0" anchor="ctr">
            <a:normAutofit/>
          </a:bodyPr>
          <a:lstStyle/>
          <a:p>
            <a:pPr lvl="0" algn="just">
              <a:spcBef>
                <a:spcPct val="0"/>
              </a:spcBef>
              <a:defRPr/>
            </a:pPr>
            <a:r>
              <a:rPr lang="en-GB" sz="3600" dirty="0" smtClean="0">
                <a:solidFill>
                  <a:srgbClr val="A80000"/>
                </a:solidFill>
                <a:effectLst>
                  <a:outerShdw blurRad="38100" dist="38100" dir="2700000" algn="tl">
                    <a:srgbClr val="000000">
                      <a:alpha val="43137"/>
                    </a:srgbClr>
                  </a:outerShdw>
                </a:effectLst>
                <a:latin typeface="Verdana" pitchFamily="34" charset="0"/>
              </a:rPr>
              <a:t>Agenda Outline</a:t>
            </a:r>
            <a:endParaRPr lang="en-GB" sz="3600" dirty="0">
              <a:solidFill>
                <a:srgbClr val="A80000"/>
              </a:solidFill>
              <a:effectLst>
                <a:outerShdw blurRad="38100" dist="38100" dir="2700000" algn="tl">
                  <a:srgbClr val="000000">
                    <a:alpha val="43137"/>
                  </a:srgbClr>
                </a:outerShdw>
              </a:effectLst>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4</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2" cstate="print"/>
          <a:srcRect/>
          <a:stretch>
            <a:fillRect/>
          </a:stretch>
        </p:blipFill>
        <p:spPr bwMode="auto">
          <a:xfrm>
            <a:off x="7858148" y="5886586"/>
            <a:ext cx="1224000" cy="900000"/>
          </a:xfrm>
          <a:prstGeom prst="rect">
            <a:avLst/>
          </a:prstGeom>
          <a:noFill/>
        </p:spPr>
      </p:pic>
      <p:graphicFrame>
        <p:nvGraphicFramePr>
          <p:cNvPr id="13" name="Group 47"/>
          <p:cNvGraphicFramePr>
            <a:graphicFrameLocks noGrp="1"/>
          </p:cNvGraphicFramePr>
          <p:nvPr/>
        </p:nvGraphicFramePr>
        <p:xfrm>
          <a:off x="395536" y="836712"/>
          <a:ext cx="8352928" cy="5059680"/>
        </p:xfrm>
        <a:graphic>
          <a:graphicData uri="http://schemas.openxmlformats.org/drawingml/2006/table">
            <a:tbl>
              <a:tblPr>
                <a:tableStyleId>{073A0DAA-6AF3-43AB-8588-CEC1D06C72B9}</a:tableStyleId>
              </a:tblPr>
              <a:tblGrid>
                <a:gridCol w="1327100"/>
                <a:gridCol w="7025828"/>
              </a:tblGrid>
              <a:tr h="3216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u="none" strike="noStrike" kern="1200" cap="none" normalizeH="0" baseline="0" dirty="0" smtClean="0">
                          <a:ln>
                            <a:noFill/>
                          </a:ln>
                          <a:solidFill>
                            <a:schemeClr val="bg1"/>
                          </a:solidFill>
                          <a:effectLst/>
                          <a:latin typeface="+mn-lt"/>
                          <a:ea typeface="+mn-ea"/>
                          <a:cs typeface="+mn-cs"/>
                        </a:rPr>
                        <a:t>Session</a:t>
                      </a:r>
                    </a:p>
                  </a:txBody>
                  <a:tcPr anchor="ctr" horzOverflow="overflow">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u="none" strike="noStrike" kern="1200" cap="none" normalizeH="0" baseline="0" dirty="0" smtClean="0">
                          <a:ln>
                            <a:noFill/>
                          </a:ln>
                          <a:solidFill>
                            <a:schemeClr val="bg1"/>
                          </a:solidFill>
                          <a:effectLst/>
                          <a:latin typeface="+mn-lt"/>
                          <a:ea typeface="+mn-ea"/>
                          <a:cs typeface="+mn-cs"/>
                        </a:rPr>
                        <a:t>Topics</a:t>
                      </a:r>
                    </a:p>
                  </a:txBody>
                  <a:tcPr anchor="ctr" horzOverflow="overflow">
                    <a:solidFill>
                      <a:schemeClr val="accent1">
                        <a:lumMod val="75000"/>
                      </a:schemeClr>
                    </a:solidFill>
                  </a:tcPr>
                </a:tc>
              </a:tr>
              <a:tr h="3216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u="none" strike="noStrike" cap="none" normalizeH="0" baseline="0" dirty="0" smtClean="0">
                          <a:ln>
                            <a:noFill/>
                          </a:ln>
                          <a:effectLst/>
                        </a:rPr>
                        <a:t>THEME 2</a:t>
                      </a:r>
                      <a:endParaRPr kumimoji="0" lang="en-GB" sz="1600" b="1" i="0" u="none" strike="noStrike" cap="none" normalizeH="0" baseline="0" dirty="0" smtClean="0">
                        <a:ln>
                          <a:noFill/>
                        </a:ln>
                        <a:solidFill>
                          <a:schemeClr val="tx2">
                            <a:lumMod val="50000"/>
                          </a:schemeClr>
                        </a:solidFill>
                        <a:effectLst/>
                        <a:latin typeface="+mn-lt"/>
                        <a:cs typeface="Arial" charset="0"/>
                      </a:endParaRPr>
                    </a:p>
                  </a:txBody>
                  <a:tcPr anchor="ctr" horzOverflow="overflow">
                    <a:solidFill>
                      <a:schemeClr val="accent1">
                        <a:lumMod val="60000"/>
                        <a:lumOff val="40000"/>
                      </a:schemeClr>
                    </a:solidFill>
                  </a:tcPr>
                </a:tc>
                <a:tc>
                  <a:txBody>
                    <a:bodyPr/>
                    <a:lstStyle/>
                    <a:p>
                      <a:pPr algn="l" fontAlgn="base">
                        <a:spcBef>
                          <a:spcPct val="0"/>
                        </a:spcBef>
                        <a:spcAft>
                          <a:spcPct val="0"/>
                        </a:spcAft>
                      </a:pPr>
                      <a:r>
                        <a:rPr lang="en-US" sz="1600" b="1" dirty="0" smtClean="0"/>
                        <a:t>Strategic Planning</a:t>
                      </a:r>
                      <a:r>
                        <a:rPr lang="en-US" sz="1600" b="1" baseline="0" dirty="0" smtClean="0"/>
                        <a:t> Process </a:t>
                      </a:r>
                      <a:endParaRPr lang="en-US" sz="1600" b="1" dirty="0" smtClean="0">
                        <a:solidFill>
                          <a:schemeClr val="tx2">
                            <a:lumMod val="50000"/>
                          </a:schemeClr>
                        </a:solidFill>
                      </a:endParaRPr>
                    </a:p>
                  </a:txBody>
                  <a:tcPr marL="36000" marR="36000" anchor="ctr" horzOverflow="overflow">
                    <a:solidFill>
                      <a:schemeClr val="accent1">
                        <a:lumMod val="60000"/>
                        <a:lumOff val="40000"/>
                      </a:schemeClr>
                    </a:solidFill>
                  </a:tcPr>
                </a:tc>
              </a:tr>
              <a:tr h="32163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1" u="none" strike="noStrike" cap="none" normalizeH="0" baseline="0" dirty="0" smtClean="0">
                          <a:ln>
                            <a:noFill/>
                          </a:ln>
                          <a:effectLst/>
                        </a:rPr>
                        <a:t>Exercise 1 –  Asking Strategic Questions</a:t>
                      </a:r>
                      <a:endParaRPr kumimoji="0" lang="en-GB" sz="1600" b="1" i="1" u="none" strike="noStrike" cap="none" normalizeH="0" baseline="0" dirty="0" smtClean="0">
                        <a:ln>
                          <a:noFill/>
                        </a:ln>
                        <a:solidFill>
                          <a:schemeClr val="tx1"/>
                        </a:solidFill>
                        <a:effectLst/>
                        <a:latin typeface="+mn-lt"/>
                        <a:cs typeface="Arial" charset="0"/>
                      </a:endParaRPr>
                    </a:p>
                  </a:txBody>
                  <a:tcPr anchor="ctr" horzOverflow="overflow">
                    <a:solidFill>
                      <a:schemeClr val="bg2">
                        <a:lumMod val="90000"/>
                      </a:schemeClr>
                    </a:solidFill>
                  </a:tcPr>
                </a:tc>
                <a:tc hMerge="1">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n-GB" sz="1600" b="1" i="1" u="none" strike="noStrike" cap="none" normalizeH="0" baseline="0" dirty="0" smtClean="0">
                        <a:ln>
                          <a:noFill/>
                        </a:ln>
                        <a:solidFill>
                          <a:schemeClr val="tx1"/>
                        </a:solidFill>
                        <a:effectLst/>
                        <a:latin typeface="+mn-lt"/>
                        <a:cs typeface="Arial" charset="0"/>
                      </a:endParaRPr>
                    </a:p>
                  </a:txBody>
                  <a:tcPr anchor="ctr" horzOverflow="overflow"/>
                </a:tc>
              </a:tr>
              <a:tr h="321636">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cs typeface="Arial" charset="0"/>
                        </a:rPr>
                        <a:t>3</a:t>
                      </a: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Strategic Planning Process – Steps </a:t>
                      </a:r>
                    </a:p>
                  </a:txBody>
                  <a:tcPr anchor="ctr" horzOverflow="overflow"/>
                </a:tc>
              </a:tr>
              <a:tr h="321636">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Strategic Planning Process – Dynamic and Continuous Process</a:t>
                      </a:r>
                    </a:p>
                  </a:txBody>
                  <a:tcPr anchor="ctr" horzOverflow="overflow"/>
                </a:tc>
              </a:tr>
              <a:tr h="321636">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Generalised Strategic Planning Process</a:t>
                      </a:r>
                    </a:p>
                  </a:txBody>
                  <a:tcPr anchor="ctr" horzOverflow="overflow"/>
                </a:tc>
              </a:tr>
              <a:tr h="3216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2">
                              <a:lumMod val="50000"/>
                            </a:schemeClr>
                          </a:solidFill>
                          <a:effectLst/>
                          <a:latin typeface="+mn-lt"/>
                          <a:cs typeface="Arial" charset="0"/>
                        </a:rPr>
                        <a:t>THEME 3</a:t>
                      </a:r>
                    </a:p>
                  </a:txBody>
                  <a:tcPr anchor="ctr" horzOverflow="overflow">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2">
                              <a:lumMod val="50000"/>
                            </a:schemeClr>
                          </a:solidFill>
                          <a:effectLst/>
                          <a:latin typeface="+mn-lt"/>
                          <a:cs typeface="Arial" charset="0"/>
                        </a:rPr>
                        <a:t>Strategic Planning Tools for Defining Strategy</a:t>
                      </a:r>
                    </a:p>
                  </a:txBody>
                  <a:tcPr anchor="ctr" horzOverflow="overflow">
                    <a:solidFill>
                      <a:schemeClr val="accent1">
                        <a:lumMod val="60000"/>
                        <a:lumOff val="40000"/>
                      </a:schemeClr>
                    </a:solidFill>
                  </a:tcPr>
                </a:tc>
              </a:tr>
              <a:tr h="321636">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cs typeface="Arial" charset="0"/>
                        </a:rPr>
                        <a:t>4</a:t>
                      </a: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Determining Who’s Involved When?</a:t>
                      </a:r>
                    </a:p>
                  </a:txBody>
                  <a:tcPr anchor="ctr" horzOverflow="overflow"/>
                </a:tc>
              </a:tr>
              <a:tr h="321636">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Strategic Planning – Summarising </a:t>
                      </a:r>
                    </a:p>
                  </a:txBody>
                  <a:tcPr anchor="ctr" horzOverflow="overflow"/>
                </a:tc>
              </a:tr>
              <a:tr h="321636">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cs typeface="Arial" charset="0"/>
                        </a:rPr>
                        <a:t>Strategic Planning Tools</a:t>
                      </a:r>
                    </a:p>
                  </a:txBody>
                  <a:tcPr anchor="ctr" horzOverflow="overflow"/>
                </a:tc>
              </a:tr>
              <a:tr h="32163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1" u="none" strike="noStrike" cap="none" normalizeH="0" baseline="0" dirty="0" smtClean="0">
                          <a:ln>
                            <a:noFill/>
                          </a:ln>
                          <a:effectLst/>
                        </a:rPr>
                        <a:t>Exercise 2 –  Carrying out a SWOT Analysis</a:t>
                      </a:r>
                      <a:endParaRPr kumimoji="0" lang="en-GB" sz="1600" b="1" i="1" u="none" strike="noStrike" cap="none" normalizeH="0" baseline="0" dirty="0" smtClean="0">
                        <a:ln>
                          <a:noFill/>
                        </a:ln>
                        <a:solidFill>
                          <a:schemeClr val="tx1"/>
                        </a:solidFill>
                        <a:effectLst/>
                        <a:latin typeface="+mn-lt"/>
                        <a:cs typeface="Arial" charset="0"/>
                      </a:endParaRPr>
                    </a:p>
                  </a:txBody>
                  <a:tcPr anchor="ctr" horzOverflow="overflow">
                    <a:solidFill>
                      <a:schemeClr val="bg2">
                        <a:lumMod val="90000"/>
                      </a:schemeClr>
                    </a:solidFill>
                  </a:tcPr>
                </a:tc>
                <a:tc hMerge="1">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n-GB" sz="1600" b="1" i="1" u="none" strike="noStrike" cap="none" normalizeH="0" baseline="0" dirty="0" smtClean="0">
                        <a:ln>
                          <a:noFill/>
                        </a:ln>
                        <a:solidFill>
                          <a:schemeClr val="tx1"/>
                        </a:solidFill>
                        <a:effectLst/>
                        <a:latin typeface="+mn-lt"/>
                        <a:cs typeface="Arial" charset="0"/>
                      </a:endParaRPr>
                    </a:p>
                  </a:txBody>
                  <a:tcPr anchor="ctr" horzOverflow="overflow"/>
                </a:tc>
              </a:tr>
              <a:tr h="321636">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cs typeface="Arial" charset="0"/>
                        </a:rPr>
                        <a:t>4</a:t>
                      </a: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Most Valuable Strategic Tools</a:t>
                      </a:r>
                    </a:p>
                  </a:txBody>
                  <a:tcPr anchor="ctr" horzOverflow="overflow"/>
                </a:tc>
              </a:tr>
              <a:tr h="321636">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Reasons for Using Strategic Tools</a:t>
                      </a:r>
                    </a:p>
                  </a:txBody>
                  <a:tcPr anchor="ctr" horzOverflow="overflow"/>
                </a:tc>
              </a:tr>
              <a:tr h="32163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1" u="none" strike="noStrike" cap="none" normalizeH="0" baseline="0" dirty="0" smtClean="0">
                          <a:ln>
                            <a:noFill/>
                          </a:ln>
                          <a:effectLst/>
                        </a:rPr>
                        <a:t>Exercise 3 -  Generating a Risk Matrix</a:t>
                      </a:r>
                      <a:endParaRPr kumimoji="0" lang="en-GB" sz="1600" b="1" i="0" u="none" strike="noStrike" cap="none" normalizeH="0" baseline="0" dirty="0" smtClean="0">
                        <a:ln>
                          <a:noFill/>
                        </a:ln>
                        <a:solidFill>
                          <a:schemeClr val="tx2">
                            <a:lumMod val="50000"/>
                          </a:schemeClr>
                        </a:solidFill>
                        <a:effectLst/>
                        <a:latin typeface="+mn-lt"/>
                        <a:cs typeface="Arial" charset="0"/>
                      </a:endParaRPr>
                    </a:p>
                  </a:txBody>
                  <a:tcPr anchor="ctr" horzOverflow="overflow">
                    <a:solidFill>
                      <a:schemeClr val="bg2">
                        <a:lumMod val="90000"/>
                      </a:schemeClr>
                    </a:solidFill>
                  </a:tcPr>
                </a:tc>
                <a:tc hMerge="1">
                  <a:txBody>
                    <a:bodyPr/>
                    <a:lstStyle/>
                    <a:p>
                      <a:endParaRPr lang="en-GB"/>
                    </a:p>
                  </a:txBody>
                  <a:tcPr/>
                </a:tc>
              </a:tr>
              <a:tr h="32163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1" u="none" strike="noStrike" cap="none" normalizeH="0" baseline="0" dirty="0" smtClean="0">
                          <a:ln>
                            <a:noFill/>
                          </a:ln>
                          <a:solidFill>
                            <a:srgbClr val="C00000"/>
                          </a:solidFill>
                          <a:effectLst>
                            <a:outerShdw blurRad="38100" dist="38100" dir="2700000" algn="tl">
                              <a:srgbClr val="000000">
                                <a:alpha val="43137"/>
                              </a:srgbClr>
                            </a:outerShdw>
                          </a:effectLst>
                          <a:latin typeface="+mn-lt"/>
                          <a:cs typeface="Arial" charset="0"/>
                        </a:rPr>
                        <a:t>CONCLUDING REMARKS FOR DAY 1</a:t>
                      </a:r>
                    </a:p>
                  </a:txBody>
                  <a:tcPr anchor="ctr" horzOverflow="overflow">
                    <a:solidFill>
                      <a:schemeClr val="bg2">
                        <a:lumMod val="90000"/>
                      </a:schemeClr>
                    </a:solidFill>
                  </a:tcPr>
                </a:tc>
                <a:tc hMerge="1">
                  <a:txBody>
                    <a:bodyPr/>
                    <a:lstStyle/>
                    <a:p>
                      <a:endParaRPr lang="en-GB"/>
                    </a:p>
                  </a:txBody>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1257300"/>
            <a:ext cx="8691563" cy="4547964"/>
            <a:chOff x="260" y="1008"/>
            <a:chExt cx="5931" cy="3168"/>
          </a:xfrm>
        </p:grpSpPr>
        <p:sp>
          <p:nvSpPr>
            <p:cNvPr id="55308" name="Rectangle 3"/>
            <p:cNvSpPr>
              <a:spLocks noChangeArrowheads="1"/>
            </p:cNvSpPr>
            <p:nvPr/>
          </p:nvSpPr>
          <p:spPr bwMode="auto">
            <a:xfrm>
              <a:off x="260" y="1008"/>
              <a:ext cx="5720" cy="3168"/>
            </a:xfrm>
            <a:prstGeom prst="rect">
              <a:avLst/>
            </a:prstGeom>
            <a:noFill/>
            <a:ln w="12700">
              <a:solidFill>
                <a:schemeClr val="tx1"/>
              </a:solidFill>
              <a:miter lim="800000"/>
              <a:headEnd type="none" w="sm" len="sm"/>
              <a:tailEnd type="none" w="sm" len="sm"/>
            </a:ln>
          </p:spPr>
          <p:txBody>
            <a:bodyPr wrap="none" anchor="ctr"/>
            <a:lstStyle/>
            <a:p>
              <a:endParaRPr lang="en-GB" sz="1400">
                <a:latin typeface="Verdana" pitchFamily="34" charset="0"/>
              </a:endParaRPr>
            </a:p>
          </p:txBody>
        </p:sp>
        <p:sp>
          <p:nvSpPr>
            <p:cNvPr id="55309" name="Line 4"/>
            <p:cNvSpPr>
              <a:spLocks noChangeShapeType="1"/>
            </p:cNvSpPr>
            <p:nvPr/>
          </p:nvSpPr>
          <p:spPr bwMode="auto">
            <a:xfrm>
              <a:off x="260" y="1680"/>
              <a:ext cx="5720" cy="1"/>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5310" name="Line 5"/>
            <p:cNvSpPr>
              <a:spLocks noChangeShapeType="1"/>
            </p:cNvSpPr>
            <p:nvPr/>
          </p:nvSpPr>
          <p:spPr bwMode="auto">
            <a:xfrm>
              <a:off x="1300" y="1008"/>
              <a:ext cx="1" cy="3168"/>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5311" name="Line 6"/>
            <p:cNvSpPr>
              <a:spLocks noChangeShapeType="1"/>
            </p:cNvSpPr>
            <p:nvPr/>
          </p:nvSpPr>
          <p:spPr bwMode="auto">
            <a:xfrm>
              <a:off x="2340" y="1008"/>
              <a:ext cx="1" cy="3168"/>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5312" name="Line 7"/>
            <p:cNvSpPr>
              <a:spLocks noChangeShapeType="1"/>
            </p:cNvSpPr>
            <p:nvPr/>
          </p:nvSpPr>
          <p:spPr bwMode="auto">
            <a:xfrm flipH="1">
              <a:off x="3120" y="1008"/>
              <a:ext cx="1" cy="3168"/>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5313" name="Line 8"/>
            <p:cNvSpPr>
              <a:spLocks noChangeShapeType="1"/>
            </p:cNvSpPr>
            <p:nvPr/>
          </p:nvSpPr>
          <p:spPr bwMode="auto">
            <a:xfrm>
              <a:off x="3796" y="1008"/>
              <a:ext cx="1" cy="3168"/>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5314" name="Text Box 9"/>
            <p:cNvSpPr txBox="1">
              <a:spLocks noChangeArrowheads="1"/>
            </p:cNvSpPr>
            <p:nvPr/>
          </p:nvSpPr>
          <p:spPr bwMode="auto">
            <a:xfrm>
              <a:off x="260" y="1056"/>
              <a:ext cx="1010" cy="330"/>
            </a:xfrm>
            <a:prstGeom prst="rect">
              <a:avLst/>
            </a:prstGeom>
            <a:noFill/>
            <a:ln w="12700">
              <a:noFill/>
              <a:miter lim="800000"/>
              <a:headEnd type="none" w="sm" len="sm"/>
              <a:tailEnd type="none" w="sm" len="sm"/>
            </a:ln>
          </p:spPr>
          <p:txBody>
            <a:bodyPr>
              <a:spAutoFit/>
            </a:bodyPr>
            <a:lstStyle/>
            <a:p>
              <a:pPr defTabSz="762000"/>
              <a:r>
                <a:rPr lang="en-GB" sz="1400" b="1" dirty="0">
                  <a:latin typeface="Verdana" pitchFamily="34" charset="0"/>
                </a:rPr>
                <a:t>Stakeholder</a:t>
              </a:r>
            </a:p>
            <a:p>
              <a:pPr defTabSz="762000"/>
              <a:endParaRPr lang="en-GB" sz="1400" b="1" dirty="0">
                <a:latin typeface="Verdana" pitchFamily="34" charset="0"/>
              </a:endParaRPr>
            </a:p>
          </p:txBody>
        </p:sp>
        <p:sp>
          <p:nvSpPr>
            <p:cNvPr id="55315" name="Text Box 10"/>
            <p:cNvSpPr txBox="1">
              <a:spLocks noChangeArrowheads="1"/>
            </p:cNvSpPr>
            <p:nvPr/>
          </p:nvSpPr>
          <p:spPr bwMode="auto">
            <a:xfrm>
              <a:off x="1300" y="1056"/>
              <a:ext cx="1018" cy="194"/>
            </a:xfrm>
            <a:prstGeom prst="rect">
              <a:avLst/>
            </a:prstGeom>
            <a:noFill/>
            <a:ln w="12700">
              <a:noFill/>
              <a:miter lim="800000"/>
              <a:headEnd type="none" w="sm" len="sm"/>
              <a:tailEnd type="none" w="sm" len="sm"/>
            </a:ln>
          </p:spPr>
          <p:txBody>
            <a:bodyPr>
              <a:spAutoFit/>
            </a:bodyPr>
            <a:lstStyle/>
            <a:p>
              <a:pPr defTabSz="762000"/>
              <a:r>
                <a:rPr lang="en-GB" sz="1400" b="1" dirty="0" smtClean="0">
                  <a:latin typeface="Verdana" pitchFamily="34" charset="0"/>
                </a:rPr>
                <a:t>Expectations</a:t>
              </a:r>
              <a:endParaRPr lang="en-GB" sz="1400" b="1" dirty="0">
                <a:latin typeface="Verdana" pitchFamily="34" charset="0"/>
              </a:endParaRPr>
            </a:p>
          </p:txBody>
        </p:sp>
        <p:sp>
          <p:nvSpPr>
            <p:cNvPr id="55316" name="Line 11"/>
            <p:cNvSpPr>
              <a:spLocks noChangeShapeType="1"/>
            </p:cNvSpPr>
            <p:nvPr/>
          </p:nvSpPr>
          <p:spPr bwMode="auto">
            <a:xfrm>
              <a:off x="4888" y="1008"/>
              <a:ext cx="1" cy="3168"/>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5317" name="Text Box 12"/>
            <p:cNvSpPr txBox="1">
              <a:spLocks noChangeArrowheads="1"/>
            </p:cNvSpPr>
            <p:nvPr/>
          </p:nvSpPr>
          <p:spPr bwMode="auto">
            <a:xfrm>
              <a:off x="2340" y="1056"/>
              <a:ext cx="758" cy="194"/>
            </a:xfrm>
            <a:prstGeom prst="rect">
              <a:avLst/>
            </a:prstGeom>
            <a:noFill/>
            <a:ln w="12700">
              <a:noFill/>
              <a:miter lim="800000"/>
              <a:headEnd type="none" w="sm" len="sm"/>
              <a:tailEnd type="none" w="sm" len="sm"/>
            </a:ln>
          </p:spPr>
          <p:txBody>
            <a:bodyPr>
              <a:spAutoFit/>
            </a:bodyPr>
            <a:lstStyle/>
            <a:p>
              <a:pPr defTabSz="762000"/>
              <a:r>
                <a:rPr lang="en-GB" sz="1400" b="1" dirty="0">
                  <a:latin typeface="Verdana" pitchFamily="34" charset="0"/>
                </a:rPr>
                <a:t>Category</a:t>
              </a:r>
            </a:p>
          </p:txBody>
        </p:sp>
        <p:sp>
          <p:nvSpPr>
            <p:cNvPr id="55318" name="Text Box 13"/>
            <p:cNvSpPr txBox="1">
              <a:spLocks noChangeArrowheads="1"/>
            </p:cNvSpPr>
            <p:nvPr/>
          </p:nvSpPr>
          <p:spPr bwMode="auto">
            <a:xfrm>
              <a:off x="3120" y="1056"/>
              <a:ext cx="688" cy="194"/>
            </a:xfrm>
            <a:prstGeom prst="rect">
              <a:avLst/>
            </a:prstGeom>
            <a:noFill/>
            <a:ln w="12700">
              <a:noFill/>
              <a:miter lim="800000"/>
              <a:headEnd type="none" w="sm" len="sm"/>
              <a:tailEnd type="none" w="sm" len="sm"/>
            </a:ln>
          </p:spPr>
          <p:txBody>
            <a:bodyPr wrap="square">
              <a:spAutoFit/>
            </a:bodyPr>
            <a:lstStyle/>
            <a:p>
              <a:pPr defTabSz="762000"/>
              <a:r>
                <a:rPr lang="en-GB" sz="1400" b="1" dirty="0">
                  <a:latin typeface="Verdana" pitchFamily="34" charset="0"/>
                </a:rPr>
                <a:t>Verified</a:t>
              </a:r>
            </a:p>
          </p:txBody>
        </p:sp>
        <p:sp>
          <p:nvSpPr>
            <p:cNvPr id="55319" name="Text Box 14"/>
            <p:cNvSpPr txBox="1">
              <a:spLocks noChangeArrowheads="1"/>
            </p:cNvSpPr>
            <p:nvPr/>
          </p:nvSpPr>
          <p:spPr bwMode="auto">
            <a:xfrm>
              <a:off x="3785" y="1056"/>
              <a:ext cx="999" cy="330"/>
            </a:xfrm>
            <a:prstGeom prst="rect">
              <a:avLst/>
            </a:prstGeom>
            <a:noFill/>
            <a:ln w="12700">
              <a:noFill/>
              <a:miter lim="800000"/>
              <a:headEnd type="none" w="sm" len="sm"/>
              <a:tailEnd type="none" w="sm" len="sm"/>
            </a:ln>
          </p:spPr>
          <p:txBody>
            <a:bodyPr>
              <a:spAutoFit/>
            </a:bodyPr>
            <a:lstStyle/>
            <a:p>
              <a:pPr algn="ctr" defTabSz="762000"/>
              <a:r>
                <a:rPr lang="en-GB" sz="1400" b="1" dirty="0">
                  <a:latin typeface="Verdana" pitchFamily="34" charset="0"/>
                </a:rPr>
                <a:t>Value to</a:t>
              </a:r>
            </a:p>
            <a:p>
              <a:pPr algn="ctr" defTabSz="762000"/>
              <a:r>
                <a:rPr lang="en-GB" sz="1400" b="1" dirty="0">
                  <a:latin typeface="Verdana" pitchFamily="34" charset="0"/>
                </a:rPr>
                <a:t>stakeholder</a:t>
              </a:r>
            </a:p>
          </p:txBody>
        </p:sp>
        <p:sp>
          <p:nvSpPr>
            <p:cNvPr id="55320" name="Text Box 15"/>
            <p:cNvSpPr txBox="1">
              <a:spLocks noChangeArrowheads="1"/>
            </p:cNvSpPr>
            <p:nvPr/>
          </p:nvSpPr>
          <p:spPr bwMode="auto">
            <a:xfrm>
              <a:off x="4888" y="1056"/>
              <a:ext cx="1092" cy="330"/>
            </a:xfrm>
            <a:prstGeom prst="rect">
              <a:avLst/>
            </a:prstGeom>
            <a:noFill/>
            <a:ln w="12700">
              <a:noFill/>
              <a:miter lim="800000"/>
              <a:headEnd type="none" w="sm" len="sm"/>
              <a:tailEnd type="none" w="sm" len="sm"/>
            </a:ln>
          </p:spPr>
          <p:txBody>
            <a:bodyPr>
              <a:spAutoFit/>
            </a:bodyPr>
            <a:lstStyle/>
            <a:p>
              <a:pPr algn="ctr" defTabSz="762000"/>
              <a:r>
                <a:rPr lang="en-GB" sz="1400" b="1" dirty="0">
                  <a:latin typeface="Verdana" pitchFamily="34" charset="0"/>
                </a:rPr>
                <a:t>Level of</a:t>
              </a:r>
            </a:p>
            <a:p>
              <a:pPr algn="ctr" defTabSz="762000"/>
              <a:r>
                <a:rPr lang="en-GB" sz="1400" b="1" dirty="0">
                  <a:latin typeface="Verdana" pitchFamily="34" charset="0"/>
                </a:rPr>
                <a:t>fulfilment</a:t>
              </a:r>
            </a:p>
          </p:txBody>
        </p:sp>
        <p:sp>
          <p:nvSpPr>
            <p:cNvPr id="55321" name="Line 16"/>
            <p:cNvSpPr>
              <a:spLocks noChangeShapeType="1"/>
            </p:cNvSpPr>
            <p:nvPr/>
          </p:nvSpPr>
          <p:spPr bwMode="auto">
            <a:xfrm>
              <a:off x="4316" y="1680"/>
              <a:ext cx="1" cy="2496"/>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5322" name="Line 17"/>
            <p:cNvSpPr>
              <a:spLocks noChangeShapeType="1"/>
            </p:cNvSpPr>
            <p:nvPr/>
          </p:nvSpPr>
          <p:spPr bwMode="auto">
            <a:xfrm>
              <a:off x="5460" y="1680"/>
              <a:ext cx="1" cy="2496"/>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55323" name="Text Box 18"/>
            <p:cNvSpPr txBox="1">
              <a:spLocks noChangeArrowheads="1"/>
            </p:cNvSpPr>
            <p:nvPr/>
          </p:nvSpPr>
          <p:spPr bwMode="auto">
            <a:xfrm>
              <a:off x="3796" y="1417"/>
              <a:ext cx="1092" cy="194"/>
            </a:xfrm>
            <a:prstGeom prst="rect">
              <a:avLst/>
            </a:prstGeom>
            <a:noFill/>
            <a:ln w="12700">
              <a:noFill/>
              <a:miter lim="800000"/>
              <a:headEnd type="none" w="sm" len="sm"/>
              <a:tailEnd type="none" w="sm" len="sm"/>
            </a:ln>
          </p:spPr>
          <p:txBody>
            <a:bodyPr>
              <a:spAutoFit/>
            </a:bodyPr>
            <a:lstStyle/>
            <a:p>
              <a:pPr defTabSz="762000"/>
              <a:r>
                <a:rPr lang="en-GB" sz="1400">
                  <a:latin typeface="Verdana" pitchFamily="34" charset="0"/>
                </a:rPr>
                <a:t>Current  Future</a:t>
              </a:r>
            </a:p>
          </p:txBody>
        </p:sp>
        <p:sp>
          <p:nvSpPr>
            <p:cNvPr id="55324" name="Text Box 19"/>
            <p:cNvSpPr txBox="1">
              <a:spLocks noChangeArrowheads="1"/>
            </p:cNvSpPr>
            <p:nvPr/>
          </p:nvSpPr>
          <p:spPr bwMode="auto">
            <a:xfrm>
              <a:off x="4891" y="1424"/>
              <a:ext cx="1300" cy="194"/>
            </a:xfrm>
            <a:prstGeom prst="rect">
              <a:avLst/>
            </a:prstGeom>
            <a:noFill/>
            <a:ln w="12700">
              <a:noFill/>
              <a:miter lim="800000"/>
              <a:headEnd type="none" w="sm" len="sm"/>
              <a:tailEnd type="none" w="sm" len="sm"/>
            </a:ln>
          </p:spPr>
          <p:txBody>
            <a:bodyPr>
              <a:spAutoFit/>
            </a:bodyPr>
            <a:lstStyle/>
            <a:p>
              <a:pPr defTabSz="762000"/>
              <a:r>
                <a:rPr lang="en-GB" sz="1400" dirty="0">
                  <a:latin typeface="Verdana" pitchFamily="34" charset="0"/>
                </a:rPr>
                <a:t>Current  Future</a:t>
              </a:r>
            </a:p>
          </p:txBody>
        </p:sp>
      </p:grpSp>
      <p:sp>
        <p:nvSpPr>
          <p:cNvPr id="478228" name="Text Box 20"/>
          <p:cNvSpPr txBox="1">
            <a:spLocks noChangeArrowheads="1"/>
          </p:cNvSpPr>
          <p:nvPr/>
        </p:nvSpPr>
        <p:spPr bwMode="auto">
          <a:xfrm>
            <a:off x="422275" y="2890838"/>
            <a:ext cx="1395413" cy="830262"/>
          </a:xfrm>
          <a:prstGeom prst="rect">
            <a:avLst/>
          </a:prstGeom>
          <a:solidFill>
            <a:srgbClr val="FFFFDD"/>
          </a:solidFill>
          <a:ln w="12700">
            <a:noFill/>
            <a:miter lim="800000"/>
            <a:headEnd type="none" w="sm" len="sm"/>
            <a:tailEnd type="none" w="sm" len="sm"/>
          </a:ln>
        </p:spPr>
        <p:txBody>
          <a:bodyPr wrap="none">
            <a:spAutoFit/>
          </a:bodyPr>
          <a:lstStyle/>
          <a:p>
            <a:pPr algn="ctr" defTabSz="762000"/>
            <a:r>
              <a:rPr lang="en-GB" sz="1600">
                <a:latin typeface="Verdana" pitchFamily="34" charset="0"/>
              </a:rPr>
              <a:t>List each </a:t>
            </a:r>
          </a:p>
          <a:p>
            <a:pPr algn="ctr" defTabSz="762000"/>
            <a:r>
              <a:rPr lang="en-GB" sz="1600">
                <a:latin typeface="Verdana" pitchFamily="34" charset="0"/>
              </a:rPr>
              <a:t>stakeholder</a:t>
            </a:r>
          </a:p>
          <a:p>
            <a:pPr algn="ctr" defTabSz="762000"/>
            <a:r>
              <a:rPr lang="en-GB" sz="1600">
                <a:latin typeface="Verdana" pitchFamily="34" charset="0"/>
              </a:rPr>
              <a:t>by segment</a:t>
            </a:r>
            <a:endParaRPr lang="en-US" sz="1600">
              <a:latin typeface="Verdana" pitchFamily="34" charset="0"/>
            </a:endParaRPr>
          </a:p>
        </p:txBody>
      </p:sp>
      <p:sp>
        <p:nvSpPr>
          <p:cNvPr id="478229" name="Text Box 21"/>
          <p:cNvSpPr txBox="1">
            <a:spLocks noChangeArrowheads="1"/>
          </p:cNvSpPr>
          <p:nvPr/>
        </p:nvSpPr>
        <p:spPr bwMode="auto">
          <a:xfrm>
            <a:off x="1962150" y="2868613"/>
            <a:ext cx="1435100" cy="830262"/>
          </a:xfrm>
          <a:prstGeom prst="rect">
            <a:avLst/>
          </a:prstGeom>
          <a:solidFill>
            <a:srgbClr val="FFFFDD"/>
          </a:solidFill>
          <a:ln w="12700">
            <a:noFill/>
            <a:miter lim="800000"/>
            <a:headEnd type="none" w="sm" len="sm"/>
            <a:tailEnd type="none" w="sm" len="sm"/>
          </a:ln>
        </p:spPr>
        <p:txBody>
          <a:bodyPr>
            <a:spAutoFit/>
          </a:bodyPr>
          <a:lstStyle/>
          <a:p>
            <a:pPr algn="ctr" defTabSz="762000"/>
            <a:r>
              <a:rPr lang="en-GB" sz="1600">
                <a:latin typeface="Verdana" pitchFamily="34" charset="0"/>
              </a:rPr>
              <a:t>Identify each expectation</a:t>
            </a:r>
            <a:endParaRPr lang="en-US" sz="1600">
              <a:latin typeface="Verdana" pitchFamily="34" charset="0"/>
            </a:endParaRPr>
          </a:p>
        </p:txBody>
      </p:sp>
      <p:sp>
        <p:nvSpPr>
          <p:cNvPr id="478230" name="Text Box 22"/>
          <p:cNvSpPr txBox="1">
            <a:spLocks noChangeArrowheads="1"/>
          </p:cNvSpPr>
          <p:nvPr/>
        </p:nvSpPr>
        <p:spPr bwMode="auto">
          <a:xfrm>
            <a:off x="3455988" y="2805113"/>
            <a:ext cx="682625" cy="338137"/>
          </a:xfrm>
          <a:prstGeom prst="rect">
            <a:avLst/>
          </a:prstGeom>
          <a:solidFill>
            <a:srgbClr val="FFFFDD"/>
          </a:solidFill>
          <a:ln w="12700">
            <a:noFill/>
            <a:miter lim="800000"/>
            <a:headEnd type="none" w="sm" len="sm"/>
            <a:tailEnd type="none" w="sm" len="sm"/>
          </a:ln>
        </p:spPr>
        <p:txBody>
          <a:bodyPr wrap="none">
            <a:spAutoFit/>
          </a:bodyPr>
          <a:lstStyle/>
          <a:p>
            <a:pPr defTabSz="762000"/>
            <a:r>
              <a:rPr lang="en-GB" sz="1600">
                <a:latin typeface="Verdana" pitchFamily="34" charset="0"/>
              </a:rPr>
              <a:t>Meet</a:t>
            </a:r>
            <a:endParaRPr lang="en-US" sz="1600">
              <a:latin typeface="Verdana" pitchFamily="34" charset="0"/>
            </a:endParaRPr>
          </a:p>
        </p:txBody>
      </p:sp>
      <p:sp>
        <p:nvSpPr>
          <p:cNvPr id="478231" name="Text Box 23"/>
          <p:cNvSpPr txBox="1">
            <a:spLocks noChangeArrowheads="1"/>
          </p:cNvSpPr>
          <p:nvPr/>
        </p:nvSpPr>
        <p:spPr bwMode="auto">
          <a:xfrm>
            <a:off x="3455988" y="3490913"/>
            <a:ext cx="906462" cy="338137"/>
          </a:xfrm>
          <a:prstGeom prst="rect">
            <a:avLst/>
          </a:prstGeom>
          <a:solidFill>
            <a:srgbClr val="FFFFDD"/>
          </a:solidFill>
          <a:ln w="12700">
            <a:noFill/>
            <a:miter lim="800000"/>
            <a:headEnd type="none" w="sm" len="sm"/>
            <a:tailEnd type="none" w="sm" len="sm"/>
          </a:ln>
        </p:spPr>
        <p:txBody>
          <a:bodyPr wrap="none">
            <a:spAutoFit/>
          </a:bodyPr>
          <a:lstStyle/>
          <a:p>
            <a:pPr defTabSz="762000"/>
            <a:r>
              <a:rPr lang="en-GB" sz="1600">
                <a:latin typeface="Verdana" pitchFamily="34" charset="0"/>
              </a:rPr>
              <a:t>Amend</a:t>
            </a:r>
            <a:endParaRPr lang="en-US" sz="1600">
              <a:latin typeface="Verdana" pitchFamily="34" charset="0"/>
            </a:endParaRPr>
          </a:p>
        </p:txBody>
      </p:sp>
      <p:sp>
        <p:nvSpPr>
          <p:cNvPr id="478232" name="Text Box 24"/>
          <p:cNvSpPr txBox="1">
            <a:spLocks noChangeArrowheads="1"/>
          </p:cNvSpPr>
          <p:nvPr/>
        </p:nvSpPr>
        <p:spPr bwMode="auto">
          <a:xfrm>
            <a:off x="3455988" y="4024313"/>
            <a:ext cx="863600" cy="338137"/>
          </a:xfrm>
          <a:prstGeom prst="rect">
            <a:avLst/>
          </a:prstGeom>
          <a:solidFill>
            <a:srgbClr val="FFFFDD"/>
          </a:solidFill>
          <a:ln w="12700">
            <a:noFill/>
            <a:miter lim="800000"/>
            <a:headEnd type="none" w="sm" len="sm"/>
            <a:tailEnd type="none" w="sm" len="sm"/>
          </a:ln>
        </p:spPr>
        <p:txBody>
          <a:bodyPr wrap="none">
            <a:spAutoFit/>
          </a:bodyPr>
          <a:lstStyle/>
          <a:p>
            <a:pPr defTabSz="762000"/>
            <a:r>
              <a:rPr lang="en-GB" sz="1600">
                <a:latin typeface="Verdana" pitchFamily="34" charset="0"/>
              </a:rPr>
              <a:t>Create</a:t>
            </a:r>
            <a:endParaRPr lang="en-US" sz="1600">
              <a:latin typeface="Verdana" pitchFamily="34" charset="0"/>
            </a:endParaRPr>
          </a:p>
        </p:txBody>
      </p:sp>
      <p:sp>
        <p:nvSpPr>
          <p:cNvPr id="478233" name="Text Box 25"/>
          <p:cNvSpPr txBox="1">
            <a:spLocks noChangeArrowheads="1"/>
          </p:cNvSpPr>
          <p:nvPr/>
        </p:nvSpPr>
        <p:spPr bwMode="auto">
          <a:xfrm>
            <a:off x="3455988" y="4633913"/>
            <a:ext cx="1139825" cy="338137"/>
          </a:xfrm>
          <a:prstGeom prst="rect">
            <a:avLst/>
          </a:prstGeom>
          <a:solidFill>
            <a:srgbClr val="FFFFDD"/>
          </a:solidFill>
          <a:ln w="12700">
            <a:noFill/>
            <a:miter lim="800000"/>
            <a:headEnd type="none" w="sm" len="sm"/>
            <a:tailEnd type="none" w="sm" len="sm"/>
          </a:ln>
        </p:spPr>
        <p:txBody>
          <a:bodyPr wrap="none">
            <a:spAutoFit/>
          </a:bodyPr>
          <a:lstStyle/>
          <a:p>
            <a:pPr defTabSz="762000"/>
            <a:r>
              <a:rPr lang="en-GB" sz="1600">
                <a:latin typeface="Verdana" pitchFamily="34" charset="0"/>
              </a:rPr>
              <a:t>Eliminate</a:t>
            </a:r>
            <a:endParaRPr lang="en-US" sz="1600">
              <a:latin typeface="Verdana" pitchFamily="34" charset="0"/>
            </a:endParaRPr>
          </a:p>
        </p:txBody>
      </p:sp>
      <p:sp>
        <p:nvSpPr>
          <p:cNvPr id="478234" name="Text Box 26"/>
          <p:cNvSpPr txBox="1">
            <a:spLocks noChangeArrowheads="1"/>
          </p:cNvSpPr>
          <p:nvPr/>
        </p:nvSpPr>
        <p:spPr bwMode="auto">
          <a:xfrm>
            <a:off x="4572000" y="2792413"/>
            <a:ext cx="1055688" cy="830262"/>
          </a:xfrm>
          <a:prstGeom prst="rect">
            <a:avLst/>
          </a:prstGeom>
          <a:solidFill>
            <a:srgbClr val="FFFFDD"/>
          </a:solidFill>
          <a:ln w="12700">
            <a:noFill/>
            <a:miter lim="800000"/>
            <a:headEnd type="none" w="sm" len="sm"/>
            <a:tailEnd type="none" w="sm" len="sm"/>
          </a:ln>
        </p:spPr>
        <p:txBody>
          <a:bodyPr>
            <a:spAutoFit/>
          </a:bodyPr>
          <a:lstStyle/>
          <a:p>
            <a:pPr algn="ctr" defTabSz="762000"/>
            <a:r>
              <a:rPr lang="en-GB" sz="1600">
                <a:latin typeface="Verdana" pitchFamily="34" charset="0"/>
              </a:rPr>
              <a:t>Ask the stake-holder?</a:t>
            </a:r>
          </a:p>
        </p:txBody>
      </p:sp>
      <p:sp>
        <p:nvSpPr>
          <p:cNvPr id="478235" name="Text Box 27"/>
          <p:cNvSpPr txBox="1">
            <a:spLocks noChangeArrowheads="1"/>
          </p:cNvSpPr>
          <p:nvPr/>
        </p:nvSpPr>
        <p:spPr bwMode="auto">
          <a:xfrm>
            <a:off x="7213600" y="2933700"/>
            <a:ext cx="1558925" cy="1570038"/>
          </a:xfrm>
          <a:prstGeom prst="rect">
            <a:avLst/>
          </a:prstGeom>
          <a:solidFill>
            <a:srgbClr val="FFFFDD"/>
          </a:solidFill>
          <a:ln w="12700">
            <a:noFill/>
            <a:miter lim="800000"/>
            <a:headEnd type="none" w="sm" len="sm"/>
            <a:tailEnd type="none" w="sm" len="sm"/>
          </a:ln>
        </p:spPr>
        <p:txBody>
          <a:bodyPr>
            <a:spAutoFit/>
          </a:bodyPr>
          <a:lstStyle/>
          <a:p>
            <a:pPr algn="ctr" defTabSz="762000">
              <a:buFont typeface="Arial" charset="0"/>
              <a:buChar char="•"/>
            </a:pPr>
            <a:r>
              <a:rPr lang="en-GB" sz="1600" dirty="0">
                <a:latin typeface="Verdana" pitchFamily="34" charset="0"/>
              </a:rPr>
              <a:t>Ignore</a:t>
            </a:r>
          </a:p>
          <a:p>
            <a:pPr algn="ctr" defTabSz="762000">
              <a:buFont typeface="Arial" charset="0"/>
              <a:buChar char="•"/>
            </a:pPr>
            <a:r>
              <a:rPr lang="en-GB" sz="1600" dirty="0">
                <a:latin typeface="Verdana" pitchFamily="34" charset="0"/>
              </a:rPr>
              <a:t>Deflect</a:t>
            </a:r>
          </a:p>
          <a:p>
            <a:pPr algn="ctr" defTabSz="762000">
              <a:buFont typeface="Arial" charset="0"/>
              <a:buChar char="•"/>
            </a:pPr>
            <a:r>
              <a:rPr lang="en-GB" sz="1600" dirty="0">
                <a:latin typeface="Verdana" pitchFamily="34" charset="0"/>
              </a:rPr>
              <a:t>Partially or</a:t>
            </a:r>
          </a:p>
          <a:p>
            <a:pPr algn="ctr" defTabSz="762000"/>
            <a:r>
              <a:rPr lang="en-GB" sz="1600" dirty="0">
                <a:latin typeface="Verdana" pitchFamily="34" charset="0"/>
              </a:rPr>
              <a:t>Completely satisfy</a:t>
            </a:r>
          </a:p>
          <a:p>
            <a:pPr algn="ctr" defTabSz="762000">
              <a:buFont typeface="Arial" charset="0"/>
              <a:buChar char="•"/>
            </a:pPr>
            <a:r>
              <a:rPr lang="en-GB" sz="1600" dirty="0">
                <a:latin typeface="Verdana" pitchFamily="34" charset="0"/>
              </a:rPr>
              <a:t>Delight</a:t>
            </a:r>
            <a:endParaRPr lang="en-US" sz="1600" dirty="0">
              <a:latin typeface="Verdana" pitchFamily="34" charset="0"/>
            </a:endParaRPr>
          </a:p>
        </p:txBody>
      </p:sp>
      <p:sp>
        <p:nvSpPr>
          <p:cNvPr id="478236" name="Text Box 28"/>
          <p:cNvSpPr txBox="1">
            <a:spLocks noChangeArrowheads="1"/>
          </p:cNvSpPr>
          <p:nvPr/>
        </p:nvSpPr>
        <p:spPr bwMode="auto">
          <a:xfrm>
            <a:off x="5737225" y="2973388"/>
            <a:ext cx="1344613" cy="830262"/>
          </a:xfrm>
          <a:prstGeom prst="rect">
            <a:avLst/>
          </a:prstGeom>
          <a:solidFill>
            <a:srgbClr val="FFFFDD"/>
          </a:solidFill>
          <a:ln w="12700">
            <a:noFill/>
            <a:miter lim="800000"/>
            <a:headEnd type="none" w="sm" len="sm"/>
            <a:tailEnd type="none" w="sm" len="sm"/>
          </a:ln>
        </p:spPr>
        <p:txBody>
          <a:bodyPr>
            <a:spAutoFit/>
          </a:bodyPr>
          <a:lstStyle/>
          <a:p>
            <a:pPr algn="ctr" defTabSz="762000">
              <a:buFont typeface="Arial" charset="0"/>
              <a:buChar char="•"/>
            </a:pPr>
            <a:r>
              <a:rPr lang="en-GB" sz="1600">
                <a:latin typeface="Verdana" pitchFamily="34" charset="0"/>
              </a:rPr>
              <a:t>Important</a:t>
            </a:r>
          </a:p>
          <a:p>
            <a:pPr algn="ctr" defTabSz="762000">
              <a:buFont typeface="Arial" charset="0"/>
              <a:buChar char="•"/>
            </a:pPr>
            <a:r>
              <a:rPr lang="en-GB" sz="1600">
                <a:latin typeface="Verdana" pitchFamily="34" charset="0"/>
              </a:rPr>
              <a:t>Desired</a:t>
            </a:r>
          </a:p>
          <a:p>
            <a:pPr algn="ctr" defTabSz="762000">
              <a:buFont typeface="Arial" charset="0"/>
              <a:buChar char="•"/>
            </a:pPr>
            <a:r>
              <a:rPr lang="en-GB" sz="1600">
                <a:latin typeface="Verdana" pitchFamily="34" charset="0"/>
              </a:rPr>
              <a:t>Critical</a:t>
            </a:r>
            <a:endParaRPr lang="en-US" sz="1600">
              <a:latin typeface="Verdana" pitchFamily="34" charset="0"/>
            </a:endParaRPr>
          </a:p>
        </p:txBody>
      </p:sp>
      <p:sp>
        <p:nvSpPr>
          <p:cNvPr id="30"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Analysis of Expectations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8228"/>
                                        </p:tgtEl>
                                        <p:attrNameLst>
                                          <p:attrName>style.visibility</p:attrName>
                                        </p:attrNameLst>
                                      </p:cBhvr>
                                      <p:to>
                                        <p:strVal val="visible"/>
                                      </p:to>
                                    </p:set>
                                    <p:anim calcmode="lin" valueType="num">
                                      <p:cBhvr additive="base">
                                        <p:cTn id="13" dur="500" fill="hold"/>
                                        <p:tgtEl>
                                          <p:spTgt spid="478228"/>
                                        </p:tgtEl>
                                        <p:attrNameLst>
                                          <p:attrName>ppt_x</p:attrName>
                                        </p:attrNameLst>
                                      </p:cBhvr>
                                      <p:tavLst>
                                        <p:tav tm="0">
                                          <p:val>
                                            <p:strVal val="0-#ppt_w/2"/>
                                          </p:val>
                                        </p:tav>
                                        <p:tav tm="100000">
                                          <p:val>
                                            <p:strVal val="#ppt_x"/>
                                          </p:val>
                                        </p:tav>
                                      </p:tavLst>
                                    </p:anim>
                                    <p:anim calcmode="lin" valueType="num">
                                      <p:cBhvr additive="base">
                                        <p:cTn id="14" dur="500" fill="hold"/>
                                        <p:tgtEl>
                                          <p:spTgt spid="47822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78229"/>
                                        </p:tgtEl>
                                        <p:attrNameLst>
                                          <p:attrName>style.visibility</p:attrName>
                                        </p:attrNameLst>
                                      </p:cBhvr>
                                      <p:to>
                                        <p:strVal val="visible"/>
                                      </p:to>
                                    </p:set>
                                    <p:anim calcmode="lin" valueType="num">
                                      <p:cBhvr additive="base">
                                        <p:cTn id="19" dur="500" fill="hold"/>
                                        <p:tgtEl>
                                          <p:spTgt spid="478229"/>
                                        </p:tgtEl>
                                        <p:attrNameLst>
                                          <p:attrName>ppt_x</p:attrName>
                                        </p:attrNameLst>
                                      </p:cBhvr>
                                      <p:tavLst>
                                        <p:tav tm="0">
                                          <p:val>
                                            <p:strVal val="0-#ppt_w/2"/>
                                          </p:val>
                                        </p:tav>
                                        <p:tav tm="100000">
                                          <p:val>
                                            <p:strVal val="#ppt_x"/>
                                          </p:val>
                                        </p:tav>
                                      </p:tavLst>
                                    </p:anim>
                                    <p:anim calcmode="lin" valueType="num">
                                      <p:cBhvr additive="base">
                                        <p:cTn id="20" dur="500" fill="hold"/>
                                        <p:tgtEl>
                                          <p:spTgt spid="47822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8230"/>
                                        </p:tgtEl>
                                        <p:attrNameLst>
                                          <p:attrName>style.visibility</p:attrName>
                                        </p:attrNameLst>
                                      </p:cBhvr>
                                      <p:to>
                                        <p:strVal val="visible"/>
                                      </p:to>
                                    </p:set>
                                    <p:anim calcmode="lin" valueType="num">
                                      <p:cBhvr additive="base">
                                        <p:cTn id="25" dur="500" fill="hold"/>
                                        <p:tgtEl>
                                          <p:spTgt spid="478230"/>
                                        </p:tgtEl>
                                        <p:attrNameLst>
                                          <p:attrName>ppt_x</p:attrName>
                                        </p:attrNameLst>
                                      </p:cBhvr>
                                      <p:tavLst>
                                        <p:tav tm="0">
                                          <p:val>
                                            <p:strVal val="0-#ppt_w/2"/>
                                          </p:val>
                                        </p:tav>
                                        <p:tav tm="100000">
                                          <p:val>
                                            <p:strVal val="#ppt_x"/>
                                          </p:val>
                                        </p:tav>
                                      </p:tavLst>
                                    </p:anim>
                                    <p:anim calcmode="lin" valueType="num">
                                      <p:cBhvr additive="base">
                                        <p:cTn id="26" dur="500" fill="hold"/>
                                        <p:tgtEl>
                                          <p:spTgt spid="47823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78231"/>
                                        </p:tgtEl>
                                        <p:attrNameLst>
                                          <p:attrName>style.visibility</p:attrName>
                                        </p:attrNameLst>
                                      </p:cBhvr>
                                      <p:to>
                                        <p:strVal val="visible"/>
                                      </p:to>
                                    </p:set>
                                    <p:anim calcmode="lin" valueType="num">
                                      <p:cBhvr additive="base">
                                        <p:cTn id="31" dur="500" fill="hold"/>
                                        <p:tgtEl>
                                          <p:spTgt spid="478231"/>
                                        </p:tgtEl>
                                        <p:attrNameLst>
                                          <p:attrName>ppt_x</p:attrName>
                                        </p:attrNameLst>
                                      </p:cBhvr>
                                      <p:tavLst>
                                        <p:tav tm="0">
                                          <p:val>
                                            <p:strVal val="0-#ppt_w/2"/>
                                          </p:val>
                                        </p:tav>
                                        <p:tav tm="100000">
                                          <p:val>
                                            <p:strVal val="#ppt_x"/>
                                          </p:val>
                                        </p:tav>
                                      </p:tavLst>
                                    </p:anim>
                                    <p:anim calcmode="lin" valueType="num">
                                      <p:cBhvr additive="base">
                                        <p:cTn id="32" dur="500" fill="hold"/>
                                        <p:tgtEl>
                                          <p:spTgt spid="47823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78232"/>
                                        </p:tgtEl>
                                        <p:attrNameLst>
                                          <p:attrName>style.visibility</p:attrName>
                                        </p:attrNameLst>
                                      </p:cBhvr>
                                      <p:to>
                                        <p:strVal val="visible"/>
                                      </p:to>
                                    </p:set>
                                    <p:anim calcmode="lin" valueType="num">
                                      <p:cBhvr additive="base">
                                        <p:cTn id="37" dur="500" fill="hold"/>
                                        <p:tgtEl>
                                          <p:spTgt spid="478232"/>
                                        </p:tgtEl>
                                        <p:attrNameLst>
                                          <p:attrName>ppt_x</p:attrName>
                                        </p:attrNameLst>
                                      </p:cBhvr>
                                      <p:tavLst>
                                        <p:tav tm="0">
                                          <p:val>
                                            <p:strVal val="0-#ppt_w/2"/>
                                          </p:val>
                                        </p:tav>
                                        <p:tav tm="100000">
                                          <p:val>
                                            <p:strVal val="#ppt_x"/>
                                          </p:val>
                                        </p:tav>
                                      </p:tavLst>
                                    </p:anim>
                                    <p:anim calcmode="lin" valueType="num">
                                      <p:cBhvr additive="base">
                                        <p:cTn id="38" dur="500" fill="hold"/>
                                        <p:tgtEl>
                                          <p:spTgt spid="47823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78233"/>
                                        </p:tgtEl>
                                        <p:attrNameLst>
                                          <p:attrName>style.visibility</p:attrName>
                                        </p:attrNameLst>
                                      </p:cBhvr>
                                      <p:to>
                                        <p:strVal val="visible"/>
                                      </p:to>
                                    </p:set>
                                    <p:anim calcmode="lin" valueType="num">
                                      <p:cBhvr additive="base">
                                        <p:cTn id="43" dur="500" fill="hold"/>
                                        <p:tgtEl>
                                          <p:spTgt spid="478233"/>
                                        </p:tgtEl>
                                        <p:attrNameLst>
                                          <p:attrName>ppt_x</p:attrName>
                                        </p:attrNameLst>
                                      </p:cBhvr>
                                      <p:tavLst>
                                        <p:tav tm="0">
                                          <p:val>
                                            <p:strVal val="0-#ppt_w/2"/>
                                          </p:val>
                                        </p:tav>
                                        <p:tav tm="100000">
                                          <p:val>
                                            <p:strVal val="#ppt_x"/>
                                          </p:val>
                                        </p:tav>
                                      </p:tavLst>
                                    </p:anim>
                                    <p:anim calcmode="lin" valueType="num">
                                      <p:cBhvr additive="base">
                                        <p:cTn id="44" dur="500" fill="hold"/>
                                        <p:tgtEl>
                                          <p:spTgt spid="47823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78234"/>
                                        </p:tgtEl>
                                        <p:attrNameLst>
                                          <p:attrName>style.visibility</p:attrName>
                                        </p:attrNameLst>
                                      </p:cBhvr>
                                      <p:to>
                                        <p:strVal val="visible"/>
                                      </p:to>
                                    </p:set>
                                    <p:anim calcmode="lin" valueType="num">
                                      <p:cBhvr additive="base">
                                        <p:cTn id="49" dur="500" fill="hold"/>
                                        <p:tgtEl>
                                          <p:spTgt spid="478234"/>
                                        </p:tgtEl>
                                        <p:attrNameLst>
                                          <p:attrName>ppt_x</p:attrName>
                                        </p:attrNameLst>
                                      </p:cBhvr>
                                      <p:tavLst>
                                        <p:tav tm="0">
                                          <p:val>
                                            <p:strVal val="0-#ppt_w/2"/>
                                          </p:val>
                                        </p:tav>
                                        <p:tav tm="100000">
                                          <p:val>
                                            <p:strVal val="#ppt_x"/>
                                          </p:val>
                                        </p:tav>
                                      </p:tavLst>
                                    </p:anim>
                                    <p:anim calcmode="lin" valueType="num">
                                      <p:cBhvr additive="base">
                                        <p:cTn id="50" dur="500" fill="hold"/>
                                        <p:tgtEl>
                                          <p:spTgt spid="47823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78236"/>
                                        </p:tgtEl>
                                        <p:attrNameLst>
                                          <p:attrName>style.visibility</p:attrName>
                                        </p:attrNameLst>
                                      </p:cBhvr>
                                      <p:to>
                                        <p:strVal val="visible"/>
                                      </p:to>
                                    </p:set>
                                    <p:anim calcmode="lin" valueType="num">
                                      <p:cBhvr additive="base">
                                        <p:cTn id="55" dur="500" fill="hold"/>
                                        <p:tgtEl>
                                          <p:spTgt spid="478236"/>
                                        </p:tgtEl>
                                        <p:attrNameLst>
                                          <p:attrName>ppt_x</p:attrName>
                                        </p:attrNameLst>
                                      </p:cBhvr>
                                      <p:tavLst>
                                        <p:tav tm="0">
                                          <p:val>
                                            <p:strVal val="0-#ppt_w/2"/>
                                          </p:val>
                                        </p:tav>
                                        <p:tav tm="100000">
                                          <p:val>
                                            <p:strVal val="#ppt_x"/>
                                          </p:val>
                                        </p:tav>
                                      </p:tavLst>
                                    </p:anim>
                                    <p:anim calcmode="lin" valueType="num">
                                      <p:cBhvr additive="base">
                                        <p:cTn id="56" dur="500" fill="hold"/>
                                        <p:tgtEl>
                                          <p:spTgt spid="47823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78235"/>
                                        </p:tgtEl>
                                        <p:attrNameLst>
                                          <p:attrName>style.visibility</p:attrName>
                                        </p:attrNameLst>
                                      </p:cBhvr>
                                      <p:to>
                                        <p:strVal val="visible"/>
                                      </p:to>
                                    </p:set>
                                    <p:anim calcmode="lin" valueType="num">
                                      <p:cBhvr additive="base">
                                        <p:cTn id="61" dur="500" fill="hold"/>
                                        <p:tgtEl>
                                          <p:spTgt spid="478235"/>
                                        </p:tgtEl>
                                        <p:attrNameLst>
                                          <p:attrName>ppt_x</p:attrName>
                                        </p:attrNameLst>
                                      </p:cBhvr>
                                      <p:tavLst>
                                        <p:tav tm="0">
                                          <p:val>
                                            <p:strVal val="0-#ppt_w/2"/>
                                          </p:val>
                                        </p:tav>
                                        <p:tav tm="100000">
                                          <p:val>
                                            <p:strVal val="#ppt_x"/>
                                          </p:val>
                                        </p:tav>
                                      </p:tavLst>
                                    </p:anim>
                                    <p:anim calcmode="lin" valueType="num">
                                      <p:cBhvr additive="base">
                                        <p:cTn id="62" dur="500" fill="hold"/>
                                        <p:tgtEl>
                                          <p:spTgt spid="4782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28" grpId="0" animBg="1" autoUpdateAnimBg="0"/>
      <p:bldP spid="478229" grpId="0" animBg="1" autoUpdateAnimBg="0"/>
      <p:bldP spid="478230" grpId="0" animBg="1" autoUpdateAnimBg="0"/>
      <p:bldP spid="478231" grpId="0" animBg="1" autoUpdateAnimBg="0"/>
      <p:bldP spid="478232" grpId="0" animBg="1" autoUpdateAnimBg="0"/>
      <p:bldP spid="478233" grpId="0" animBg="1" autoUpdateAnimBg="0"/>
      <p:bldP spid="478234" grpId="0" animBg="1" autoUpdateAnimBg="0"/>
      <p:bldP spid="478235" grpId="0" animBg="1" autoUpdateAnimBg="0"/>
      <p:bldP spid="478236" grpId="0" animBg="1"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3"/>
          <p:cNvSpPr txBox="1">
            <a:spLocks noChangeArrowheads="1"/>
          </p:cNvSpPr>
          <p:nvPr/>
        </p:nvSpPr>
        <p:spPr bwMode="auto">
          <a:xfrm>
            <a:off x="5562600" y="1755304"/>
            <a:ext cx="1473200" cy="276225"/>
          </a:xfrm>
          <a:prstGeom prst="rect">
            <a:avLst/>
          </a:prstGeom>
          <a:noFill/>
          <a:ln w="12700">
            <a:noFill/>
            <a:miter lim="800000"/>
            <a:headEnd type="none" w="sm" len="sm"/>
            <a:tailEnd type="none" w="sm" len="sm"/>
          </a:ln>
        </p:spPr>
        <p:txBody>
          <a:bodyPr>
            <a:spAutoFit/>
          </a:bodyPr>
          <a:lstStyle/>
          <a:p>
            <a:pPr defTabSz="762000"/>
            <a:r>
              <a:rPr lang="en-GB" sz="1200" b="1">
                <a:latin typeface="Verdana" pitchFamily="34" charset="0"/>
              </a:rPr>
              <a:t> </a:t>
            </a:r>
          </a:p>
        </p:txBody>
      </p:sp>
      <p:sp>
        <p:nvSpPr>
          <p:cNvPr id="57348" name="Rectangle 7"/>
          <p:cNvSpPr>
            <a:spLocks noChangeArrowheads="1"/>
          </p:cNvSpPr>
          <p:nvPr/>
        </p:nvSpPr>
        <p:spPr bwMode="auto">
          <a:xfrm>
            <a:off x="417135" y="2060104"/>
            <a:ext cx="1391408" cy="246221"/>
          </a:xfrm>
          <a:prstGeom prst="rect">
            <a:avLst/>
          </a:prstGeom>
          <a:noFill/>
          <a:ln w="9525">
            <a:noFill/>
            <a:miter lim="800000"/>
            <a:headEnd/>
            <a:tailEnd/>
          </a:ln>
        </p:spPr>
        <p:txBody>
          <a:bodyPr wrap="none" lIns="0" tIns="0" rIns="0" bIns="0">
            <a:spAutoFit/>
          </a:bodyPr>
          <a:lstStyle/>
          <a:p>
            <a:pPr algn="ctr" defTabSz="762000"/>
            <a:r>
              <a:rPr lang="en-US" sz="1600" b="1" dirty="0">
                <a:latin typeface="Verdana" pitchFamily="34" charset="0"/>
              </a:rPr>
              <a:t>Stakeholder</a:t>
            </a:r>
          </a:p>
        </p:txBody>
      </p:sp>
      <p:sp>
        <p:nvSpPr>
          <p:cNvPr id="57349" name="Rectangle 8"/>
          <p:cNvSpPr>
            <a:spLocks noChangeArrowheads="1"/>
          </p:cNvSpPr>
          <p:nvPr/>
        </p:nvSpPr>
        <p:spPr bwMode="auto">
          <a:xfrm>
            <a:off x="625810" y="2288704"/>
            <a:ext cx="993862" cy="246221"/>
          </a:xfrm>
          <a:prstGeom prst="rect">
            <a:avLst/>
          </a:prstGeom>
          <a:noFill/>
          <a:ln w="9525">
            <a:noFill/>
            <a:miter lim="800000"/>
            <a:headEnd/>
            <a:tailEnd/>
          </a:ln>
        </p:spPr>
        <p:txBody>
          <a:bodyPr wrap="none" lIns="0" tIns="0" rIns="0" bIns="0">
            <a:spAutoFit/>
          </a:bodyPr>
          <a:lstStyle/>
          <a:p>
            <a:pPr algn="ctr" defTabSz="762000"/>
            <a:r>
              <a:rPr lang="en-US" sz="1600" b="1" dirty="0">
                <a:latin typeface="Verdana" pitchFamily="34" charset="0"/>
              </a:rPr>
              <a:t>segment</a:t>
            </a:r>
          </a:p>
        </p:txBody>
      </p:sp>
      <p:sp>
        <p:nvSpPr>
          <p:cNvPr id="57350" name="Rectangle 9"/>
          <p:cNvSpPr>
            <a:spLocks noChangeArrowheads="1"/>
          </p:cNvSpPr>
          <p:nvPr/>
        </p:nvSpPr>
        <p:spPr bwMode="auto">
          <a:xfrm>
            <a:off x="1951813" y="2044229"/>
            <a:ext cx="1481175" cy="246221"/>
          </a:xfrm>
          <a:prstGeom prst="rect">
            <a:avLst/>
          </a:prstGeom>
          <a:noFill/>
          <a:ln w="9525">
            <a:noFill/>
            <a:miter lim="800000"/>
            <a:headEnd/>
            <a:tailEnd/>
          </a:ln>
        </p:spPr>
        <p:txBody>
          <a:bodyPr wrap="none" lIns="0" tIns="0" rIns="0" bIns="0">
            <a:spAutoFit/>
          </a:bodyPr>
          <a:lstStyle/>
          <a:p>
            <a:pPr algn="ctr" defTabSz="762000"/>
            <a:r>
              <a:rPr lang="en-US" sz="1600" b="1">
                <a:latin typeface="Verdana" pitchFamily="34" charset="0"/>
              </a:rPr>
              <a:t>Expectations</a:t>
            </a:r>
          </a:p>
        </p:txBody>
      </p:sp>
      <p:sp>
        <p:nvSpPr>
          <p:cNvPr id="57351" name="Rectangle 10"/>
          <p:cNvSpPr>
            <a:spLocks noChangeArrowheads="1"/>
          </p:cNvSpPr>
          <p:nvPr/>
        </p:nvSpPr>
        <p:spPr bwMode="auto">
          <a:xfrm>
            <a:off x="5864138" y="1941042"/>
            <a:ext cx="1166987" cy="246221"/>
          </a:xfrm>
          <a:prstGeom prst="rect">
            <a:avLst/>
          </a:prstGeom>
          <a:noFill/>
          <a:ln w="9525">
            <a:noFill/>
            <a:miter lim="800000"/>
            <a:headEnd/>
            <a:tailEnd/>
          </a:ln>
        </p:spPr>
        <p:txBody>
          <a:bodyPr wrap="none" lIns="0" tIns="0" rIns="0" bIns="0">
            <a:spAutoFit/>
          </a:bodyPr>
          <a:lstStyle/>
          <a:p>
            <a:pPr algn="ctr" defTabSz="762000"/>
            <a:r>
              <a:rPr lang="en-US" sz="1600" b="1">
                <a:latin typeface="Verdana" pitchFamily="34" charset="0"/>
              </a:rPr>
              <a:t> Measures</a:t>
            </a:r>
          </a:p>
        </p:txBody>
      </p:sp>
      <p:sp>
        <p:nvSpPr>
          <p:cNvPr id="57352" name="Rectangle 16"/>
          <p:cNvSpPr>
            <a:spLocks noChangeArrowheads="1"/>
          </p:cNvSpPr>
          <p:nvPr/>
        </p:nvSpPr>
        <p:spPr bwMode="auto">
          <a:xfrm>
            <a:off x="433388" y="1864842"/>
            <a:ext cx="8272462" cy="4011612"/>
          </a:xfrm>
          <a:prstGeom prst="rect">
            <a:avLst/>
          </a:prstGeom>
          <a:noFill/>
          <a:ln w="0" cap="sq">
            <a:solidFill>
              <a:srgbClr val="25221E"/>
            </a:solidFill>
            <a:miter lim="800000"/>
            <a:headEnd/>
            <a:tailEnd/>
          </a:ln>
        </p:spPr>
        <p:txBody>
          <a:bodyPr/>
          <a:lstStyle/>
          <a:p>
            <a:endParaRPr lang="en-GB">
              <a:latin typeface="Verdana" pitchFamily="34" charset="0"/>
            </a:endParaRPr>
          </a:p>
        </p:txBody>
      </p:sp>
      <p:sp>
        <p:nvSpPr>
          <p:cNvPr id="57353" name="Line 17"/>
          <p:cNvSpPr>
            <a:spLocks noChangeShapeType="1"/>
          </p:cNvSpPr>
          <p:nvPr/>
        </p:nvSpPr>
        <p:spPr bwMode="auto">
          <a:xfrm>
            <a:off x="1817688" y="1874367"/>
            <a:ext cx="1587" cy="4002087"/>
          </a:xfrm>
          <a:prstGeom prst="line">
            <a:avLst/>
          </a:prstGeom>
          <a:noFill/>
          <a:ln w="0" cap="sq">
            <a:solidFill>
              <a:srgbClr val="25221E"/>
            </a:solidFill>
            <a:miter lim="800000"/>
            <a:headEnd/>
            <a:tailEnd/>
          </a:ln>
        </p:spPr>
        <p:txBody>
          <a:bodyPr/>
          <a:lstStyle/>
          <a:p>
            <a:endParaRPr lang="en-US"/>
          </a:p>
        </p:txBody>
      </p:sp>
      <p:sp>
        <p:nvSpPr>
          <p:cNvPr id="57354" name="Line 18"/>
          <p:cNvSpPr>
            <a:spLocks noChangeShapeType="1"/>
          </p:cNvSpPr>
          <p:nvPr/>
        </p:nvSpPr>
        <p:spPr bwMode="auto">
          <a:xfrm>
            <a:off x="3644900" y="1864842"/>
            <a:ext cx="1588" cy="4011612"/>
          </a:xfrm>
          <a:prstGeom prst="line">
            <a:avLst/>
          </a:prstGeom>
          <a:noFill/>
          <a:ln w="0" cap="sq">
            <a:solidFill>
              <a:srgbClr val="25221E"/>
            </a:solidFill>
            <a:miter lim="800000"/>
            <a:headEnd/>
            <a:tailEnd/>
          </a:ln>
        </p:spPr>
        <p:txBody>
          <a:bodyPr/>
          <a:lstStyle/>
          <a:p>
            <a:endParaRPr lang="en-US"/>
          </a:p>
        </p:txBody>
      </p:sp>
      <p:sp>
        <p:nvSpPr>
          <p:cNvPr id="57355" name="Line 19"/>
          <p:cNvSpPr>
            <a:spLocks noChangeShapeType="1"/>
          </p:cNvSpPr>
          <p:nvPr/>
        </p:nvSpPr>
        <p:spPr bwMode="auto">
          <a:xfrm>
            <a:off x="4581525" y="2755429"/>
            <a:ext cx="1588" cy="3132138"/>
          </a:xfrm>
          <a:prstGeom prst="line">
            <a:avLst/>
          </a:prstGeom>
          <a:noFill/>
          <a:ln w="0" cap="sq">
            <a:solidFill>
              <a:srgbClr val="25221E"/>
            </a:solidFill>
            <a:miter lim="800000"/>
            <a:headEnd/>
            <a:tailEnd/>
          </a:ln>
        </p:spPr>
        <p:txBody>
          <a:bodyPr/>
          <a:lstStyle/>
          <a:p>
            <a:endParaRPr lang="en-US"/>
          </a:p>
        </p:txBody>
      </p:sp>
      <p:sp>
        <p:nvSpPr>
          <p:cNvPr id="57356" name="Line 20"/>
          <p:cNvSpPr>
            <a:spLocks noChangeShapeType="1"/>
          </p:cNvSpPr>
          <p:nvPr/>
        </p:nvSpPr>
        <p:spPr bwMode="auto">
          <a:xfrm>
            <a:off x="5286375" y="2764954"/>
            <a:ext cx="0" cy="3089275"/>
          </a:xfrm>
          <a:prstGeom prst="line">
            <a:avLst/>
          </a:prstGeom>
          <a:noFill/>
          <a:ln w="0" cap="sq">
            <a:solidFill>
              <a:srgbClr val="25221E"/>
            </a:solidFill>
            <a:miter lim="800000"/>
            <a:headEnd/>
            <a:tailEnd/>
          </a:ln>
        </p:spPr>
        <p:txBody>
          <a:bodyPr/>
          <a:lstStyle/>
          <a:p>
            <a:endParaRPr lang="en-US"/>
          </a:p>
        </p:txBody>
      </p:sp>
      <p:sp>
        <p:nvSpPr>
          <p:cNvPr id="57357" name="Line 21"/>
          <p:cNvSpPr>
            <a:spLocks noChangeShapeType="1"/>
          </p:cNvSpPr>
          <p:nvPr/>
        </p:nvSpPr>
        <p:spPr bwMode="auto">
          <a:xfrm>
            <a:off x="6964363" y="2764954"/>
            <a:ext cx="1587" cy="3122613"/>
          </a:xfrm>
          <a:prstGeom prst="line">
            <a:avLst/>
          </a:prstGeom>
          <a:noFill/>
          <a:ln w="0" cap="sq">
            <a:solidFill>
              <a:srgbClr val="25221E"/>
            </a:solidFill>
            <a:miter lim="800000"/>
            <a:headEnd/>
            <a:tailEnd/>
          </a:ln>
        </p:spPr>
        <p:txBody>
          <a:bodyPr/>
          <a:lstStyle/>
          <a:p>
            <a:endParaRPr lang="en-US"/>
          </a:p>
        </p:txBody>
      </p:sp>
      <p:sp>
        <p:nvSpPr>
          <p:cNvPr id="57358" name="Line 22"/>
          <p:cNvSpPr>
            <a:spLocks noChangeShapeType="1"/>
          </p:cNvSpPr>
          <p:nvPr/>
        </p:nvSpPr>
        <p:spPr bwMode="auto">
          <a:xfrm>
            <a:off x="6124575" y="2755429"/>
            <a:ext cx="1588" cy="3121025"/>
          </a:xfrm>
          <a:prstGeom prst="line">
            <a:avLst/>
          </a:prstGeom>
          <a:noFill/>
          <a:ln w="0" cap="sq">
            <a:solidFill>
              <a:srgbClr val="25221E"/>
            </a:solidFill>
            <a:miter lim="800000"/>
            <a:headEnd/>
            <a:tailEnd/>
          </a:ln>
        </p:spPr>
        <p:txBody>
          <a:bodyPr/>
          <a:lstStyle/>
          <a:p>
            <a:endParaRPr lang="en-US"/>
          </a:p>
        </p:txBody>
      </p:sp>
      <p:sp>
        <p:nvSpPr>
          <p:cNvPr id="57359" name="Line 23"/>
          <p:cNvSpPr>
            <a:spLocks noChangeShapeType="1"/>
          </p:cNvSpPr>
          <p:nvPr/>
        </p:nvSpPr>
        <p:spPr bwMode="auto">
          <a:xfrm>
            <a:off x="7866063" y="2755429"/>
            <a:ext cx="1587" cy="3121025"/>
          </a:xfrm>
          <a:prstGeom prst="line">
            <a:avLst/>
          </a:prstGeom>
          <a:noFill/>
          <a:ln w="0" cap="sq">
            <a:solidFill>
              <a:srgbClr val="25221E"/>
            </a:solidFill>
            <a:miter lim="800000"/>
            <a:headEnd/>
            <a:tailEnd/>
          </a:ln>
        </p:spPr>
        <p:txBody>
          <a:bodyPr/>
          <a:lstStyle/>
          <a:p>
            <a:endParaRPr lang="en-US"/>
          </a:p>
        </p:txBody>
      </p:sp>
      <p:sp>
        <p:nvSpPr>
          <p:cNvPr id="57360" name="Line 24"/>
          <p:cNvSpPr>
            <a:spLocks noChangeShapeType="1"/>
          </p:cNvSpPr>
          <p:nvPr/>
        </p:nvSpPr>
        <p:spPr bwMode="auto">
          <a:xfrm>
            <a:off x="447675" y="2755429"/>
            <a:ext cx="8258175" cy="1588"/>
          </a:xfrm>
          <a:prstGeom prst="line">
            <a:avLst/>
          </a:prstGeom>
          <a:noFill/>
          <a:ln w="0" cap="sq">
            <a:solidFill>
              <a:srgbClr val="25221E"/>
            </a:solidFill>
            <a:miter lim="800000"/>
            <a:headEnd/>
            <a:tailEnd/>
          </a:ln>
        </p:spPr>
        <p:txBody>
          <a:bodyPr/>
          <a:lstStyle/>
          <a:p>
            <a:endParaRPr lang="en-US" sz="2400"/>
          </a:p>
        </p:txBody>
      </p:sp>
      <p:sp>
        <p:nvSpPr>
          <p:cNvPr id="57361" name="Rectangle 25"/>
          <p:cNvSpPr>
            <a:spLocks noChangeArrowheads="1"/>
          </p:cNvSpPr>
          <p:nvPr/>
        </p:nvSpPr>
        <p:spPr bwMode="auto">
          <a:xfrm>
            <a:off x="5393401" y="2499842"/>
            <a:ext cx="618759" cy="184666"/>
          </a:xfrm>
          <a:prstGeom prst="rect">
            <a:avLst/>
          </a:prstGeom>
          <a:noFill/>
          <a:ln w="9525">
            <a:noFill/>
            <a:miter lim="800000"/>
            <a:headEnd/>
            <a:tailEnd/>
          </a:ln>
        </p:spPr>
        <p:txBody>
          <a:bodyPr wrap="none" lIns="0" tIns="0" rIns="0" bIns="0">
            <a:spAutoFit/>
          </a:bodyPr>
          <a:lstStyle/>
          <a:p>
            <a:pPr algn="ctr" defTabSz="762000"/>
            <a:r>
              <a:rPr lang="en-US" sz="1200" b="1" dirty="0">
                <a:latin typeface="Verdana" pitchFamily="34" charset="0"/>
              </a:rPr>
              <a:t>Quality</a:t>
            </a:r>
          </a:p>
        </p:txBody>
      </p:sp>
      <p:sp>
        <p:nvSpPr>
          <p:cNvPr id="57362" name="Rectangle 26"/>
          <p:cNvSpPr>
            <a:spLocks noChangeArrowheads="1"/>
          </p:cNvSpPr>
          <p:nvPr/>
        </p:nvSpPr>
        <p:spPr bwMode="auto">
          <a:xfrm>
            <a:off x="4779721" y="2517304"/>
            <a:ext cx="378309" cy="184666"/>
          </a:xfrm>
          <a:prstGeom prst="rect">
            <a:avLst/>
          </a:prstGeom>
          <a:noFill/>
          <a:ln w="9525">
            <a:noFill/>
            <a:miter lim="800000"/>
            <a:headEnd/>
            <a:tailEnd/>
          </a:ln>
        </p:spPr>
        <p:txBody>
          <a:bodyPr wrap="none" lIns="0" tIns="0" rIns="0" bIns="0">
            <a:spAutoFit/>
          </a:bodyPr>
          <a:lstStyle/>
          <a:p>
            <a:pPr algn="ctr" defTabSz="762000"/>
            <a:r>
              <a:rPr lang="en-US" sz="1200" b="1">
                <a:latin typeface="Verdana" pitchFamily="34" charset="0"/>
              </a:rPr>
              <a:t>Cost</a:t>
            </a:r>
          </a:p>
        </p:txBody>
      </p:sp>
      <p:sp>
        <p:nvSpPr>
          <p:cNvPr id="57363" name="Rectangle 27"/>
          <p:cNvSpPr>
            <a:spLocks noChangeArrowheads="1"/>
          </p:cNvSpPr>
          <p:nvPr/>
        </p:nvSpPr>
        <p:spPr bwMode="auto">
          <a:xfrm>
            <a:off x="3927811" y="2517304"/>
            <a:ext cx="423193" cy="184666"/>
          </a:xfrm>
          <a:prstGeom prst="rect">
            <a:avLst/>
          </a:prstGeom>
          <a:noFill/>
          <a:ln w="9525">
            <a:noFill/>
            <a:miter lim="800000"/>
            <a:headEnd/>
            <a:tailEnd/>
          </a:ln>
        </p:spPr>
        <p:txBody>
          <a:bodyPr wrap="none" lIns="0" tIns="0" rIns="0" bIns="0">
            <a:spAutoFit/>
          </a:bodyPr>
          <a:lstStyle/>
          <a:p>
            <a:pPr algn="ctr" defTabSz="762000"/>
            <a:r>
              <a:rPr lang="en-US" sz="1200" b="1">
                <a:latin typeface="Verdana" pitchFamily="34" charset="0"/>
              </a:rPr>
              <a:t>Time</a:t>
            </a:r>
          </a:p>
        </p:txBody>
      </p:sp>
      <p:sp>
        <p:nvSpPr>
          <p:cNvPr id="57364" name="Rectangle 28"/>
          <p:cNvSpPr>
            <a:spLocks noChangeArrowheads="1"/>
          </p:cNvSpPr>
          <p:nvPr/>
        </p:nvSpPr>
        <p:spPr bwMode="auto">
          <a:xfrm>
            <a:off x="6084168" y="2503017"/>
            <a:ext cx="896079" cy="184666"/>
          </a:xfrm>
          <a:prstGeom prst="rect">
            <a:avLst/>
          </a:prstGeom>
          <a:noFill/>
          <a:ln w="9525">
            <a:noFill/>
            <a:miter lim="800000"/>
            <a:headEnd/>
            <a:tailEnd/>
          </a:ln>
        </p:spPr>
        <p:txBody>
          <a:bodyPr wrap="none" lIns="0" tIns="0" rIns="0" bIns="0">
            <a:spAutoFit/>
          </a:bodyPr>
          <a:lstStyle/>
          <a:p>
            <a:pPr algn="ctr" defTabSz="762000"/>
            <a:r>
              <a:rPr lang="en-US" sz="1200" b="1" dirty="0">
                <a:latin typeface="Verdana" pitchFamily="34" charset="0"/>
              </a:rPr>
              <a:t>Frequency</a:t>
            </a:r>
          </a:p>
        </p:txBody>
      </p:sp>
      <p:sp>
        <p:nvSpPr>
          <p:cNvPr id="57365" name="Rectangle 29"/>
          <p:cNvSpPr>
            <a:spLocks noChangeArrowheads="1"/>
          </p:cNvSpPr>
          <p:nvPr/>
        </p:nvSpPr>
        <p:spPr bwMode="auto">
          <a:xfrm>
            <a:off x="7086809" y="2517304"/>
            <a:ext cx="777457" cy="184666"/>
          </a:xfrm>
          <a:prstGeom prst="rect">
            <a:avLst/>
          </a:prstGeom>
          <a:noFill/>
          <a:ln w="9525">
            <a:noFill/>
            <a:miter lim="800000"/>
            <a:headEnd/>
            <a:tailEnd/>
          </a:ln>
        </p:spPr>
        <p:txBody>
          <a:bodyPr wrap="none" lIns="0" tIns="0" rIns="0" bIns="0">
            <a:spAutoFit/>
          </a:bodyPr>
          <a:lstStyle/>
          <a:p>
            <a:pPr algn="ctr" defTabSz="762000"/>
            <a:r>
              <a:rPr lang="en-US" sz="1200" b="1" dirty="0">
                <a:latin typeface="Verdana" pitchFamily="34" charset="0"/>
              </a:rPr>
              <a:t>Accuracy</a:t>
            </a:r>
          </a:p>
        </p:txBody>
      </p:sp>
      <p:sp>
        <p:nvSpPr>
          <p:cNvPr id="57366" name="Rectangle 30"/>
          <p:cNvSpPr>
            <a:spLocks noChangeArrowheads="1"/>
          </p:cNvSpPr>
          <p:nvPr/>
        </p:nvSpPr>
        <p:spPr bwMode="auto">
          <a:xfrm>
            <a:off x="8120072" y="2509367"/>
            <a:ext cx="490519" cy="184666"/>
          </a:xfrm>
          <a:prstGeom prst="rect">
            <a:avLst/>
          </a:prstGeom>
          <a:noFill/>
          <a:ln w="9525">
            <a:noFill/>
            <a:miter lim="800000"/>
            <a:headEnd/>
            <a:tailEnd/>
          </a:ln>
        </p:spPr>
        <p:txBody>
          <a:bodyPr wrap="none" lIns="0" tIns="0" rIns="0" bIns="0">
            <a:spAutoFit/>
          </a:bodyPr>
          <a:lstStyle/>
          <a:p>
            <a:pPr algn="ctr" defTabSz="762000"/>
            <a:r>
              <a:rPr lang="en-US" sz="1200" b="1" dirty="0">
                <a:latin typeface="Verdana" pitchFamily="34" charset="0"/>
              </a:rPr>
              <a:t>Other</a:t>
            </a:r>
          </a:p>
        </p:txBody>
      </p:sp>
      <p:sp>
        <p:nvSpPr>
          <p:cNvPr id="34847" name="Freeform 31"/>
          <p:cNvSpPr>
            <a:spLocks/>
          </p:cNvSpPr>
          <p:nvPr/>
        </p:nvSpPr>
        <p:spPr bwMode="auto">
          <a:xfrm>
            <a:off x="971600" y="2924944"/>
            <a:ext cx="4104456" cy="2160240"/>
          </a:xfrm>
          <a:custGeom>
            <a:avLst/>
            <a:gdLst>
              <a:gd name="T0" fmla="*/ 2147483647 w 257"/>
              <a:gd name="T1" fmla="*/ 2147483647 h 105"/>
              <a:gd name="T2" fmla="*/ 2147483647 w 257"/>
              <a:gd name="T3" fmla="*/ 2147483647 h 105"/>
              <a:gd name="T4" fmla="*/ 2147483647 w 257"/>
              <a:gd name="T5" fmla="*/ 2147483647 h 105"/>
              <a:gd name="T6" fmla="*/ 2147483647 w 257"/>
              <a:gd name="T7" fmla="*/ 2147483647 h 105"/>
              <a:gd name="T8" fmla="*/ 2147483647 w 257"/>
              <a:gd name="T9" fmla="*/ 2147483647 h 105"/>
              <a:gd name="T10" fmla="*/ 2147483647 w 257"/>
              <a:gd name="T11" fmla="*/ 2147483647 h 105"/>
              <a:gd name="T12" fmla="*/ 2147483647 w 257"/>
              <a:gd name="T13" fmla="*/ 2147483647 h 105"/>
              <a:gd name="T14" fmla="*/ 2147483647 w 257"/>
              <a:gd name="T15" fmla="*/ 2147483647 h 105"/>
              <a:gd name="T16" fmla="*/ 2147483647 w 257"/>
              <a:gd name="T17" fmla="*/ 2147483647 h 105"/>
              <a:gd name="T18" fmla="*/ 2147483647 w 257"/>
              <a:gd name="T19" fmla="*/ 2147483647 h 105"/>
              <a:gd name="T20" fmla="*/ 2147483647 w 257"/>
              <a:gd name="T21" fmla="*/ 2147483647 h 105"/>
              <a:gd name="T22" fmla="*/ 2147483647 w 257"/>
              <a:gd name="T23" fmla="*/ 2147483647 h 105"/>
              <a:gd name="T24" fmla="*/ 2147483647 w 257"/>
              <a:gd name="T25" fmla="*/ 2147483647 h 105"/>
              <a:gd name="T26" fmla="*/ 2147483647 w 257"/>
              <a:gd name="T27" fmla="*/ 2147483647 h 105"/>
              <a:gd name="T28" fmla="*/ 2147483647 w 257"/>
              <a:gd name="T29" fmla="*/ 2147483647 h 105"/>
              <a:gd name="T30" fmla="*/ 2147483647 w 257"/>
              <a:gd name="T31" fmla="*/ 2147483647 h 105"/>
              <a:gd name="T32" fmla="*/ 2147483647 w 257"/>
              <a:gd name="T33" fmla="*/ 2147483647 h 105"/>
              <a:gd name="T34" fmla="*/ 2147483647 w 257"/>
              <a:gd name="T35" fmla="*/ 2147483647 h 105"/>
              <a:gd name="T36" fmla="*/ 2147483647 w 257"/>
              <a:gd name="T37" fmla="*/ 2147483647 h 105"/>
              <a:gd name="T38" fmla="*/ 2147483647 w 257"/>
              <a:gd name="T39" fmla="*/ 2147483647 h 105"/>
              <a:gd name="T40" fmla="*/ 2147483647 w 257"/>
              <a:gd name="T41" fmla="*/ 2147483647 h 105"/>
              <a:gd name="T42" fmla="*/ 2147483647 w 257"/>
              <a:gd name="T43" fmla="*/ 2147483647 h 105"/>
              <a:gd name="T44" fmla="*/ 2147483647 w 257"/>
              <a:gd name="T45" fmla="*/ 2147483647 h 105"/>
              <a:gd name="T46" fmla="*/ 2147483647 w 257"/>
              <a:gd name="T47" fmla="*/ 0 h 105"/>
              <a:gd name="T48" fmla="*/ 2147483647 w 257"/>
              <a:gd name="T49" fmla="*/ 2147483647 h 105"/>
              <a:gd name="T50" fmla="*/ 2147483647 w 257"/>
              <a:gd name="T51" fmla="*/ 2147483647 h 105"/>
              <a:gd name="T52" fmla="*/ 2147483647 w 257"/>
              <a:gd name="T53" fmla="*/ 2147483647 h 105"/>
              <a:gd name="T54" fmla="*/ 2147483647 w 257"/>
              <a:gd name="T55" fmla="*/ 2147483647 h 105"/>
              <a:gd name="T56" fmla="*/ 2147483647 w 257"/>
              <a:gd name="T57" fmla="*/ 2147483647 h 105"/>
              <a:gd name="T58" fmla="*/ 2147483647 w 257"/>
              <a:gd name="T59" fmla="*/ 2147483647 h 105"/>
              <a:gd name="T60" fmla="*/ 2147483647 w 257"/>
              <a:gd name="T61" fmla="*/ 2147483647 h 105"/>
              <a:gd name="T62" fmla="*/ 0 w 257"/>
              <a:gd name="T63" fmla="*/ 2147483647 h 105"/>
              <a:gd name="T64" fmla="*/ 2147483647 w 257"/>
              <a:gd name="T65" fmla="*/ 2147483647 h 105"/>
              <a:gd name="T66" fmla="*/ 2147483647 w 257"/>
              <a:gd name="T67" fmla="*/ 2147483647 h 105"/>
              <a:gd name="T68" fmla="*/ 2147483647 w 257"/>
              <a:gd name="T69" fmla="*/ 2147483647 h 105"/>
              <a:gd name="T70" fmla="*/ 2147483647 w 257"/>
              <a:gd name="T71" fmla="*/ 2147483647 h 105"/>
              <a:gd name="T72" fmla="*/ 2147483647 w 257"/>
              <a:gd name="T73" fmla="*/ 2147483647 h 105"/>
              <a:gd name="T74" fmla="*/ 2147483647 w 257"/>
              <a:gd name="T75" fmla="*/ 2147483647 h 105"/>
              <a:gd name="T76" fmla="*/ 2147483647 w 257"/>
              <a:gd name="T77" fmla="*/ 2147483647 h 105"/>
              <a:gd name="T78" fmla="*/ 2147483647 w 257"/>
              <a:gd name="T79" fmla="*/ 2147483647 h 105"/>
              <a:gd name="T80" fmla="*/ 2147483647 w 257"/>
              <a:gd name="T81" fmla="*/ 2147483647 h 105"/>
              <a:gd name="T82" fmla="*/ 2147483647 w 257"/>
              <a:gd name="T83" fmla="*/ 2147483647 h 105"/>
              <a:gd name="T84" fmla="*/ 2147483647 w 257"/>
              <a:gd name="T85" fmla="*/ 2147483647 h 105"/>
              <a:gd name="T86" fmla="*/ 2147483647 w 257"/>
              <a:gd name="T87" fmla="*/ 2147483647 h 105"/>
              <a:gd name="T88" fmla="*/ 2147483647 w 257"/>
              <a:gd name="T89" fmla="*/ 2147483647 h 105"/>
              <a:gd name="T90" fmla="*/ 2147483647 w 257"/>
              <a:gd name="T91" fmla="*/ 2147483647 h 105"/>
              <a:gd name="T92" fmla="*/ 2147483647 w 257"/>
              <a:gd name="T93" fmla="*/ 2147483647 h 105"/>
              <a:gd name="T94" fmla="*/ 2147483647 w 257"/>
              <a:gd name="T95" fmla="*/ 2147483647 h 105"/>
              <a:gd name="T96" fmla="*/ 2147483647 w 257"/>
              <a:gd name="T97" fmla="*/ 2147483647 h 105"/>
              <a:gd name="T98" fmla="*/ 2147483647 w 257"/>
              <a:gd name="T99" fmla="*/ 2147483647 h 105"/>
              <a:gd name="T100" fmla="*/ 2147483647 w 257"/>
              <a:gd name="T101" fmla="*/ 2147483647 h 105"/>
              <a:gd name="T102" fmla="*/ 2147483647 w 257"/>
              <a:gd name="T103" fmla="*/ 2147483647 h 105"/>
              <a:gd name="T104" fmla="*/ 2147483647 w 257"/>
              <a:gd name="T105" fmla="*/ 2147483647 h 10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57"/>
              <a:gd name="T160" fmla="*/ 0 h 105"/>
              <a:gd name="T161" fmla="*/ 257 w 257"/>
              <a:gd name="T162" fmla="*/ 105 h 10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57" h="105">
                <a:moveTo>
                  <a:pt x="161" y="87"/>
                </a:moveTo>
                <a:lnTo>
                  <a:pt x="161" y="100"/>
                </a:lnTo>
                <a:lnTo>
                  <a:pt x="173" y="87"/>
                </a:lnTo>
                <a:lnTo>
                  <a:pt x="174" y="105"/>
                </a:lnTo>
                <a:lnTo>
                  <a:pt x="205" y="87"/>
                </a:lnTo>
                <a:lnTo>
                  <a:pt x="245" y="99"/>
                </a:lnTo>
                <a:lnTo>
                  <a:pt x="205" y="78"/>
                </a:lnTo>
                <a:lnTo>
                  <a:pt x="239" y="81"/>
                </a:lnTo>
                <a:lnTo>
                  <a:pt x="204" y="68"/>
                </a:lnTo>
                <a:lnTo>
                  <a:pt x="257" y="66"/>
                </a:lnTo>
                <a:lnTo>
                  <a:pt x="203" y="56"/>
                </a:lnTo>
                <a:lnTo>
                  <a:pt x="242" y="52"/>
                </a:lnTo>
                <a:lnTo>
                  <a:pt x="203" y="45"/>
                </a:lnTo>
                <a:lnTo>
                  <a:pt x="251" y="42"/>
                </a:lnTo>
                <a:lnTo>
                  <a:pt x="203" y="40"/>
                </a:lnTo>
                <a:lnTo>
                  <a:pt x="240" y="27"/>
                </a:lnTo>
                <a:lnTo>
                  <a:pt x="204" y="30"/>
                </a:lnTo>
                <a:lnTo>
                  <a:pt x="206" y="6"/>
                </a:lnTo>
                <a:lnTo>
                  <a:pt x="187" y="30"/>
                </a:lnTo>
                <a:lnTo>
                  <a:pt x="174" y="13"/>
                </a:lnTo>
                <a:lnTo>
                  <a:pt x="161" y="29"/>
                </a:lnTo>
                <a:lnTo>
                  <a:pt x="147" y="13"/>
                </a:lnTo>
                <a:lnTo>
                  <a:pt x="135" y="35"/>
                </a:lnTo>
                <a:lnTo>
                  <a:pt x="124" y="0"/>
                </a:lnTo>
                <a:lnTo>
                  <a:pt x="106" y="30"/>
                </a:lnTo>
                <a:lnTo>
                  <a:pt x="74" y="8"/>
                </a:lnTo>
                <a:lnTo>
                  <a:pt x="77" y="30"/>
                </a:lnTo>
                <a:lnTo>
                  <a:pt x="44" y="19"/>
                </a:lnTo>
                <a:lnTo>
                  <a:pt x="61" y="30"/>
                </a:lnTo>
                <a:lnTo>
                  <a:pt x="17" y="28"/>
                </a:lnTo>
                <a:lnTo>
                  <a:pt x="49" y="36"/>
                </a:lnTo>
                <a:lnTo>
                  <a:pt x="0" y="37"/>
                </a:lnTo>
                <a:lnTo>
                  <a:pt x="49" y="45"/>
                </a:lnTo>
                <a:lnTo>
                  <a:pt x="27" y="47"/>
                </a:lnTo>
                <a:lnTo>
                  <a:pt x="49" y="52"/>
                </a:lnTo>
                <a:lnTo>
                  <a:pt x="11" y="56"/>
                </a:lnTo>
                <a:lnTo>
                  <a:pt x="49" y="61"/>
                </a:lnTo>
                <a:lnTo>
                  <a:pt x="11" y="66"/>
                </a:lnTo>
                <a:lnTo>
                  <a:pt x="49" y="71"/>
                </a:lnTo>
                <a:lnTo>
                  <a:pt x="27" y="81"/>
                </a:lnTo>
                <a:lnTo>
                  <a:pt x="46" y="79"/>
                </a:lnTo>
                <a:lnTo>
                  <a:pt x="26" y="95"/>
                </a:lnTo>
                <a:lnTo>
                  <a:pt x="50" y="87"/>
                </a:lnTo>
                <a:lnTo>
                  <a:pt x="50" y="105"/>
                </a:lnTo>
                <a:lnTo>
                  <a:pt x="63" y="88"/>
                </a:lnTo>
                <a:lnTo>
                  <a:pt x="76" y="105"/>
                </a:lnTo>
                <a:lnTo>
                  <a:pt x="91" y="88"/>
                </a:lnTo>
                <a:lnTo>
                  <a:pt x="105" y="104"/>
                </a:lnTo>
                <a:lnTo>
                  <a:pt x="106" y="87"/>
                </a:lnTo>
                <a:lnTo>
                  <a:pt x="119" y="101"/>
                </a:lnTo>
                <a:lnTo>
                  <a:pt x="133" y="87"/>
                </a:lnTo>
                <a:lnTo>
                  <a:pt x="135" y="105"/>
                </a:lnTo>
                <a:lnTo>
                  <a:pt x="161" y="87"/>
                </a:lnTo>
              </a:path>
            </a:pathLst>
          </a:custGeom>
          <a:solidFill>
            <a:srgbClr val="FEE6BC"/>
          </a:solidFill>
          <a:ln w="0" cap="sq">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endParaRPr lang="en-GB" sz="1200">
              <a:latin typeface="Verdana" pitchFamily="34" charset="0"/>
              <a:ea typeface="ＭＳ Ｐゴシック" pitchFamily="37" charset="-128"/>
              <a:cs typeface="+mn-cs"/>
            </a:endParaRPr>
          </a:p>
        </p:txBody>
      </p:sp>
      <p:sp>
        <p:nvSpPr>
          <p:cNvPr id="57370" name="Rectangle 32"/>
          <p:cNvSpPr>
            <a:spLocks noChangeArrowheads="1"/>
          </p:cNvSpPr>
          <p:nvPr/>
        </p:nvSpPr>
        <p:spPr bwMode="auto">
          <a:xfrm>
            <a:off x="2483768" y="3645024"/>
            <a:ext cx="1406525" cy="830997"/>
          </a:xfrm>
          <a:prstGeom prst="rect">
            <a:avLst/>
          </a:prstGeom>
          <a:noFill/>
          <a:ln w="9525">
            <a:noFill/>
            <a:miter lim="800000"/>
            <a:headEnd/>
            <a:tailEnd/>
          </a:ln>
        </p:spPr>
        <p:txBody>
          <a:bodyPr lIns="0" tIns="0" rIns="0" bIns="0">
            <a:spAutoFit/>
          </a:bodyPr>
          <a:lstStyle/>
          <a:p>
            <a:pPr algn="ctr" defTabSz="762000"/>
            <a:r>
              <a:rPr lang="en-GB" b="1" dirty="0">
                <a:solidFill>
                  <a:srgbClr val="EB3D00"/>
                </a:solidFill>
                <a:latin typeface="Verdana" pitchFamily="34" charset="0"/>
              </a:rPr>
              <a:t>Measures must have a number</a:t>
            </a:r>
            <a:endParaRPr lang="en-US" b="1" dirty="0">
              <a:latin typeface="Verdana" pitchFamily="34" charset="0"/>
            </a:endParaRPr>
          </a:p>
        </p:txBody>
      </p:sp>
      <p:sp>
        <p:nvSpPr>
          <p:cNvPr id="34821" name="Freeform 5"/>
          <p:cNvSpPr>
            <a:spLocks/>
          </p:cNvSpPr>
          <p:nvPr/>
        </p:nvSpPr>
        <p:spPr bwMode="auto">
          <a:xfrm>
            <a:off x="4788024" y="2852936"/>
            <a:ext cx="3960440" cy="2808312"/>
          </a:xfrm>
          <a:custGeom>
            <a:avLst/>
            <a:gdLst>
              <a:gd name="T0" fmla="*/ 2147483647 w 257"/>
              <a:gd name="T1" fmla="*/ 2147483647 h 105"/>
              <a:gd name="T2" fmla="*/ 2147483647 w 257"/>
              <a:gd name="T3" fmla="*/ 2147483647 h 105"/>
              <a:gd name="T4" fmla="*/ 2147483647 w 257"/>
              <a:gd name="T5" fmla="*/ 2147483647 h 105"/>
              <a:gd name="T6" fmla="*/ 2147483647 w 257"/>
              <a:gd name="T7" fmla="*/ 2147483647 h 105"/>
              <a:gd name="T8" fmla="*/ 2147483647 w 257"/>
              <a:gd name="T9" fmla="*/ 2147483647 h 105"/>
              <a:gd name="T10" fmla="*/ 2147483647 w 257"/>
              <a:gd name="T11" fmla="*/ 2147483647 h 105"/>
              <a:gd name="T12" fmla="*/ 2147483647 w 257"/>
              <a:gd name="T13" fmla="*/ 2147483647 h 105"/>
              <a:gd name="T14" fmla="*/ 2147483647 w 257"/>
              <a:gd name="T15" fmla="*/ 2147483647 h 105"/>
              <a:gd name="T16" fmla="*/ 2147483647 w 257"/>
              <a:gd name="T17" fmla="*/ 2147483647 h 105"/>
              <a:gd name="T18" fmla="*/ 2147483647 w 257"/>
              <a:gd name="T19" fmla="*/ 2147483647 h 105"/>
              <a:gd name="T20" fmla="*/ 2147483647 w 257"/>
              <a:gd name="T21" fmla="*/ 2147483647 h 105"/>
              <a:gd name="T22" fmla="*/ 2147483647 w 257"/>
              <a:gd name="T23" fmla="*/ 2147483647 h 105"/>
              <a:gd name="T24" fmla="*/ 2147483647 w 257"/>
              <a:gd name="T25" fmla="*/ 2147483647 h 105"/>
              <a:gd name="T26" fmla="*/ 2147483647 w 257"/>
              <a:gd name="T27" fmla="*/ 2147483647 h 105"/>
              <a:gd name="T28" fmla="*/ 2147483647 w 257"/>
              <a:gd name="T29" fmla="*/ 2147483647 h 105"/>
              <a:gd name="T30" fmla="*/ 2147483647 w 257"/>
              <a:gd name="T31" fmla="*/ 2147483647 h 105"/>
              <a:gd name="T32" fmla="*/ 2147483647 w 257"/>
              <a:gd name="T33" fmla="*/ 2147483647 h 105"/>
              <a:gd name="T34" fmla="*/ 2147483647 w 257"/>
              <a:gd name="T35" fmla="*/ 2147483647 h 105"/>
              <a:gd name="T36" fmla="*/ 2147483647 w 257"/>
              <a:gd name="T37" fmla="*/ 2147483647 h 105"/>
              <a:gd name="T38" fmla="*/ 2147483647 w 257"/>
              <a:gd name="T39" fmla="*/ 2147483647 h 105"/>
              <a:gd name="T40" fmla="*/ 2147483647 w 257"/>
              <a:gd name="T41" fmla="*/ 2147483647 h 105"/>
              <a:gd name="T42" fmla="*/ 2147483647 w 257"/>
              <a:gd name="T43" fmla="*/ 2147483647 h 105"/>
              <a:gd name="T44" fmla="*/ 2147483647 w 257"/>
              <a:gd name="T45" fmla="*/ 2147483647 h 105"/>
              <a:gd name="T46" fmla="*/ 2147483647 w 257"/>
              <a:gd name="T47" fmla="*/ 0 h 105"/>
              <a:gd name="T48" fmla="*/ 2147483647 w 257"/>
              <a:gd name="T49" fmla="*/ 2147483647 h 105"/>
              <a:gd name="T50" fmla="*/ 2147483647 w 257"/>
              <a:gd name="T51" fmla="*/ 2147483647 h 105"/>
              <a:gd name="T52" fmla="*/ 2147483647 w 257"/>
              <a:gd name="T53" fmla="*/ 2147483647 h 105"/>
              <a:gd name="T54" fmla="*/ 2147483647 w 257"/>
              <a:gd name="T55" fmla="*/ 2147483647 h 105"/>
              <a:gd name="T56" fmla="*/ 2147483647 w 257"/>
              <a:gd name="T57" fmla="*/ 2147483647 h 105"/>
              <a:gd name="T58" fmla="*/ 2147483647 w 257"/>
              <a:gd name="T59" fmla="*/ 2147483647 h 105"/>
              <a:gd name="T60" fmla="*/ 2147483647 w 257"/>
              <a:gd name="T61" fmla="*/ 2147483647 h 105"/>
              <a:gd name="T62" fmla="*/ 0 w 257"/>
              <a:gd name="T63" fmla="*/ 2147483647 h 105"/>
              <a:gd name="T64" fmla="*/ 2147483647 w 257"/>
              <a:gd name="T65" fmla="*/ 2147483647 h 105"/>
              <a:gd name="T66" fmla="*/ 2147483647 w 257"/>
              <a:gd name="T67" fmla="*/ 2147483647 h 105"/>
              <a:gd name="T68" fmla="*/ 2147483647 w 257"/>
              <a:gd name="T69" fmla="*/ 2147483647 h 105"/>
              <a:gd name="T70" fmla="*/ 2147483647 w 257"/>
              <a:gd name="T71" fmla="*/ 2147483647 h 105"/>
              <a:gd name="T72" fmla="*/ 2147483647 w 257"/>
              <a:gd name="T73" fmla="*/ 2147483647 h 105"/>
              <a:gd name="T74" fmla="*/ 2147483647 w 257"/>
              <a:gd name="T75" fmla="*/ 2147483647 h 105"/>
              <a:gd name="T76" fmla="*/ 2147483647 w 257"/>
              <a:gd name="T77" fmla="*/ 2147483647 h 105"/>
              <a:gd name="T78" fmla="*/ 2147483647 w 257"/>
              <a:gd name="T79" fmla="*/ 2147483647 h 105"/>
              <a:gd name="T80" fmla="*/ 2147483647 w 257"/>
              <a:gd name="T81" fmla="*/ 2147483647 h 105"/>
              <a:gd name="T82" fmla="*/ 2147483647 w 257"/>
              <a:gd name="T83" fmla="*/ 2147483647 h 105"/>
              <a:gd name="T84" fmla="*/ 2147483647 w 257"/>
              <a:gd name="T85" fmla="*/ 2147483647 h 105"/>
              <a:gd name="T86" fmla="*/ 2147483647 w 257"/>
              <a:gd name="T87" fmla="*/ 2147483647 h 105"/>
              <a:gd name="T88" fmla="*/ 2147483647 w 257"/>
              <a:gd name="T89" fmla="*/ 2147483647 h 105"/>
              <a:gd name="T90" fmla="*/ 2147483647 w 257"/>
              <a:gd name="T91" fmla="*/ 2147483647 h 105"/>
              <a:gd name="T92" fmla="*/ 2147483647 w 257"/>
              <a:gd name="T93" fmla="*/ 2147483647 h 105"/>
              <a:gd name="T94" fmla="*/ 2147483647 w 257"/>
              <a:gd name="T95" fmla="*/ 2147483647 h 105"/>
              <a:gd name="T96" fmla="*/ 2147483647 w 257"/>
              <a:gd name="T97" fmla="*/ 2147483647 h 105"/>
              <a:gd name="T98" fmla="*/ 2147483647 w 257"/>
              <a:gd name="T99" fmla="*/ 2147483647 h 105"/>
              <a:gd name="T100" fmla="*/ 2147483647 w 257"/>
              <a:gd name="T101" fmla="*/ 2147483647 h 105"/>
              <a:gd name="T102" fmla="*/ 2147483647 w 257"/>
              <a:gd name="T103" fmla="*/ 2147483647 h 105"/>
              <a:gd name="T104" fmla="*/ 2147483647 w 257"/>
              <a:gd name="T105" fmla="*/ 2147483647 h 10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57"/>
              <a:gd name="T160" fmla="*/ 0 h 105"/>
              <a:gd name="T161" fmla="*/ 257 w 257"/>
              <a:gd name="T162" fmla="*/ 105 h 10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57" h="105">
                <a:moveTo>
                  <a:pt x="161" y="87"/>
                </a:moveTo>
                <a:lnTo>
                  <a:pt x="161" y="100"/>
                </a:lnTo>
                <a:lnTo>
                  <a:pt x="173" y="87"/>
                </a:lnTo>
                <a:lnTo>
                  <a:pt x="174" y="105"/>
                </a:lnTo>
                <a:lnTo>
                  <a:pt x="205" y="87"/>
                </a:lnTo>
                <a:lnTo>
                  <a:pt x="245" y="99"/>
                </a:lnTo>
                <a:lnTo>
                  <a:pt x="205" y="78"/>
                </a:lnTo>
                <a:lnTo>
                  <a:pt x="239" y="81"/>
                </a:lnTo>
                <a:lnTo>
                  <a:pt x="204" y="68"/>
                </a:lnTo>
                <a:lnTo>
                  <a:pt x="257" y="66"/>
                </a:lnTo>
                <a:lnTo>
                  <a:pt x="203" y="56"/>
                </a:lnTo>
                <a:lnTo>
                  <a:pt x="242" y="52"/>
                </a:lnTo>
                <a:lnTo>
                  <a:pt x="203" y="45"/>
                </a:lnTo>
                <a:lnTo>
                  <a:pt x="251" y="42"/>
                </a:lnTo>
                <a:lnTo>
                  <a:pt x="203" y="40"/>
                </a:lnTo>
                <a:lnTo>
                  <a:pt x="240" y="27"/>
                </a:lnTo>
                <a:lnTo>
                  <a:pt x="204" y="30"/>
                </a:lnTo>
                <a:lnTo>
                  <a:pt x="206" y="6"/>
                </a:lnTo>
                <a:lnTo>
                  <a:pt x="187" y="30"/>
                </a:lnTo>
                <a:lnTo>
                  <a:pt x="174" y="13"/>
                </a:lnTo>
                <a:lnTo>
                  <a:pt x="161" y="29"/>
                </a:lnTo>
                <a:lnTo>
                  <a:pt x="147" y="13"/>
                </a:lnTo>
                <a:lnTo>
                  <a:pt x="135" y="35"/>
                </a:lnTo>
                <a:lnTo>
                  <a:pt x="124" y="0"/>
                </a:lnTo>
                <a:lnTo>
                  <a:pt x="106" y="30"/>
                </a:lnTo>
                <a:lnTo>
                  <a:pt x="74" y="8"/>
                </a:lnTo>
                <a:lnTo>
                  <a:pt x="77" y="30"/>
                </a:lnTo>
                <a:lnTo>
                  <a:pt x="44" y="19"/>
                </a:lnTo>
                <a:lnTo>
                  <a:pt x="61" y="30"/>
                </a:lnTo>
                <a:lnTo>
                  <a:pt x="17" y="28"/>
                </a:lnTo>
                <a:lnTo>
                  <a:pt x="49" y="36"/>
                </a:lnTo>
                <a:lnTo>
                  <a:pt x="0" y="37"/>
                </a:lnTo>
                <a:lnTo>
                  <a:pt x="49" y="45"/>
                </a:lnTo>
                <a:lnTo>
                  <a:pt x="27" y="47"/>
                </a:lnTo>
                <a:lnTo>
                  <a:pt x="49" y="52"/>
                </a:lnTo>
                <a:lnTo>
                  <a:pt x="11" y="56"/>
                </a:lnTo>
                <a:lnTo>
                  <a:pt x="49" y="61"/>
                </a:lnTo>
                <a:lnTo>
                  <a:pt x="11" y="66"/>
                </a:lnTo>
                <a:lnTo>
                  <a:pt x="49" y="71"/>
                </a:lnTo>
                <a:lnTo>
                  <a:pt x="27" y="81"/>
                </a:lnTo>
                <a:lnTo>
                  <a:pt x="46" y="79"/>
                </a:lnTo>
                <a:lnTo>
                  <a:pt x="26" y="95"/>
                </a:lnTo>
                <a:lnTo>
                  <a:pt x="50" y="87"/>
                </a:lnTo>
                <a:lnTo>
                  <a:pt x="50" y="105"/>
                </a:lnTo>
                <a:lnTo>
                  <a:pt x="63" y="88"/>
                </a:lnTo>
                <a:lnTo>
                  <a:pt x="76" y="105"/>
                </a:lnTo>
                <a:lnTo>
                  <a:pt x="91" y="88"/>
                </a:lnTo>
                <a:lnTo>
                  <a:pt x="105" y="104"/>
                </a:lnTo>
                <a:lnTo>
                  <a:pt x="106" y="87"/>
                </a:lnTo>
                <a:lnTo>
                  <a:pt x="119" y="101"/>
                </a:lnTo>
                <a:lnTo>
                  <a:pt x="133" y="87"/>
                </a:lnTo>
                <a:lnTo>
                  <a:pt x="135" y="105"/>
                </a:lnTo>
                <a:lnTo>
                  <a:pt x="161" y="87"/>
                </a:lnTo>
              </a:path>
            </a:pathLst>
          </a:custGeom>
          <a:solidFill>
            <a:srgbClr val="FEE6BC"/>
          </a:solidFill>
          <a:ln w="0" cap="sq">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endParaRPr lang="en-GB" sz="1200">
              <a:latin typeface="Verdana" pitchFamily="34" charset="0"/>
              <a:ea typeface="ＭＳ Ｐゴシック" pitchFamily="37" charset="-128"/>
              <a:cs typeface="+mn-cs"/>
            </a:endParaRPr>
          </a:p>
        </p:txBody>
      </p:sp>
      <p:sp>
        <p:nvSpPr>
          <p:cNvPr id="57375" name="Rectangle 13"/>
          <p:cNvSpPr>
            <a:spLocks noChangeArrowheads="1"/>
          </p:cNvSpPr>
          <p:nvPr/>
        </p:nvSpPr>
        <p:spPr bwMode="auto">
          <a:xfrm>
            <a:off x="5674411" y="3789040"/>
            <a:ext cx="2356414" cy="1384995"/>
          </a:xfrm>
          <a:prstGeom prst="rect">
            <a:avLst/>
          </a:prstGeom>
          <a:noFill/>
          <a:ln w="9525">
            <a:noFill/>
            <a:miter lim="800000"/>
            <a:headEnd/>
            <a:tailEnd/>
          </a:ln>
        </p:spPr>
        <p:txBody>
          <a:bodyPr wrap="none" lIns="0" tIns="0" rIns="0" bIns="0">
            <a:spAutoFit/>
          </a:bodyPr>
          <a:lstStyle/>
          <a:p>
            <a:pPr algn="ctr" defTabSz="762000"/>
            <a:r>
              <a:rPr lang="en-US" b="1" dirty="0">
                <a:solidFill>
                  <a:srgbClr val="EB3D00"/>
                </a:solidFill>
                <a:latin typeface="Verdana" pitchFamily="34" charset="0"/>
              </a:rPr>
              <a:t>If you struggle to </a:t>
            </a:r>
            <a:endParaRPr lang="en-US" b="1" dirty="0" smtClean="0">
              <a:solidFill>
                <a:srgbClr val="EB3D00"/>
              </a:solidFill>
              <a:latin typeface="Verdana" pitchFamily="34" charset="0"/>
            </a:endParaRPr>
          </a:p>
          <a:p>
            <a:pPr algn="ctr" defTabSz="762000"/>
            <a:r>
              <a:rPr lang="en-US" b="1" dirty="0" smtClean="0">
                <a:solidFill>
                  <a:srgbClr val="EB3D00"/>
                </a:solidFill>
                <a:latin typeface="Verdana" pitchFamily="34" charset="0"/>
              </a:rPr>
              <a:t>find </a:t>
            </a:r>
            <a:r>
              <a:rPr lang="en-US" b="1" dirty="0">
                <a:solidFill>
                  <a:srgbClr val="EB3D00"/>
                </a:solidFill>
                <a:latin typeface="Verdana" pitchFamily="34" charset="0"/>
              </a:rPr>
              <a:t>a </a:t>
            </a:r>
            <a:r>
              <a:rPr lang="en-US" b="1" dirty="0" smtClean="0">
                <a:solidFill>
                  <a:srgbClr val="EB3D00"/>
                </a:solidFill>
                <a:latin typeface="Verdana" pitchFamily="34" charset="0"/>
              </a:rPr>
              <a:t>measure, </a:t>
            </a:r>
          </a:p>
          <a:p>
            <a:pPr algn="ctr" defTabSz="762000"/>
            <a:r>
              <a:rPr lang="en-US" b="1" dirty="0" smtClean="0">
                <a:solidFill>
                  <a:srgbClr val="EB3D00"/>
                </a:solidFill>
                <a:latin typeface="Verdana" pitchFamily="34" charset="0"/>
              </a:rPr>
              <a:t>question the </a:t>
            </a:r>
          </a:p>
          <a:p>
            <a:pPr algn="ctr" defTabSz="762000"/>
            <a:r>
              <a:rPr lang="en-US" b="1" dirty="0" smtClean="0">
                <a:solidFill>
                  <a:srgbClr val="EB3D00"/>
                </a:solidFill>
                <a:latin typeface="Verdana" pitchFamily="34" charset="0"/>
              </a:rPr>
              <a:t>expectation</a:t>
            </a:r>
            <a:endParaRPr lang="en-US" b="1" dirty="0" smtClean="0">
              <a:latin typeface="Verdana" pitchFamily="34" charset="0"/>
            </a:endParaRPr>
          </a:p>
          <a:p>
            <a:pPr algn="ctr" defTabSz="762000"/>
            <a:endParaRPr lang="en-US" b="1" dirty="0">
              <a:latin typeface="Verdana" pitchFamily="34" charset="0"/>
            </a:endParaRPr>
          </a:p>
        </p:txBody>
      </p:sp>
      <p:sp>
        <p:nvSpPr>
          <p:cNvPr id="34820" name="Freeform 4"/>
          <p:cNvSpPr>
            <a:spLocks/>
          </p:cNvSpPr>
          <p:nvPr/>
        </p:nvSpPr>
        <p:spPr bwMode="auto">
          <a:xfrm>
            <a:off x="4149725" y="594122"/>
            <a:ext cx="4556125" cy="1970782"/>
          </a:xfrm>
          <a:custGeom>
            <a:avLst/>
            <a:gdLst>
              <a:gd name="T0" fmla="*/ 2147483647 w 305"/>
              <a:gd name="T1" fmla="*/ 2147483647 h 153"/>
              <a:gd name="T2" fmla="*/ 2147483647 w 305"/>
              <a:gd name="T3" fmla="*/ 2147483647 h 153"/>
              <a:gd name="T4" fmla="*/ 2147483647 w 305"/>
              <a:gd name="T5" fmla="*/ 2147483647 h 153"/>
              <a:gd name="T6" fmla="*/ 2147483647 w 305"/>
              <a:gd name="T7" fmla="*/ 2147483647 h 153"/>
              <a:gd name="T8" fmla="*/ 2147483647 w 305"/>
              <a:gd name="T9" fmla="*/ 2147483647 h 153"/>
              <a:gd name="T10" fmla="*/ 2147483647 w 305"/>
              <a:gd name="T11" fmla="*/ 2147483647 h 153"/>
              <a:gd name="T12" fmla="*/ 2147483647 w 305"/>
              <a:gd name="T13" fmla="*/ 2147483647 h 153"/>
              <a:gd name="T14" fmla="*/ 2147483647 w 305"/>
              <a:gd name="T15" fmla="*/ 2147483647 h 153"/>
              <a:gd name="T16" fmla="*/ 2147483647 w 305"/>
              <a:gd name="T17" fmla="*/ 2147483647 h 153"/>
              <a:gd name="T18" fmla="*/ 2147483647 w 305"/>
              <a:gd name="T19" fmla="*/ 2147483647 h 153"/>
              <a:gd name="T20" fmla="*/ 2147483647 w 305"/>
              <a:gd name="T21" fmla="*/ 2147483647 h 153"/>
              <a:gd name="T22" fmla="*/ 2147483647 w 305"/>
              <a:gd name="T23" fmla="*/ 2147483647 h 153"/>
              <a:gd name="T24" fmla="*/ 2147483647 w 305"/>
              <a:gd name="T25" fmla="*/ 2147483647 h 153"/>
              <a:gd name="T26" fmla="*/ 2147483647 w 305"/>
              <a:gd name="T27" fmla="*/ 2147483647 h 153"/>
              <a:gd name="T28" fmla="*/ 2147483647 w 305"/>
              <a:gd name="T29" fmla="*/ 2147483647 h 153"/>
              <a:gd name="T30" fmla="*/ 2147483647 w 305"/>
              <a:gd name="T31" fmla="*/ 2147483647 h 153"/>
              <a:gd name="T32" fmla="*/ 2147483647 w 305"/>
              <a:gd name="T33" fmla="*/ 2147483647 h 153"/>
              <a:gd name="T34" fmla="*/ 2147483647 w 305"/>
              <a:gd name="T35" fmla="*/ 2147483647 h 153"/>
              <a:gd name="T36" fmla="*/ 2147483647 w 305"/>
              <a:gd name="T37" fmla="*/ 2147483647 h 153"/>
              <a:gd name="T38" fmla="*/ 2147483647 w 305"/>
              <a:gd name="T39" fmla="*/ 2147483647 h 153"/>
              <a:gd name="T40" fmla="*/ 2147483647 w 305"/>
              <a:gd name="T41" fmla="*/ 2147483647 h 153"/>
              <a:gd name="T42" fmla="*/ 2147483647 w 305"/>
              <a:gd name="T43" fmla="*/ 2147483647 h 153"/>
              <a:gd name="T44" fmla="*/ 2147483647 w 305"/>
              <a:gd name="T45" fmla="*/ 2147483647 h 153"/>
              <a:gd name="T46" fmla="*/ 2147483647 w 305"/>
              <a:gd name="T47" fmla="*/ 2147483647 h 153"/>
              <a:gd name="T48" fmla="*/ 2147483647 w 305"/>
              <a:gd name="T49" fmla="*/ 2147483647 h 153"/>
              <a:gd name="T50" fmla="*/ 0 w 305"/>
              <a:gd name="T51" fmla="*/ 2147483647 h 153"/>
              <a:gd name="T52" fmla="*/ 2147483647 w 305"/>
              <a:gd name="T53" fmla="*/ 2147483647 h 153"/>
              <a:gd name="T54" fmla="*/ 2147483647 w 305"/>
              <a:gd name="T55" fmla="*/ 2147483647 h 153"/>
              <a:gd name="T56" fmla="*/ 2147483647 w 305"/>
              <a:gd name="T57" fmla="*/ 2147483647 h 153"/>
              <a:gd name="T58" fmla="*/ 2147483647 w 305"/>
              <a:gd name="T59" fmla="*/ 2147483647 h 153"/>
              <a:gd name="T60" fmla="*/ 2147483647 w 305"/>
              <a:gd name="T61" fmla="*/ 2147483647 h 153"/>
              <a:gd name="T62" fmla="*/ 2147483647 w 305"/>
              <a:gd name="T63" fmla="*/ 2147483647 h 153"/>
              <a:gd name="T64" fmla="*/ 2147483647 w 305"/>
              <a:gd name="T65" fmla="*/ 2147483647 h 153"/>
              <a:gd name="T66" fmla="*/ 2147483647 w 305"/>
              <a:gd name="T67" fmla="*/ 2147483647 h 153"/>
              <a:gd name="T68" fmla="*/ 2147483647 w 305"/>
              <a:gd name="T69" fmla="*/ 2147483647 h 153"/>
              <a:gd name="T70" fmla="*/ 2147483647 w 305"/>
              <a:gd name="T71" fmla="*/ 2147483647 h 153"/>
              <a:gd name="T72" fmla="*/ 2147483647 w 305"/>
              <a:gd name="T73" fmla="*/ 2147483647 h 153"/>
              <a:gd name="T74" fmla="*/ 2147483647 w 305"/>
              <a:gd name="T75" fmla="*/ 2147483647 h 153"/>
              <a:gd name="T76" fmla="*/ 2147483647 w 305"/>
              <a:gd name="T77" fmla="*/ 2147483647 h 153"/>
              <a:gd name="T78" fmla="*/ 2147483647 w 305"/>
              <a:gd name="T79" fmla="*/ 2147483647 h 153"/>
              <a:gd name="T80" fmla="*/ 2147483647 w 305"/>
              <a:gd name="T81" fmla="*/ 2147483647 h 153"/>
              <a:gd name="T82" fmla="*/ 2147483647 w 305"/>
              <a:gd name="T83" fmla="*/ 2147483647 h 153"/>
              <a:gd name="T84" fmla="*/ 2147483647 w 305"/>
              <a:gd name="T85" fmla="*/ 2147483647 h 153"/>
              <a:gd name="T86" fmla="*/ 2147483647 w 305"/>
              <a:gd name="T87" fmla="*/ 2147483647 h 153"/>
              <a:gd name="T88" fmla="*/ 2147483647 w 305"/>
              <a:gd name="T89" fmla="*/ 2147483647 h 153"/>
              <a:gd name="T90" fmla="*/ 2147483647 w 305"/>
              <a:gd name="T91" fmla="*/ 2147483647 h 153"/>
              <a:gd name="T92" fmla="*/ 2147483647 w 305"/>
              <a:gd name="T93" fmla="*/ 2147483647 h 153"/>
              <a:gd name="T94" fmla="*/ 2147483647 w 305"/>
              <a:gd name="T95" fmla="*/ 2147483647 h 153"/>
              <a:gd name="T96" fmla="*/ 2147483647 w 305"/>
              <a:gd name="T97" fmla="*/ 2147483647 h 153"/>
              <a:gd name="T98" fmla="*/ 2147483647 w 305"/>
              <a:gd name="T99" fmla="*/ 2147483647 h 153"/>
              <a:gd name="T100" fmla="*/ 2147483647 w 305"/>
              <a:gd name="T101" fmla="*/ 2147483647 h 153"/>
              <a:gd name="T102" fmla="*/ 2147483647 w 305"/>
              <a:gd name="T103" fmla="*/ 0 h 153"/>
              <a:gd name="T104" fmla="*/ 2147483647 w 305"/>
              <a:gd name="T105" fmla="*/ 2147483647 h 15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05"/>
              <a:gd name="T160" fmla="*/ 0 h 153"/>
              <a:gd name="T161" fmla="*/ 305 w 305"/>
              <a:gd name="T162" fmla="*/ 153 h 15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05" h="153">
                <a:moveTo>
                  <a:pt x="213" y="13"/>
                </a:moveTo>
                <a:lnTo>
                  <a:pt x="213" y="4"/>
                </a:lnTo>
                <a:lnTo>
                  <a:pt x="223" y="13"/>
                </a:lnTo>
                <a:lnTo>
                  <a:pt x="225" y="1"/>
                </a:lnTo>
                <a:lnTo>
                  <a:pt x="250" y="13"/>
                </a:lnTo>
                <a:lnTo>
                  <a:pt x="284" y="5"/>
                </a:lnTo>
                <a:lnTo>
                  <a:pt x="250" y="19"/>
                </a:lnTo>
                <a:lnTo>
                  <a:pt x="279" y="17"/>
                </a:lnTo>
                <a:lnTo>
                  <a:pt x="250" y="26"/>
                </a:lnTo>
                <a:lnTo>
                  <a:pt x="293" y="27"/>
                </a:lnTo>
                <a:lnTo>
                  <a:pt x="249" y="34"/>
                </a:lnTo>
                <a:lnTo>
                  <a:pt x="281" y="37"/>
                </a:lnTo>
                <a:lnTo>
                  <a:pt x="249" y="41"/>
                </a:lnTo>
                <a:lnTo>
                  <a:pt x="288" y="44"/>
                </a:lnTo>
                <a:lnTo>
                  <a:pt x="249" y="45"/>
                </a:lnTo>
                <a:lnTo>
                  <a:pt x="279" y="54"/>
                </a:lnTo>
                <a:lnTo>
                  <a:pt x="249" y="52"/>
                </a:lnTo>
                <a:lnTo>
                  <a:pt x="305" y="143"/>
                </a:lnTo>
                <a:lnTo>
                  <a:pt x="235" y="52"/>
                </a:lnTo>
                <a:lnTo>
                  <a:pt x="224" y="64"/>
                </a:lnTo>
                <a:lnTo>
                  <a:pt x="213" y="53"/>
                </a:lnTo>
                <a:lnTo>
                  <a:pt x="202" y="64"/>
                </a:lnTo>
                <a:lnTo>
                  <a:pt x="191" y="49"/>
                </a:lnTo>
                <a:lnTo>
                  <a:pt x="210" y="153"/>
                </a:lnTo>
                <a:lnTo>
                  <a:pt x="168" y="52"/>
                </a:lnTo>
                <a:lnTo>
                  <a:pt x="0" y="151"/>
                </a:lnTo>
                <a:lnTo>
                  <a:pt x="144" y="52"/>
                </a:lnTo>
                <a:lnTo>
                  <a:pt x="116" y="59"/>
                </a:lnTo>
                <a:lnTo>
                  <a:pt x="130" y="52"/>
                </a:lnTo>
                <a:lnTo>
                  <a:pt x="94" y="54"/>
                </a:lnTo>
                <a:lnTo>
                  <a:pt x="120" y="48"/>
                </a:lnTo>
                <a:lnTo>
                  <a:pt x="79" y="47"/>
                </a:lnTo>
                <a:lnTo>
                  <a:pt x="120" y="41"/>
                </a:lnTo>
                <a:lnTo>
                  <a:pt x="102" y="41"/>
                </a:lnTo>
                <a:lnTo>
                  <a:pt x="120" y="37"/>
                </a:lnTo>
                <a:lnTo>
                  <a:pt x="88" y="34"/>
                </a:lnTo>
                <a:lnTo>
                  <a:pt x="120" y="31"/>
                </a:lnTo>
                <a:lnTo>
                  <a:pt x="88" y="27"/>
                </a:lnTo>
                <a:lnTo>
                  <a:pt x="120" y="24"/>
                </a:lnTo>
                <a:lnTo>
                  <a:pt x="102" y="17"/>
                </a:lnTo>
                <a:lnTo>
                  <a:pt x="117" y="19"/>
                </a:lnTo>
                <a:lnTo>
                  <a:pt x="101" y="7"/>
                </a:lnTo>
                <a:lnTo>
                  <a:pt x="121" y="13"/>
                </a:lnTo>
                <a:lnTo>
                  <a:pt x="121" y="1"/>
                </a:lnTo>
                <a:lnTo>
                  <a:pt x="131" y="12"/>
                </a:lnTo>
                <a:lnTo>
                  <a:pt x="143" y="1"/>
                </a:lnTo>
                <a:lnTo>
                  <a:pt x="155" y="12"/>
                </a:lnTo>
                <a:lnTo>
                  <a:pt x="167" y="1"/>
                </a:lnTo>
                <a:lnTo>
                  <a:pt x="168" y="13"/>
                </a:lnTo>
                <a:lnTo>
                  <a:pt x="179" y="3"/>
                </a:lnTo>
                <a:lnTo>
                  <a:pt x="190" y="13"/>
                </a:lnTo>
                <a:lnTo>
                  <a:pt x="191" y="0"/>
                </a:lnTo>
                <a:lnTo>
                  <a:pt x="213" y="13"/>
                </a:lnTo>
              </a:path>
            </a:pathLst>
          </a:custGeom>
          <a:solidFill>
            <a:srgbClr val="FEE6BC"/>
          </a:solidFill>
          <a:ln w="0" cap="sq">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endParaRPr lang="en-GB">
              <a:latin typeface="Verdana" pitchFamily="34" charset="0"/>
              <a:ea typeface="ＭＳ Ｐゴシック" pitchFamily="37" charset="-128"/>
              <a:cs typeface="+mn-cs"/>
            </a:endParaRPr>
          </a:p>
        </p:txBody>
      </p:sp>
      <p:sp>
        <p:nvSpPr>
          <p:cNvPr id="57382" name="Rectangle 12"/>
          <p:cNvSpPr>
            <a:spLocks noChangeArrowheads="1"/>
          </p:cNvSpPr>
          <p:nvPr/>
        </p:nvSpPr>
        <p:spPr bwMode="auto">
          <a:xfrm>
            <a:off x="5956730" y="764704"/>
            <a:ext cx="2045433" cy="492443"/>
          </a:xfrm>
          <a:prstGeom prst="rect">
            <a:avLst/>
          </a:prstGeom>
          <a:noFill/>
          <a:ln w="9525">
            <a:noFill/>
            <a:miter lim="800000"/>
            <a:headEnd/>
            <a:tailEnd/>
          </a:ln>
        </p:spPr>
        <p:txBody>
          <a:bodyPr wrap="none" lIns="0" tIns="0" rIns="0" bIns="0">
            <a:spAutoFit/>
          </a:bodyPr>
          <a:lstStyle/>
          <a:p>
            <a:pPr algn="ctr" defTabSz="762000"/>
            <a:r>
              <a:rPr lang="en-US" sz="1600" b="1" dirty="0" smtClean="0">
                <a:solidFill>
                  <a:srgbClr val="EB3D00"/>
                </a:solidFill>
                <a:latin typeface="Verdana" pitchFamily="34" charset="0"/>
              </a:rPr>
              <a:t>Change to suit </a:t>
            </a:r>
          </a:p>
          <a:p>
            <a:pPr algn="ctr" defTabSz="762000"/>
            <a:r>
              <a:rPr lang="en-US" sz="1600" b="1" dirty="0" smtClean="0">
                <a:solidFill>
                  <a:srgbClr val="EB3D00"/>
                </a:solidFill>
                <a:latin typeface="Verdana" pitchFamily="34" charset="0"/>
              </a:rPr>
              <a:t>your </a:t>
            </a:r>
            <a:r>
              <a:rPr lang="en-US" sz="1600" b="1" dirty="0" err="1">
                <a:solidFill>
                  <a:srgbClr val="EB3D00"/>
                </a:solidFill>
                <a:latin typeface="Verdana" pitchFamily="34" charset="0"/>
              </a:rPr>
              <a:t>organisation</a:t>
            </a:r>
            <a:endParaRPr lang="en-US" sz="1600" b="1" dirty="0">
              <a:latin typeface="Verdana" pitchFamily="34" charset="0"/>
            </a:endParaRPr>
          </a:p>
        </p:txBody>
      </p:sp>
      <p:sp>
        <p:nvSpPr>
          <p:cNvPr id="34"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Measuring Expectations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Tree>
  </p:cSld>
  <p:clrMapOvr>
    <a:masterClrMapping/>
  </p:clrMapOvr>
  <p:transition>
    <p:blinds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 Summarising</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fontScale="70000" lnSpcReduction="20000"/>
          </a:bodyPr>
          <a:lstStyle/>
          <a:p>
            <a:pPr marR="0" lvl="0" indent="1588" algn="ctr" defTabSz="914400" rtl="0" eaLnBrk="1" fontAlgn="auto" latinLnBrk="0" hangingPunct="1">
              <a:lnSpc>
                <a:spcPct val="100000"/>
              </a:lnSpc>
              <a:spcBef>
                <a:spcPct val="0"/>
              </a:spcBef>
              <a:spcAft>
                <a:spcPts val="0"/>
              </a:spcAft>
              <a:buClrTx/>
              <a:buSzPct val="90000"/>
              <a:tabLst/>
              <a:defRPr/>
            </a:pPr>
            <a:endParaRPr lang="en-GB" sz="4000" b="1" dirty="0" smtClean="0">
              <a:solidFill>
                <a:srgbClr val="B88C00"/>
              </a:solidFill>
              <a:effectLst>
                <a:outerShdw blurRad="38100" dist="38100" dir="2700000" algn="tl">
                  <a:srgbClr val="000000">
                    <a:alpha val="43137"/>
                  </a:srgbClr>
                </a:outerShdw>
              </a:effectLst>
              <a:latin typeface="Verdana" pitchFamily="34" charset="0"/>
            </a:endParaRPr>
          </a:p>
          <a:p>
            <a:pPr marR="0" lvl="0" indent="1588" algn="ctr" defTabSz="914400" rtl="0" eaLnBrk="1" fontAlgn="auto" latinLnBrk="0" hangingPunct="1">
              <a:lnSpc>
                <a:spcPct val="100000"/>
              </a:lnSpc>
              <a:spcBef>
                <a:spcPct val="0"/>
              </a:spcBef>
              <a:spcAft>
                <a:spcPts val="0"/>
              </a:spcAft>
              <a:buClrTx/>
              <a:buSzPct val="90000"/>
              <a:tabLst/>
              <a:defRPr/>
            </a:pPr>
            <a:endParaRPr lang="en-GB" sz="4000" b="1" dirty="0" smtClean="0">
              <a:solidFill>
                <a:srgbClr val="B88C00"/>
              </a:solidFill>
              <a:effectLst>
                <a:outerShdw blurRad="38100" dist="38100" dir="2700000" algn="tl">
                  <a:srgbClr val="000000">
                    <a:alpha val="43137"/>
                  </a:srgbClr>
                </a:outerShdw>
              </a:effectLst>
              <a:latin typeface="Verdana" pitchFamily="34" charset="0"/>
            </a:endParaRPr>
          </a:p>
          <a:p>
            <a:pPr marR="0" lvl="0" indent="1588" algn="ctr" defTabSz="914400" rtl="0" eaLnBrk="1" fontAlgn="auto" latinLnBrk="0" hangingPunct="1">
              <a:lnSpc>
                <a:spcPct val="100000"/>
              </a:lnSpc>
              <a:spcBef>
                <a:spcPct val="0"/>
              </a:spcBef>
              <a:spcAft>
                <a:spcPts val="0"/>
              </a:spcAft>
              <a:buClrTx/>
              <a:buSzPct val="90000"/>
              <a:tabLst/>
              <a:defRPr/>
            </a:pPr>
            <a:endParaRPr lang="en-GB" sz="3200" b="1" dirty="0" smtClean="0">
              <a:solidFill>
                <a:srgbClr val="B88C00"/>
              </a:solidFill>
              <a:effectLst>
                <a:outerShdw blurRad="38100" dist="38100" dir="2700000" algn="tl">
                  <a:srgbClr val="000000">
                    <a:alpha val="43137"/>
                  </a:srgbClr>
                </a:outerShdw>
              </a:effectLst>
              <a:latin typeface="Verdana" pitchFamily="34" charset="0"/>
            </a:endParaRPr>
          </a:p>
          <a:p>
            <a:pPr algn="ctr"/>
            <a:r>
              <a:rPr lang="en-GB" sz="4000" i="1" dirty="0" smtClean="0">
                <a:solidFill>
                  <a:srgbClr val="B88C00"/>
                </a:solidFill>
                <a:effectLst>
                  <a:outerShdw blurRad="38100" dist="38100" dir="2700000" algn="tl">
                    <a:srgbClr val="000000">
                      <a:alpha val="43137"/>
                    </a:srgbClr>
                  </a:outerShdw>
                </a:effectLst>
                <a:latin typeface="Verdana" pitchFamily="34" charset="0"/>
              </a:rPr>
              <a:t>Strategic planning is as much about planning and execution as it is about decision making – good decision making comes from getting the right data on which to base your decisions. </a:t>
            </a:r>
          </a:p>
          <a:p>
            <a:pPr algn="ctr"/>
            <a:endParaRPr lang="en-GB" sz="4000" i="1" dirty="0" smtClean="0">
              <a:solidFill>
                <a:srgbClr val="B88C00"/>
              </a:solidFill>
              <a:effectLst>
                <a:outerShdw blurRad="38100" dist="38100" dir="2700000" algn="tl">
                  <a:srgbClr val="000000">
                    <a:alpha val="43137"/>
                  </a:srgbClr>
                </a:outerShdw>
              </a:effectLst>
              <a:latin typeface="Verdana" pitchFamily="34" charset="0"/>
            </a:endParaRPr>
          </a:p>
          <a:p>
            <a:pPr algn="ctr"/>
            <a:r>
              <a:rPr lang="en-GB" sz="4000" i="1" dirty="0" smtClean="0">
                <a:solidFill>
                  <a:srgbClr val="B88C00"/>
                </a:solidFill>
                <a:effectLst>
                  <a:outerShdw blurRad="38100" dist="38100" dir="2700000" algn="tl">
                    <a:srgbClr val="000000">
                      <a:alpha val="43137"/>
                    </a:srgbClr>
                  </a:outerShdw>
                </a:effectLst>
                <a:latin typeface="Verdana" pitchFamily="34" charset="0"/>
              </a:rPr>
              <a:t>Indeed, opportunities for your organisation are substantial - you have more to do than you have time to do it – and in order to move your organisation into the future, you need to select the right opportunities and the right strategy to go with them.</a:t>
            </a:r>
            <a:endParaRPr lang="en-GB" sz="2000" dirty="0" smtClean="0">
              <a:solidFill>
                <a:srgbClr val="B88C00"/>
              </a:solidFill>
              <a:effectLst>
                <a:outerShdw blurRad="38100" dist="38100" dir="2700000" algn="tl">
                  <a:srgbClr val="000000">
                    <a:alpha val="43137"/>
                  </a:srgbClr>
                </a:outerShdw>
              </a:effectLst>
              <a:latin typeface="Verdana" pitchFamily="34" charset="0"/>
              <a:ea typeface="+mj-ea"/>
              <a:cs typeface="+mj-cs"/>
            </a:endParaRPr>
          </a:p>
          <a:p>
            <a:pPr marL="628650" lvl="1" indent="-180975" algn="just">
              <a:spcBef>
                <a:spcPct val="0"/>
              </a:spcBef>
              <a:buSzPct val="80000"/>
              <a:buBlip>
                <a:blip r:embed="rId2"/>
              </a:buBlip>
            </a:pPr>
            <a:endParaRPr lang="en-GB" sz="1400"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67</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dissolve">
                                      <p:cBhvr>
                                        <p:cTn id="7" dur="500"/>
                                        <p:tgtEl>
                                          <p:spTgt spid="3">
                                            <p:txEl>
                                              <p:pRg st="3" end="3"/>
                                            </p:txEl>
                                          </p:spTgt>
                                        </p:tgtEl>
                                      </p:cBhvr>
                                    </p:animEffect>
                                  </p:childTnLst>
                                  <p:subTnLst>
                                    <p:animClr>
                                      <p:cBhvr override="childStyle">
                                        <p:cTn dur="1" fill="hold" display="0" masterRel="nextClick" afterEffect="1"/>
                                        <p:tgtEl>
                                          <p:spTgt spid="3">
                                            <p:txEl>
                                              <p:pRg st="3" end="3"/>
                                            </p:txEl>
                                          </p:spTgt>
                                        </p:tgtEl>
                                        <p:attrNameLst>
                                          <p:attrName>ppt_c</p:attrName>
                                        </p:attrNameLst>
                                      </p:cBhvr>
                                      <p:to>
                                        <a:schemeClr val="bg2"/>
                                      </p:to>
                                    </p:animClr>
                                  </p:sub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dissolv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347216"/>
            <a:ext cx="8572560" cy="2649736"/>
          </a:xfrm>
          <a:prstGeom prst="rect">
            <a:avLst/>
          </a:prstGeom>
          <a:noFill/>
          <a:ln>
            <a:noFill/>
          </a:ln>
        </p:spPr>
        <p:txBody>
          <a:bodyPr vert="horz" lIns="91440" tIns="45720" rIns="91440" bIns="45720" rtlCol="0" anchor="ctr">
            <a:noAutofit/>
          </a:bodyPr>
          <a:lstStyle/>
          <a:p>
            <a:pPr lvl="0" algn="ctr">
              <a:spcBef>
                <a:spcPct val="0"/>
              </a:spcBef>
              <a:defRPr/>
            </a:pPr>
            <a:r>
              <a:rPr lang="en-GB" sz="4000" b="1" dirty="0" smtClean="0">
                <a:solidFill>
                  <a:srgbClr val="A80000"/>
                </a:solidFill>
                <a:effectLst>
                  <a:outerShdw blurRad="38100" dist="38100" dir="2700000" algn="tl">
                    <a:srgbClr val="000000">
                      <a:alpha val="43137"/>
                    </a:srgbClr>
                  </a:outerShdw>
                </a:effectLst>
                <a:latin typeface="Verdana" pitchFamily="34" charset="0"/>
              </a:rPr>
              <a:t>THEME 3 – </a:t>
            </a:r>
          </a:p>
          <a:p>
            <a:pPr lvl="0" algn="ctr">
              <a:spcBef>
                <a:spcPct val="0"/>
              </a:spcBef>
              <a:defRPr/>
            </a:pPr>
            <a:r>
              <a:rPr lang="en-GB" sz="4000" i="1" dirty="0" smtClean="0">
                <a:solidFill>
                  <a:srgbClr val="A80000"/>
                </a:solidFill>
                <a:effectLst>
                  <a:outerShdw blurRad="38100" dist="38100" dir="2700000" algn="tl">
                    <a:srgbClr val="000000">
                      <a:alpha val="43137"/>
                    </a:srgbClr>
                  </a:outerShdw>
                </a:effectLst>
                <a:latin typeface="Verdana" pitchFamily="34" charset="0"/>
              </a:rPr>
              <a:t>Strategic Planning Tools for Defining Strategy</a:t>
            </a:r>
            <a:endParaRPr lang="en-GB" sz="4000" i="1"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0" lvl="1" algn="just">
              <a:spcBef>
                <a:spcPct val="0"/>
              </a:spcBef>
              <a:buSzPct val="90000"/>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2"/>
              </a:buBlip>
            </a:pPr>
            <a:endParaRPr lang="en-GB" sz="1400" i="1"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i="1"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71</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pic>
        <p:nvPicPr>
          <p:cNvPr id="5122" name="Picture 2" descr="D:\Kamal\Zahir\Posters\Images\product_small.jpg"/>
          <p:cNvPicPr>
            <a:picLocks noChangeAspect="1" noChangeArrowheads="1"/>
          </p:cNvPicPr>
          <p:nvPr/>
        </p:nvPicPr>
        <p:blipFill>
          <a:blip r:embed="rId4" cstate="print"/>
          <a:srcRect/>
          <a:stretch>
            <a:fillRect/>
          </a:stretch>
        </p:blipFill>
        <p:spPr bwMode="auto">
          <a:xfrm>
            <a:off x="2411760" y="2996952"/>
            <a:ext cx="4318000" cy="2622550"/>
          </a:xfrm>
          <a:prstGeom prst="rect">
            <a:avLst/>
          </a:prstGeom>
          <a:noFill/>
        </p:spPr>
      </p:pic>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2284876"/>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Strategists have devised a number of strategic planning tools that can be used in strategic planning. These types of strategic practices facilitate managers to deal with the challenges confronted in managing their organisation’s strategic direction.</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dirty="0" smtClean="0">
                <a:solidFill>
                  <a:srgbClr val="002060"/>
                </a:solidFill>
                <a:latin typeface="Verdana" pitchFamily="34" charset="0"/>
              </a:rPr>
              <a:t>Following are the top 10 strategy tools highly addressed by practitioners and academic researchers:</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72</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6" name="Rounded Rectangle 5"/>
          <p:cNvSpPr/>
          <p:nvPr/>
        </p:nvSpPr>
        <p:spPr>
          <a:xfrm>
            <a:off x="827584" y="3789040"/>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Core Competency</a:t>
            </a:r>
            <a:r>
              <a:rPr lang="en-GB" sz="1200" b="1" dirty="0" smtClean="0">
                <a:solidFill>
                  <a:schemeClr val="bg1">
                    <a:lumMod val="85000"/>
                  </a:schemeClr>
                </a:solidFill>
                <a:latin typeface="Verdana" pitchFamily="34" charset="0"/>
              </a:rPr>
              <a:t> </a:t>
            </a:r>
            <a:r>
              <a:rPr lang="en-GB" sz="1200" b="1" dirty="0" smtClean="0">
                <a:solidFill>
                  <a:schemeClr val="tx1"/>
                </a:solidFill>
                <a:latin typeface="Verdana" pitchFamily="34" charset="0"/>
              </a:rPr>
              <a:t>Analysis</a:t>
            </a:r>
            <a:endParaRPr lang="en-GB" sz="1200" b="1" dirty="0">
              <a:solidFill>
                <a:schemeClr val="tx1"/>
              </a:solidFill>
              <a:latin typeface="Verdana" pitchFamily="34" charset="0"/>
            </a:endParaRPr>
          </a:p>
        </p:txBody>
      </p:sp>
      <p:sp>
        <p:nvSpPr>
          <p:cNvPr id="7" name="Rounded Rectangle 6"/>
          <p:cNvSpPr/>
          <p:nvPr/>
        </p:nvSpPr>
        <p:spPr>
          <a:xfrm>
            <a:off x="2339752" y="3789040"/>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Critical (Key) Success Factors</a:t>
            </a:r>
            <a:endParaRPr lang="en-GB" sz="1200" b="1" dirty="0">
              <a:solidFill>
                <a:schemeClr val="tx1"/>
              </a:solidFill>
              <a:latin typeface="Verdana" pitchFamily="34" charset="0"/>
            </a:endParaRPr>
          </a:p>
        </p:txBody>
      </p:sp>
      <p:sp>
        <p:nvSpPr>
          <p:cNvPr id="10" name="Rounded Rectangle 9"/>
          <p:cNvSpPr/>
          <p:nvPr/>
        </p:nvSpPr>
        <p:spPr>
          <a:xfrm>
            <a:off x="3851920" y="3789040"/>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Industry Life Cycle</a:t>
            </a:r>
            <a:endParaRPr lang="en-GB" sz="1200" b="1" dirty="0">
              <a:solidFill>
                <a:schemeClr val="tx1"/>
              </a:solidFill>
              <a:latin typeface="Verdana" pitchFamily="34" charset="0"/>
            </a:endParaRPr>
          </a:p>
        </p:txBody>
      </p:sp>
      <p:sp>
        <p:nvSpPr>
          <p:cNvPr id="11" name="Rounded Rectangle 10"/>
          <p:cNvSpPr/>
          <p:nvPr/>
        </p:nvSpPr>
        <p:spPr>
          <a:xfrm>
            <a:off x="5364088" y="3789040"/>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PESTLE</a:t>
            </a:r>
            <a:endParaRPr lang="en-GB" sz="1200" b="1" dirty="0">
              <a:solidFill>
                <a:schemeClr val="tx1"/>
              </a:solidFill>
              <a:latin typeface="Verdana" pitchFamily="34" charset="0"/>
            </a:endParaRPr>
          </a:p>
        </p:txBody>
      </p:sp>
      <p:sp>
        <p:nvSpPr>
          <p:cNvPr id="12" name="Rounded Rectangle 11"/>
          <p:cNvSpPr/>
          <p:nvPr/>
        </p:nvSpPr>
        <p:spPr>
          <a:xfrm>
            <a:off x="6876256" y="3789040"/>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Porter’s 5 Forces</a:t>
            </a:r>
            <a:endParaRPr lang="en-GB" sz="1200" b="1" dirty="0">
              <a:solidFill>
                <a:schemeClr val="tx1"/>
              </a:solidFill>
              <a:latin typeface="Verdana" pitchFamily="34" charset="0"/>
            </a:endParaRPr>
          </a:p>
        </p:txBody>
      </p:sp>
      <p:sp>
        <p:nvSpPr>
          <p:cNvPr id="13" name="Rounded Rectangle 12"/>
          <p:cNvSpPr/>
          <p:nvPr/>
        </p:nvSpPr>
        <p:spPr>
          <a:xfrm>
            <a:off x="827584" y="4653136"/>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Portfolio Matrices, BCG or McKinsey</a:t>
            </a:r>
            <a:endParaRPr lang="en-GB" sz="1200" b="1" dirty="0">
              <a:solidFill>
                <a:schemeClr val="tx1"/>
              </a:solidFill>
              <a:latin typeface="Verdana" pitchFamily="34" charset="0"/>
            </a:endParaRPr>
          </a:p>
        </p:txBody>
      </p:sp>
      <p:sp>
        <p:nvSpPr>
          <p:cNvPr id="14" name="Rounded Rectangle 13"/>
          <p:cNvSpPr/>
          <p:nvPr/>
        </p:nvSpPr>
        <p:spPr>
          <a:xfrm>
            <a:off x="2339752" y="4653136"/>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Resource-Based View</a:t>
            </a:r>
            <a:endParaRPr lang="en-GB" sz="1200" b="1" dirty="0">
              <a:solidFill>
                <a:schemeClr val="tx1"/>
              </a:solidFill>
              <a:latin typeface="Verdana" pitchFamily="34" charset="0"/>
            </a:endParaRPr>
          </a:p>
        </p:txBody>
      </p:sp>
      <p:sp>
        <p:nvSpPr>
          <p:cNvPr id="15" name="Rounded Rectangle 14"/>
          <p:cNvSpPr/>
          <p:nvPr/>
        </p:nvSpPr>
        <p:spPr>
          <a:xfrm>
            <a:off x="3851920" y="4653136"/>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Scenario Building</a:t>
            </a:r>
            <a:endParaRPr lang="en-GB" sz="1200" b="1" dirty="0">
              <a:solidFill>
                <a:schemeClr val="tx1"/>
              </a:solidFill>
              <a:latin typeface="Verdana" pitchFamily="34" charset="0"/>
            </a:endParaRPr>
          </a:p>
        </p:txBody>
      </p:sp>
      <p:sp>
        <p:nvSpPr>
          <p:cNvPr id="16" name="Rounded Rectangle 15"/>
          <p:cNvSpPr/>
          <p:nvPr/>
        </p:nvSpPr>
        <p:spPr>
          <a:xfrm>
            <a:off x="5364088" y="4653136"/>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SWOT</a:t>
            </a:r>
            <a:endParaRPr lang="en-GB" sz="1200" b="1" dirty="0">
              <a:solidFill>
                <a:schemeClr val="tx1"/>
              </a:solidFill>
              <a:latin typeface="Verdana" pitchFamily="34" charset="0"/>
            </a:endParaRPr>
          </a:p>
        </p:txBody>
      </p:sp>
      <p:sp>
        <p:nvSpPr>
          <p:cNvPr id="17" name="Rounded Rectangle 16"/>
          <p:cNvSpPr/>
          <p:nvPr/>
        </p:nvSpPr>
        <p:spPr>
          <a:xfrm>
            <a:off x="6876256" y="4653136"/>
            <a:ext cx="1296144" cy="648072"/>
          </a:xfrm>
          <a:prstGeom prst="roundRect">
            <a:avLst/>
          </a:prstGeom>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200" b="1" dirty="0" smtClean="0">
                <a:solidFill>
                  <a:schemeClr val="tx1"/>
                </a:solidFill>
                <a:latin typeface="Verdana" pitchFamily="34" charset="0"/>
              </a:rPr>
              <a:t>Value Chain</a:t>
            </a:r>
            <a:endParaRPr lang="en-GB" sz="1200" b="1" dirty="0">
              <a:solidFill>
                <a:schemeClr val="tx1"/>
              </a:solidFill>
              <a:latin typeface="Verdana" pitchFamily="34" charset="0"/>
            </a:endParaRPr>
          </a:p>
        </p:txBody>
      </p:sp>
      <p:sp>
        <p:nvSpPr>
          <p:cNvPr id="18" name="Rectangle 17"/>
          <p:cNvSpPr/>
          <p:nvPr/>
        </p:nvSpPr>
        <p:spPr>
          <a:xfrm>
            <a:off x="1403648" y="6021288"/>
            <a:ext cx="6336704" cy="415498"/>
          </a:xfrm>
          <a:prstGeom prst="rect">
            <a:avLst/>
          </a:prstGeom>
        </p:spPr>
        <p:txBody>
          <a:bodyPr wrap="square">
            <a:spAutoFit/>
          </a:bodyPr>
          <a:lstStyle/>
          <a:p>
            <a:pPr algn="just"/>
            <a:r>
              <a:rPr lang="en-GB" sz="1050" b="1" i="1" dirty="0" smtClean="0"/>
              <a:t>Source: </a:t>
            </a:r>
            <a:r>
              <a:rPr lang="en-GB" sz="1050" i="1" dirty="0" smtClean="0"/>
              <a:t>Jarzabkowski, P., Giulietti, M. and Oliveira, B. (2009) Building a Strategy Toolkit: Lessons from Business, AIM Research.</a:t>
            </a:r>
            <a:endParaRPr lang="en-GB" sz="1050" i="1" dirty="0" smtClean="0">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7"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anim calcmode="lin" valueType="num">
                                      <p:cBhvr>
                                        <p:cTn id="29" dur="500" fill="hold"/>
                                        <p:tgtEl>
                                          <p:spTgt spid="7"/>
                                        </p:tgtEl>
                                        <p:attrNameLst>
                                          <p:attrName>ppt_x</p:attrName>
                                        </p:attrNameLst>
                                      </p:cBhvr>
                                      <p:tavLst>
                                        <p:tav tm="0">
                                          <p:val>
                                            <p:strVal val="#ppt_x"/>
                                          </p:val>
                                        </p:tav>
                                        <p:tav tm="100000">
                                          <p:val>
                                            <p:strVal val="#ppt_x"/>
                                          </p:val>
                                        </p:tav>
                                      </p:tavLst>
                                    </p:anim>
                                    <p:anim calcmode="lin" valueType="num">
                                      <p:cBhvr>
                                        <p:cTn id="30" dur="500" fill="hold"/>
                                        <p:tgtEl>
                                          <p:spTgt spid="7"/>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47"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anim calcmode="lin" valueType="num">
                                      <p:cBhvr>
                                        <p:cTn id="41" dur="500" fill="hold"/>
                                        <p:tgtEl>
                                          <p:spTgt spid="11"/>
                                        </p:tgtEl>
                                        <p:attrNameLst>
                                          <p:attrName>ppt_x</p:attrName>
                                        </p:attrNameLst>
                                      </p:cBhvr>
                                      <p:tavLst>
                                        <p:tav tm="0">
                                          <p:val>
                                            <p:strVal val="#ppt_x"/>
                                          </p:val>
                                        </p:tav>
                                        <p:tav tm="100000">
                                          <p:val>
                                            <p:strVal val="#ppt_x"/>
                                          </p:val>
                                        </p:tav>
                                      </p:tavLst>
                                    </p:anim>
                                    <p:anim calcmode="lin" valueType="num">
                                      <p:cBhvr>
                                        <p:cTn id="42" dur="5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47"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anim calcmode="lin" valueType="num">
                                      <p:cBhvr>
                                        <p:cTn id="47" dur="500" fill="hold"/>
                                        <p:tgtEl>
                                          <p:spTgt spid="12"/>
                                        </p:tgtEl>
                                        <p:attrNameLst>
                                          <p:attrName>ppt_x</p:attrName>
                                        </p:attrNameLst>
                                      </p:cBhvr>
                                      <p:tavLst>
                                        <p:tav tm="0">
                                          <p:val>
                                            <p:strVal val="#ppt_x"/>
                                          </p:val>
                                        </p:tav>
                                        <p:tav tm="100000">
                                          <p:val>
                                            <p:strVal val="#ppt_x"/>
                                          </p:val>
                                        </p:tav>
                                      </p:tavLst>
                                    </p:anim>
                                    <p:anim calcmode="lin" valueType="num">
                                      <p:cBhvr>
                                        <p:cTn id="48" dur="50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3500"/>
                            </p:stCondLst>
                            <p:childTnLst>
                              <p:par>
                                <p:cTn id="50" presetID="42"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anim calcmode="lin" valueType="num">
                                      <p:cBhvr>
                                        <p:cTn id="53" dur="500" fill="hold"/>
                                        <p:tgtEl>
                                          <p:spTgt spid="13"/>
                                        </p:tgtEl>
                                        <p:attrNameLst>
                                          <p:attrName>ppt_x</p:attrName>
                                        </p:attrNameLst>
                                      </p:cBhvr>
                                      <p:tavLst>
                                        <p:tav tm="0">
                                          <p:val>
                                            <p:strVal val="#ppt_x"/>
                                          </p:val>
                                        </p:tav>
                                        <p:tav tm="100000">
                                          <p:val>
                                            <p:strVal val="#ppt_x"/>
                                          </p:val>
                                        </p:tav>
                                      </p:tavLst>
                                    </p:anim>
                                    <p:anim calcmode="lin" valueType="num">
                                      <p:cBhvr>
                                        <p:cTn id="54" dur="500" fill="hold"/>
                                        <p:tgtEl>
                                          <p:spTgt spid="13"/>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42"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anim calcmode="lin" valueType="num">
                                      <p:cBhvr>
                                        <p:cTn id="59" dur="500" fill="hold"/>
                                        <p:tgtEl>
                                          <p:spTgt spid="14"/>
                                        </p:tgtEl>
                                        <p:attrNameLst>
                                          <p:attrName>ppt_x</p:attrName>
                                        </p:attrNameLst>
                                      </p:cBhvr>
                                      <p:tavLst>
                                        <p:tav tm="0">
                                          <p:val>
                                            <p:strVal val="#ppt_x"/>
                                          </p:val>
                                        </p:tav>
                                        <p:tav tm="100000">
                                          <p:val>
                                            <p:strVal val="#ppt_x"/>
                                          </p:val>
                                        </p:tav>
                                      </p:tavLst>
                                    </p:anim>
                                    <p:anim calcmode="lin" valueType="num">
                                      <p:cBhvr>
                                        <p:cTn id="60" dur="500" fill="hold"/>
                                        <p:tgtEl>
                                          <p:spTgt spid="14"/>
                                        </p:tgtEl>
                                        <p:attrNameLst>
                                          <p:attrName>ppt_y</p:attrName>
                                        </p:attrNameLst>
                                      </p:cBhvr>
                                      <p:tavLst>
                                        <p:tav tm="0">
                                          <p:val>
                                            <p:strVal val="#ppt_y+.1"/>
                                          </p:val>
                                        </p:tav>
                                        <p:tav tm="100000">
                                          <p:val>
                                            <p:strVal val="#ppt_y"/>
                                          </p:val>
                                        </p:tav>
                                      </p:tavLst>
                                    </p:anim>
                                  </p:childTnLst>
                                </p:cTn>
                              </p:par>
                            </p:childTnLst>
                          </p:cTn>
                        </p:par>
                        <p:par>
                          <p:cTn id="61" fill="hold">
                            <p:stCondLst>
                              <p:cond delay="4500"/>
                            </p:stCondLst>
                            <p:childTnLst>
                              <p:par>
                                <p:cTn id="62" presetID="42"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500"/>
                                        <p:tgtEl>
                                          <p:spTgt spid="15"/>
                                        </p:tgtEl>
                                      </p:cBhvr>
                                    </p:animEffect>
                                    <p:anim calcmode="lin" valueType="num">
                                      <p:cBhvr>
                                        <p:cTn id="65" dur="500" fill="hold"/>
                                        <p:tgtEl>
                                          <p:spTgt spid="15"/>
                                        </p:tgtEl>
                                        <p:attrNameLst>
                                          <p:attrName>ppt_x</p:attrName>
                                        </p:attrNameLst>
                                      </p:cBhvr>
                                      <p:tavLst>
                                        <p:tav tm="0">
                                          <p:val>
                                            <p:strVal val="#ppt_x"/>
                                          </p:val>
                                        </p:tav>
                                        <p:tav tm="100000">
                                          <p:val>
                                            <p:strVal val="#ppt_x"/>
                                          </p:val>
                                        </p:tav>
                                      </p:tavLst>
                                    </p:anim>
                                    <p:anim calcmode="lin" valueType="num">
                                      <p:cBhvr>
                                        <p:cTn id="66" dur="500" fill="hold"/>
                                        <p:tgtEl>
                                          <p:spTgt spid="15"/>
                                        </p:tgtEl>
                                        <p:attrNameLst>
                                          <p:attrName>ppt_y</p:attrName>
                                        </p:attrNameLst>
                                      </p:cBhvr>
                                      <p:tavLst>
                                        <p:tav tm="0">
                                          <p:val>
                                            <p:strVal val="#ppt_y+.1"/>
                                          </p:val>
                                        </p:tav>
                                        <p:tav tm="100000">
                                          <p:val>
                                            <p:strVal val="#ppt_y"/>
                                          </p:val>
                                        </p:tav>
                                      </p:tavLst>
                                    </p:anim>
                                  </p:childTnLst>
                                </p:cTn>
                              </p:par>
                            </p:childTnLst>
                          </p:cTn>
                        </p:par>
                        <p:par>
                          <p:cTn id="67" fill="hold">
                            <p:stCondLst>
                              <p:cond delay="5000"/>
                            </p:stCondLst>
                            <p:childTnLst>
                              <p:par>
                                <p:cTn id="68" presetID="42" presetClass="entr" presetSubtype="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anim calcmode="lin" valueType="num">
                                      <p:cBhvr>
                                        <p:cTn id="71" dur="500" fill="hold"/>
                                        <p:tgtEl>
                                          <p:spTgt spid="16"/>
                                        </p:tgtEl>
                                        <p:attrNameLst>
                                          <p:attrName>ppt_x</p:attrName>
                                        </p:attrNameLst>
                                      </p:cBhvr>
                                      <p:tavLst>
                                        <p:tav tm="0">
                                          <p:val>
                                            <p:strVal val="#ppt_x"/>
                                          </p:val>
                                        </p:tav>
                                        <p:tav tm="100000">
                                          <p:val>
                                            <p:strVal val="#ppt_x"/>
                                          </p:val>
                                        </p:tav>
                                      </p:tavLst>
                                    </p:anim>
                                    <p:anim calcmode="lin" valueType="num">
                                      <p:cBhvr>
                                        <p:cTn id="72" dur="500" fill="hold"/>
                                        <p:tgtEl>
                                          <p:spTgt spid="16"/>
                                        </p:tgtEl>
                                        <p:attrNameLst>
                                          <p:attrName>ppt_y</p:attrName>
                                        </p:attrNameLst>
                                      </p:cBhvr>
                                      <p:tavLst>
                                        <p:tav tm="0">
                                          <p:val>
                                            <p:strVal val="#ppt_y+.1"/>
                                          </p:val>
                                        </p:tav>
                                        <p:tav tm="100000">
                                          <p:val>
                                            <p:strVal val="#ppt_y"/>
                                          </p:val>
                                        </p:tav>
                                      </p:tavLst>
                                    </p:anim>
                                  </p:childTnLst>
                                </p:cTn>
                              </p:par>
                            </p:childTnLst>
                          </p:cTn>
                        </p:par>
                        <p:par>
                          <p:cTn id="73" fill="hold">
                            <p:stCondLst>
                              <p:cond delay="5500"/>
                            </p:stCondLst>
                            <p:childTnLst>
                              <p:par>
                                <p:cTn id="74" presetID="42" presetClass="entr" presetSubtype="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anim calcmode="lin" valueType="num">
                                      <p:cBhvr>
                                        <p:cTn id="77" dur="500" fill="hold"/>
                                        <p:tgtEl>
                                          <p:spTgt spid="17"/>
                                        </p:tgtEl>
                                        <p:attrNameLst>
                                          <p:attrName>ppt_x</p:attrName>
                                        </p:attrNameLst>
                                      </p:cBhvr>
                                      <p:tavLst>
                                        <p:tav tm="0">
                                          <p:val>
                                            <p:strVal val="#ppt_x"/>
                                          </p:val>
                                        </p:tav>
                                        <p:tav tm="100000">
                                          <p:val>
                                            <p:strVal val="#ppt_x"/>
                                          </p:val>
                                        </p:tav>
                                      </p:tavLst>
                                    </p:anim>
                                    <p:anim calcmode="lin" valueType="num">
                                      <p:cBhvr>
                                        <p:cTn id="78"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1700" dirty="0" smtClean="0">
                <a:solidFill>
                  <a:srgbClr val="002060"/>
                </a:solidFill>
                <a:latin typeface="Verdana" pitchFamily="34" charset="0"/>
              </a:rPr>
              <a:t>Those capabilities fundamental to a firm’s strategy and performance that are deployed across strategic business units.</a:t>
            </a:r>
          </a:p>
          <a:p>
            <a:pPr marL="265113" lvl="0" indent="-265113" algn="just">
              <a:spcBef>
                <a:spcPct val="0"/>
              </a:spcBef>
              <a:buSzPct val="90000"/>
              <a:buBlip>
                <a:blip r:embed="rId2"/>
              </a:buBlip>
              <a:defRPr/>
            </a:pPr>
            <a:endParaRPr lang="en-GB" dirty="0" smtClean="0">
              <a:solidFill>
                <a:srgbClr val="002060"/>
              </a:solidFill>
              <a:latin typeface="Verdana" pitchFamily="34" charset="0"/>
            </a:endParaRPr>
          </a:p>
          <a:p>
            <a:pPr marL="265113" lvl="0" indent="-265113" algn="just">
              <a:spcBef>
                <a:spcPct val="0"/>
              </a:spcBef>
              <a:buSzPct val="90000"/>
              <a:buBlip>
                <a:blip r:embed="rId2"/>
              </a:buBlip>
              <a:defRPr/>
            </a:pPr>
            <a:r>
              <a:rPr lang="en-GB" sz="1700" dirty="0" smtClean="0">
                <a:solidFill>
                  <a:srgbClr val="002060"/>
                </a:solidFill>
                <a:latin typeface="Verdana" pitchFamily="34" charset="0"/>
              </a:rPr>
              <a:t>Core competencies are a set of unique internal skills processes and systems that provide competitive advantage in the market. The benefit of the analysis to the company includes the following.</a:t>
            </a:r>
          </a:p>
          <a:p>
            <a:pPr marL="265113" lvl="0" indent="-265113" algn="just">
              <a:spcBef>
                <a:spcPct val="0"/>
              </a:spcBef>
              <a:buSzPct val="90000"/>
              <a:buBlip>
                <a:blip r:embed="rId2"/>
              </a:buBlip>
              <a:defRPr/>
            </a:pPr>
            <a:endParaRPr lang="en-GB" sz="14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1400" i="1" dirty="0" smtClean="0">
                <a:solidFill>
                  <a:srgbClr val="002060"/>
                </a:solidFill>
                <a:latin typeface="Verdana" pitchFamily="34" charset="0"/>
              </a:rPr>
              <a:t>A disciplined approach to identifying those activities that the business must undertake to compete in the market. </a:t>
            </a:r>
          </a:p>
          <a:p>
            <a:pPr marL="722313" lvl="1" indent="-265113" algn="just">
              <a:spcBef>
                <a:spcPct val="0"/>
              </a:spcBef>
              <a:buSzPct val="90000"/>
              <a:buBlip>
                <a:blip r:embed="rId3"/>
              </a:buBlip>
              <a:defRPr/>
            </a:pPr>
            <a:endParaRPr lang="en-GB" sz="1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400" i="1" dirty="0" smtClean="0">
                <a:solidFill>
                  <a:srgbClr val="002060"/>
                </a:solidFill>
                <a:latin typeface="Verdana" pitchFamily="34" charset="0"/>
              </a:rPr>
              <a:t>A process for evaluation and prioritisation of the collective know how of the business. </a:t>
            </a:r>
          </a:p>
          <a:p>
            <a:pPr marL="722313" lvl="1" indent="-265113" algn="just">
              <a:spcBef>
                <a:spcPct val="0"/>
              </a:spcBef>
              <a:buSzPct val="90000"/>
              <a:buBlip>
                <a:blip r:embed="rId3"/>
              </a:buBlip>
              <a:defRPr/>
            </a:pPr>
            <a:endParaRPr lang="en-GB" sz="1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400" i="1" dirty="0" smtClean="0">
                <a:solidFill>
                  <a:srgbClr val="002060"/>
                </a:solidFill>
                <a:latin typeface="Verdana" pitchFamily="34" charset="0"/>
              </a:rPr>
              <a:t>A process for identifying values and prioritising the activities of the business in a way that lends itself to making strategic decisions on the use of company resources or the need for new or additional resources.</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73</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ounded Rectangle 5"/>
          <p:cNvSpPr/>
          <p:nvPr/>
        </p:nvSpPr>
        <p:spPr>
          <a:xfrm>
            <a:off x="1331760"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Core Competency Analysis</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504056"/>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1700" dirty="0" err="1" smtClean="0">
                <a:solidFill>
                  <a:srgbClr val="002060"/>
                </a:solidFill>
                <a:latin typeface="Verdana" pitchFamily="34" charset="0"/>
              </a:rPr>
              <a:t>Ansoff</a:t>
            </a:r>
            <a:r>
              <a:rPr lang="en-GB" sz="1700" dirty="0" smtClean="0">
                <a:solidFill>
                  <a:srgbClr val="002060"/>
                </a:solidFill>
                <a:latin typeface="Verdana" pitchFamily="34" charset="0"/>
              </a:rPr>
              <a:t> Matrix  (</a:t>
            </a:r>
            <a:r>
              <a:rPr lang="en-GB" sz="1700" dirty="0" err="1" smtClean="0">
                <a:solidFill>
                  <a:srgbClr val="002060"/>
                </a:solidFill>
                <a:latin typeface="Verdana" pitchFamily="34" charset="0"/>
              </a:rPr>
              <a:t>Ansoff</a:t>
            </a:r>
            <a:r>
              <a:rPr lang="en-GB" sz="1700" dirty="0" smtClean="0">
                <a:solidFill>
                  <a:srgbClr val="002060"/>
                </a:solidFill>
                <a:latin typeface="Verdana" pitchFamily="34" charset="0"/>
              </a:rPr>
              <a:t>, 1965)</a:t>
            </a:r>
            <a:endParaRPr lang="en-GB" sz="1400" i="1"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73</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6" name="Rounded Rectangle 5"/>
          <p:cNvSpPr/>
          <p:nvPr/>
        </p:nvSpPr>
        <p:spPr>
          <a:xfrm>
            <a:off x="1331760"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Core Competency Analysis</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pic>
        <p:nvPicPr>
          <p:cNvPr id="193538" name="Picture 2" descr="http://tutor2u.net/business/images/Ansoff%20Matrix%20w500.gif"/>
          <p:cNvPicPr>
            <a:picLocks noChangeAspect="1" noChangeArrowheads="1"/>
          </p:cNvPicPr>
          <p:nvPr/>
        </p:nvPicPr>
        <p:blipFill>
          <a:blip r:embed="rId4" cstate="print"/>
          <a:srcRect t="3653" b="3196"/>
          <a:stretch>
            <a:fillRect/>
          </a:stretch>
        </p:blipFill>
        <p:spPr bwMode="auto">
          <a:xfrm>
            <a:off x="2411760" y="2780928"/>
            <a:ext cx="5256584" cy="367240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Those variables that management can influence through its decisions and that can significantly affect the overall competitive position of the firm in an industry.</a:t>
            </a:r>
          </a:p>
          <a:p>
            <a:pPr marL="265113" lvl="0" indent="-265113" algn="just">
              <a:spcBef>
                <a:spcPct val="0"/>
              </a:spcBef>
              <a:buSzPct val="90000"/>
              <a:buBlip>
                <a:blip r:embed="rId2"/>
              </a:buBlip>
              <a:defRPr/>
            </a:pPr>
            <a:endParaRPr lang="en-GB" sz="14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dirty="0" smtClean="0">
                <a:solidFill>
                  <a:srgbClr val="002060"/>
                </a:solidFill>
                <a:latin typeface="Verdana" pitchFamily="34" charset="0"/>
              </a:rPr>
              <a:t>Types of CFSs that can be taken into consideration:</a:t>
            </a:r>
          </a:p>
          <a:p>
            <a:pPr marL="265113" lvl="0" indent="-265113" algn="just">
              <a:spcBef>
                <a:spcPct val="0"/>
              </a:spcBef>
              <a:buSzPct val="90000"/>
              <a:buBlip>
                <a:blip r:embed="rId2"/>
              </a:buBlip>
              <a:defRPr/>
            </a:pPr>
            <a:endParaRPr lang="en-GB" sz="14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1400" i="1" dirty="0" smtClean="0">
                <a:solidFill>
                  <a:srgbClr val="002060"/>
                </a:solidFill>
                <a:latin typeface="Verdana" pitchFamily="34" charset="0"/>
              </a:rPr>
              <a:t>The structure of a particular industry (industry)</a:t>
            </a:r>
          </a:p>
          <a:p>
            <a:pPr marL="722313" lvl="1" indent="-265113" algn="just">
              <a:spcBef>
                <a:spcPct val="0"/>
              </a:spcBef>
              <a:buSzPct val="90000"/>
              <a:buBlip>
                <a:blip r:embed="rId3"/>
              </a:buBlip>
              <a:defRPr/>
            </a:pPr>
            <a:endParaRPr lang="en-GB" sz="1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400" i="1" dirty="0" smtClean="0">
                <a:solidFill>
                  <a:srgbClr val="002060"/>
                </a:solidFill>
                <a:latin typeface="Verdana" pitchFamily="34" charset="0"/>
              </a:rPr>
              <a:t>competitive strategy, industry position, and geographical location (strategy)</a:t>
            </a:r>
          </a:p>
          <a:p>
            <a:pPr marL="722313" lvl="1" indent="-265113" algn="just">
              <a:spcBef>
                <a:spcPct val="0"/>
              </a:spcBef>
              <a:buSzPct val="90000"/>
              <a:buBlip>
                <a:blip r:embed="rId3"/>
              </a:buBlip>
              <a:defRPr/>
            </a:pPr>
            <a:endParaRPr lang="en-GB" sz="1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400" i="1" dirty="0" smtClean="0">
                <a:solidFill>
                  <a:srgbClr val="002060"/>
                </a:solidFill>
                <a:latin typeface="Verdana" pitchFamily="34" charset="0"/>
              </a:rPr>
              <a:t>the macro environment (environmental)</a:t>
            </a:r>
          </a:p>
          <a:p>
            <a:pPr marL="722313" lvl="1" indent="-265113" algn="just">
              <a:spcBef>
                <a:spcPct val="0"/>
              </a:spcBef>
              <a:buSzPct val="90000"/>
              <a:buBlip>
                <a:blip r:embed="rId3"/>
              </a:buBlip>
              <a:defRPr/>
            </a:pPr>
            <a:endParaRPr lang="en-GB" sz="1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400" i="1" dirty="0" smtClean="0">
                <a:solidFill>
                  <a:srgbClr val="002060"/>
                </a:solidFill>
                <a:latin typeface="Verdana" pitchFamily="34" charset="0"/>
              </a:rPr>
              <a:t>problems or challenges to the organization (temporal)</a:t>
            </a:r>
          </a:p>
          <a:p>
            <a:pPr marL="722313" lvl="1" indent="-265113" algn="just">
              <a:spcBef>
                <a:spcPct val="0"/>
              </a:spcBef>
              <a:buSzPct val="90000"/>
              <a:buBlip>
                <a:blip r:embed="rId3"/>
              </a:buBlip>
              <a:defRPr/>
            </a:pPr>
            <a:endParaRPr lang="en-GB" sz="1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400" i="1" dirty="0" smtClean="0">
                <a:solidFill>
                  <a:srgbClr val="002060"/>
                </a:solidFill>
                <a:latin typeface="Verdana" pitchFamily="34" charset="0"/>
              </a:rPr>
              <a:t>management perspective (management)</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74</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ounded Rectangle 5"/>
          <p:cNvSpPr/>
          <p:nvPr/>
        </p:nvSpPr>
        <p:spPr>
          <a:xfrm>
            <a:off x="2627784"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Critical (Key) Success Factors</a:t>
            </a:r>
            <a:endParaRPr lang="en-GB" sz="1000" b="1" dirty="0">
              <a:solidFill>
                <a:schemeClr val="tx1"/>
              </a:solidFill>
              <a:latin typeface="Verdana" pitchFamily="34" charset="0"/>
            </a:endParaRPr>
          </a:p>
        </p:txBody>
      </p:sp>
      <p:sp>
        <p:nvSpPr>
          <p:cNvPr id="7" name="Rounded Rectangle 6"/>
          <p:cNvSpPr/>
          <p:nvPr/>
        </p:nvSpPr>
        <p:spPr>
          <a:xfrm>
            <a:off x="133164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subTnLst>
                                    <p:animClr>
                                      <p:cBhvr override="childStyle">
                                        <p:cTn dur="1" fill="hold" display="0" masterRel="nextClick" afterEffect="1"/>
                                        <p:tgtEl>
                                          <p:spTgt spid="3">
                                            <p:txEl>
                                              <p:pRg st="8" end="8"/>
                                            </p:txEl>
                                          </p:spTgt>
                                        </p:tgtEl>
                                        <p:attrNameLst>
                                          <p:attrName>ppt_c</p:attrName>
                                        </p:attrNameLst>
                                      </p:cBhvr>
                                      <p:to>
                                        <a:schemeClr val="bg2"/>
                                      </p:to>
                                    </p:animClr>
                                  </p:sub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47" dur="600" fill="hold">
                                          <p:stCondLst>
                                            <p:cond delay="0"/>
                                          </p:stCondLst>
                                        </p:cTn>
                                        <p:tgtEl>
                                          <p:spTgt spid="3">
                                            <p:txEl>
                                              <p:pRg st="10" end="10"/>
                                            </p:txEl>
                                          </p:spTgt>
                                        </p:tgtEl>
                                        <p:attrNameLst>
                                          <p:attrName>ppt_x</p:attrName>
                                        </p:attrNameLst>
                                      </p:cBhvr>
                                    </p:anim>
                                    <p:anim from="0" to="-1.0" calcmode="lin" valueType="num">
                                      <p:cBhvr>
                                        <p:cTn id="48" dur="200" decel="50000" autoRev="1" fill="hold">
                                          <p:stCondLst>
                                            <p:cond delay="600"/>
                                          </p:stCondLst>
                                        </p:cTn>
                                        <p:tgtEl>
                                          <p:spTgt spid="3">
                                            <p:txEl>
                                              <p:pRg st="10" end="10"/>
                                            </p:txEl>
                                          </p:spTgt>
                                        </p:tgtEl>
                                        <p:attrNameLst>
                                          <p:attrName>xshear</p:attrName>
                                        </p:attrNameLst>
                                      </p:cBhvr>
                                    </p:anim>
                                    <p:animScale>
                                      <p:cBhvr>
                                        <p:cTn id="49" dur="200" decel="100000" autoRev="1" fill="hold">
                                          <p:stCondLst>
                                            <p:cond delay="600"/>
                                          </p:stCondLst>
                                        </p:cTn>
                                        <p:tgtEl>
                                          <p:spTgt spid="3">
                                            <p:txEl>
                                              <p:pRg st="10" end="10"/>
                                            </p:txEl>
                                          </p:spTgt>
                                        </p:tgtEl>
                                      </p:cBhvr>
                                      <p:from x="100000" y="100000"/>
                                      <p:to x="80000" y="100000"/>
                                    </p:animScale>
                                    <p:anim by="(#ppt_h/3+#ppt_w*0.1)" calcmode="lin" valueType="num">
                                      <p:cBhvr additive="sum">
                                        <p:cTn id="50" dur="200" decel="100000" autoRev="1" fill="hold">
                                          <p:stCondLst>
                                            <p:cond delay="600"/>
                                          </p:stCondLst>
                                        </p:cTn>
                                        <p:tgtEl>
                                          <p:spTgt spid="3">
                                            <p:txEl>
                                              <p:pRg st="10" end="10"/>
                                            </p:txEl>
                                          </p:spTgt>
                                        </p:tgtEl>
                                        <p:attrNameLst>
                                          <p:attrName>ppt_x</p:attrName>
                                        </p:attrNameLst>
                                      </p:cBhvr>
                                    </p:anim>
                                  </p:childTnLst>
                                  <p:subTnLst>
                                    <p:animClr>
                                      <p:cBhvr override="childStyle">
                                        <p:cTn dur="1" fill="hold" display="0" masterRel="nextClick" afterEffect="1"/>
                                        <p:tgtEl>
                                          <p:spTgt spid="3">
                                            <p:txEl>
                                              <p:pRg st="10" end="10"/>
                                            </p:txEl>
                                          </p:spTgt>
                                        </p:tgtEl>
                                        <p:attrNameLst>
                                          <p:attrName>ppt_c</p:attrName>
                                        </p:attrNameLst>
                                      </p:cBhvr>
                                      <p:to>
                                        <a:schemeClr val="bg2"/>
                                      </p:to>
                                    </p:animClr>
                                  </p:subTnLst>
                                </p:cTn>
                              </p:par>
                            </p:childTnLst>
                          </p:cTn>
                        </p:par>
                      </p:childTnLst>
                    </p:cTn>
                  </p:par>
                  <p:par>
                    <p:cTn id="51" fill="hold">
                      <p:stCondLst>
                        <p:cond delay="indefinite"/>
                      </p:stCondLst>
                      <p:childTnLst>
                        <p:par>
                          <p:cTn id="52" fill="hold">
                            <p:stCondLst>
                              <p:cond delay="0"/>
                            </p:stCondLst>
                            <p:childTnLst>
                              <p:par>
                                <p:cTn id="53" presetID="34"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 from="(-#ppt_w/2)" to="(#ppt_x)" calcmode="lin" valueType="num">
                                      <p:cBhvr>
                                        <p:cTn id="55" dur="600" fill="hold">
                                          <p:stCondLst>
                                            <p:cond delay="0"/>
                                          </p:stCondLst>
                                        </p:cTn>
                                        <p:tgtEl>
                                          <p:spTgt spid="3">
                                            <p:txEl>
                                              <p:pRg st="12" end="12"/>
                                            </p:txEl>
                                          </p:spTgt>
                                        </p:tgtEl>
                                        <p:attrNameLst>
                                          <p:attrName>ppt_x</p:attrName>
                                        </p:attrNameLst>
                                      </p:cBhvr>
                                    </p:anim>
                                    <p:anim from="0" to="-1.0" calcmode="lin" valueType="num">
                                      <p:cBhvr>
                                        <p:cTn id="56" dur="200" decel="50000" autoRev="1" fill="hold">
                                          <p:stCondLst>
                                            <p:cond delay="600"/>
                                          </p:stCondLst>
                                        </p:cTn>
                                        <p:tgtEl>
                                          <p:spTgt spid="3">
                                            <p:txEl>
                                              <p:pRg st="12" end="12"/>
                                            </p:txEl>
                                          </p:spTgt>
                                        </p:tgtEl>
                                        <p:attrNameLst>
                                          <p:attrName>xshear</p:attrName>
                                        </p:attrNameLst>
                                      </p:cBhvr>
                                    </p:anim>
                                    <p:animScale>
                                      <p:cBhvr>
                                        <p:cTn id="57" dur="200" decel="100000" autoRev="1" fill="hold">
                                          <p:stCondLst>
                                            <p:cond delay="600"/>
                                          </p:stCondLst>
                                        </p:cTn>
                                        <p:tgtEl>
                                          <p:spTgt spid="3">
                                            <p:txEl>
                                              <p:pRg st="12" end="12"/>
                                            </p:txEl>
                                          </p:spTgt>
                                        </p:tgtEl>
                                      </p:cBhvr>
                                      <p:from x="100000" y="100000"/>
                                      <p:to x="80000" y="100000"/>
                                    </p:animScale>
                                    <p:anim by="(#ppt_h/3+#ppt_w*0.1)" calcmode="lin" valueType="num">
                                      <p:cBhvr additive="sum">
                                        <p:cTn id="58" dur="200" decel="100000" autoRev="1" fill="hold">
                                          <p:stCondLst>
                                            <p:cond delay="600"/>
                                          </p:stCondLst>
                                        </p:cTn>
                                        <p:tgtEl>
                                          <p:spTgt spid="3">
                                            <p:txEl>
                                              <p:pRg st="12" end="1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498" name="Picture 2"/>
          <p:cNvPicPr>
            <a:picLocks noChangeAspect="1" noChangeArrowheads="1"/>
          </p:cNvPicPr>
          <p:nvPr/>
        </p:nvPicPr>
        <p:blipFill>
          <a:blip r:embed="rId2" cstate="print"/>
          <a:srcRect/>
          <a:stretch>
            <a:fillRect/>
          </a:stretch>
        </p:blipFill>
        <p:spPr bwMode="auto">
          <a:xfrm>
            <a:off x="3851920" y="2924944"/>
            <a:ext cx="4067175" cy="3771900"/>
          </a:xfrm>
          <a:prstGeom prst="rect">
            <a:avLst/>
          </a:prstGeom>
          <a:noFill/>
          <a:ln w="9525">
            <a:noFill/>
            <a:miter lim="800000"/>
            <a:headEnd/>
            <a:tailEnd/>
          </a:ln>
        </p:spPr>
      </p:pic>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3"/>
              </a:buBlip>
              <a:defRPr/>
            </a:pPr>
            <a:r>
              <a:rPr lang="en-GB" sz="2000" dirty="0" smtClean="0">
                <a:solidFill>
                  <a:srgbClr val="002060"/>
                </a:solidFill>
                <a:latin typeface="Verdana" pitchFamily="34" charset="0"/>
              </a:rPr>
              <a:t>5M model (</a:t>
            </a:r>
            <a:r>
              <a:rPr lang="en-GB" sz="2000" dirty="0" err="1" smtClean="0">
                <a:solidFill>
                  <a:srgbClr val="002060"/>
                </a:solidFill>
                <a:latin typeface="Verdana" pitchFamily="34" charset="0"/>
              </a:rPr>
              <a:t>Irani</a:t>
            </a:r>
            <a:r>
              <a:rPr lang="en-GB" sz="2000" dirty="0" smtClean="0">
                <a:solidFill>
                  <a:srgbClr val="002060"/>
                </a:solidFill>
                <a:latin typeface="Verdana" pitchFamily="34" charset="0"/>
              </a:rPr>
              <a:t>, Sharif and Love, 2001)</a:t>
            </a:r>
          </a:p>
          <a:p>
            <a:pPr marL="265113" lvl="0" indent="-265113" algn="just">
              <a:spcBef>
                <a:spcPct val="0"/>
              </a:spcBef>
              <a:buSzPct val="90000"/>
              <a:buBlip>
                <a:blip r:embed="rId3"/>
              </a:buBlip>
              <a:defRPr/>
            </a:pPr>
            <a:endParaRPr lang="en-GB" sz="14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74</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ounded Rectangle 5"/>
          <p:cNvSpPr/>
          <p:nvPr/>
        </p:nvSpPr>
        <p:spPr>
          <a:xfrm>
            <a:off x="2627784"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Critical (Key) Success Factors</a:t>
            </a:r>
            <a:endParaRPr lang="en-GB" sz="1000" b="1" dirty="0">
              <a:solidFill>
                <a:schemeClr val="tx1"/>
              </a:solidFill>
              <a:latin typeface="Verdana" pitchFamily="34" charset="0"/>
            </a:endParaRPr>
          </a:p>
        </p:txBody>
      </p:sp>
      <p:sp>
        <p:nvSpPr>
          <p:cNvPr id="7" name="Rounded Rectangle 6"/>
          <p:cNvSpPr/>
          <p:nvPr/>
        </p:nvSpPr>
        <p:spPr>
          <a:xfrm>
            <a:off x="133164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888432"/>
          </a:xfrm>
          <a:prstGeom prst="rect">
            <a:avLst/>
          </a:prstGeom>
          <a:noFill/>
          <a:ln>
            <a:noFill/>
          </a:ln>
        </p:spPr>
        <p:txBody>
          <a:bodyPr vert="horz" lIns="91440" tIns="45720" rIns="91440" bIns="45720" rtlCol="0" anchor="t">
            <a:normAutofit fontScale="85000" lnSpcReduction="20000"/>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Analysis of the four stages in a product’s life cycle: </a:t>
            </a:r>
          </a:p>
          <a:p>
            <a:pPr marL="265113" lvl="0" indent="-265113" algn="just">
              <a:spcBef>
                <a:spcPct val="0"/>
              </a:spcBef>
              <a:buSzPct val="90000"/>
              <a:buBlip>
                <a:blip r:embed="rId2"/>
              </a:buBlip>
              <a:defRPr/>
            </a:pPr>
            <a:endParaRPr lang="en-GB" sz="15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Introduction</a:t>
            </a:r>
            <a:r>
              <a:rPr lang="en-GB" sz="1600" i="1" dirty="0" smtClean="0">
                <a:solidFill>
                  <a:srgbClr val="002060"/>
                </a:solidFill>
                <a:latin typeface="Verdana" pitchFamily="34" charset="0"/>
              </a:rPr>
              <a:t> (includes the product launch with its requirements to getting it launch in such a way so that it will have maximum impact at the moment of sale. A good example is the launch of “iPhone 4, iPAD 1 &amp; 2” by Apple).</a:t>
            </a:r>
          </a:p>
          <a:p>
            <a:pPr marL="722313" lvl="1" indent="-265113" algn="just">
              <a:spcBef>
                <a:spcPct val="0"/>
              </a:spcBef>
              <a:buSzPct val="90000"/>
              <a:buBlip>
                <a:blip r:embed="rId3"/>
              </a:buBlip>
              <a:defRPr/>
            </a:pPr>
            <a:endParaRPr lang="en-GB" sz="13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Growth</a:t>
            </a:r>
            <a:r>
              <a:rPr lang="en-GB" sz="1600" i="1" dirty="0" smtClean="0">
                <a:solidFill>
                  <a:srgbClr val="002060"/>
                </a:solidFill>
                <a:effectLst>
                  <a:outerShdw blurRad="38100" dist="38100" dir="2700000" algn="tl">
                    <a:srgbClr val="000000">
                      <a:alpha val="43137"/>
                    </a:srgbClr>
                  </a:outerShdw>
                </a:effectLst>
                <a:latin typeface="Verdana" pitchFamily="34" charset="0"/>
              </a:rPr>
              <a:t> </a:t>
            </a:r>
            <a:r>
              <a:rPr lang="en-GB" sz="1600" i="1" dirty="0" smtClean="0">
                <a:solidFill>
                  <a:srgbClr val="002060"/>
                </a:solidFill>
                <a:latin typeface="Verdana" pitchFamily="34" charset="0"/>
              </a:rPr>
              <a:t>(this phase offers the satisfaction of seeing the product take-off in the marketplace. This is the appropriate timing to focus on increasing the market share. If the product has been introduced first into the market, then it is in a position to gain market share relatively easily).</a:t>
            </a:r>
          </a:p>
          <a:p>
            <a:pPr marL="722313" lvl="1" indent="-265113" algn="just">
              <a:spcBef>
                <a:spcPct val="0"/>
              </a:spcBef>
              <a:buSzPct val="90000"/>
              <a:buBlip>
                <a:blip r:embed="rId3"/>
              </a:buBlip>
              <a:defRPr/>
            </a:pPr>
            <a:endParaRPr lang="en-GB" sz="13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Maturity</a:t>
            </a:r>
            <a:r>
              <a:rPr lang="en-GB" sz="1600" i="1" dirty="0" smtClean="0">
                <a:solidFill>
                  <a:srgbClr val="002060"/>
                </a:solidFill>
                <a:latin typeface="Verdana" pitchFamily="34" charset="0"/>
              </a:rPr>
              <a:t> (When the market becomes saturated with variations of the basic product, and all competitors are represented in terms of an alternative product, the maturity phase arrives. Moreover, the market share growth is at the expense of someone else’s business, rather than the growth of the market itself).</a:t>
            </a:r>
          </a:p>
          <a:p>
            <a:pPr marL="722313" lvl="1" indent="-265113" algn="just">
              <a:spcBef>
                <a:spcPct val="0"/>
              </a:spcBef>
              <a:buSzPct val="90000"/>
              <a:buBlip>
                <a:blip r:embed="rId3"/>
              </a:buBlip>
              <a:defRPr/>
            </a:pPr>
            <a:endParaRPr lang="en-GB" sz="13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600" i="1" dirty="0" smtClean="0">
                <a:solidFill>
                  <a:srgbClr val="B88C00"/>
                </a:solidFill>
                <a:effectLst>
                  <a:outerShdw blurRad="38100" dist="38100" dir="2700000" algn="tl">
                    <a:srgbClr val="000000">
                      <a:alpha val="43137"/>
                    </a:srgbClr>
                  </a:outerShdw>
                </a:effectLst>
                <a:latin typeface="Verdana" pitchFamily="34" charset="0"/>
              </a:rPr>
              <a:t>Decline </a:t>
            </a:r>
            <a:r>
              <a:rPr lang="en-GB" sz="1600" i="1" dirty="0" smtClean="0">
                <a:solidFill>
                  <a:srgbClr val="002060"/>
                </a:solidFill>
                <a:latin typeface="Verdana" pitchFamily="34" charset="0"/>
              </a:rPr>
              <a:t>(The decision for withdrawing a product seems to be a complex task and there a lot of issues to be resolved before with decide to move it out of the market. Dilemmas such as maintenance, service competitions reaction in filling the market gap are some issues that increase the complexity of the decision process to withdraw a product from the market).</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75</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133176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
        <p:nvSpPr>
          <p:cNvPr id="18" name="Rounded Rectangle 17"/>
          <p:cNvSpPr/>
          <p:nvPr/>
        </p:nvSpPr>
        <p:spPr>
          <a:xfrm>
            <a:off x="3923928"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Industry Life Cycle</a:t>
            </a:r>
            <a:endParaRPr lang="en-GB" sz="1000" b="1" dirty="0">
              <a:solidFill>
                <a:schemeClr val="tx1"/>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572560" cy="654032"/>
          </a:xfrm>
          <a:prstGeom prst="rect">
            <a:avLst/>
          </a:prstGeom>
          <a:noFill/>
          <a:ln>
            <a:noFill/>
          </a:ln>
        </p:spPr>
        <p:txBody>
          <a:bodyPr vert="horz" lIns="91440" tIns="45720" rIns="91440" bIns="45720" rtlCol="0" anchor="ctr">
            <a:normAutofit/>
          </a:bodyPr>
          <a:lstStyle/>
          <a:p>
            <a:pPr lvl="0" algn="just">
              <a:spcBef>
                <a:spcPct val="0"/>
              </a:spcBef>
              <a:defRPr/>
            </a:pPr>
            <a:r>
              <a:rPr lang="en-GB" sz="3600" dirty="0" smtClean="0">
                <a:solidFill>
                  <a:srgbClr val="A80000"/>
                </a:solidFill>
                <a:effectLst>
                  <a:outerShdw blurRad="38100" dist="38100" dir="2700000" algn="tl">
                    <a:srgbClr val="000000">
                      <a:alpha val="43137"/>
                    </a:srgbClr>
                  </a:outerShdw>
                </a:effectLst>
                <a:latin typeface="Verdana" pitchFamily="34" charset="0"/>
              </a:rPr>
              <a:t>Agenda Outline</a:t>
            </a:r>
            <a:endParaRPr lang="en-GB" sz="3600" dirty="0">
              <a:solidFill>
                <a:srgbClr val="A80000"/>
              </a:solidFill>
              <a:effectLst>
                <a:outerShdw blurRad="38100" dist="38100" dir="2700000" algn="tl">
                  <a:srgbClr val="000000">
                    <a:alpha val="43137"/>
                  </a:srgbClr>
                </a:outerShdw>
              </a:effectLst>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5</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2" cstate="print"/>
          <a:srcRect/>
          <a:stretch>
            <a:fillRect/>
          </a:stretch>
        </p:blipFill>
        <p:spPr bwMode="auto">
          <a:xfrm>
            <a:off x="7858148" y="5886586"/>
            <a:ext cx="1224000" cy="900000"/>
          </a:xfrm>
          <a:prstGeom prst="rect">
            <a:avLst/>
          </a:prstGeom>
          <a:noFill/>
        </p:spPr>
      </p:pic>
      <p:graphicFrame>
        <p:nvGraphicFramePr>
          <p:cNvPr id="7" name="Table 6"/>
          <p:cNvGraphicFramePr>
            <a:graphicFrameLocks noGrp="1"/>
          </p:cNvGraphicFramePr>
          <p:nvPr/>
        </p:nvGraphicFramePr>
        <p:xfrm>
          <a:off x="395536" y="1960240"/>
          <a:ext cx="8358246" cy="2712720"/>
        </p:xfrm>
        <a:graphic>
          <a:graphicData uri="http://schemas.openxmlformats.org/drawingml/2006/table">
            <a:tbl>
              <a:tblPr>
                <a:tableStyleId>{073A0DAA-6AF3-43AB-8588-CEC1D06C72B9}</a:tableStyleId>
              </a:tblPr>
              <a:tblGrid>
                <a:gridCol w="1327945"/>
                <a:gridCol w="7030301"/>
              </a:tblGrid>
              <a:tr h="13805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u="none" strike="noStrike" cap="none" normalizeH="0" baseline="0" dirty="0" smtClean="0">
                          <a:ln>
                            <a:noFill/>
                          </a:ln>
                          <a:solidFill>
                            <a:schemeClr val="bg1"/>
                          </a:solidFill>
                          <a:effectLst/>
                        </a:rPr>
                        <a:t>Session</a:t>
                      </a:r>
                      <a:endParaRPr kumimoji="0" lang="en-GB" sz="1800" b="1" i="0" u="none" strike="noStrike" cap="none" normalizeH="0" baseline="0" dirty="0" smtClean="0">
                        <a:ln>
                          <a:noFill/>
                        </a:ln>
                        <a:solidFill>
                          <a:schemeClr val="bg1"/>
                        </a:solidFill>
                        <a:effectLst/>
                        <a:latin typeface="+mn-lt"/>
                        <a:cs typeface="Arial" charset="0"/>
                      </a:endParaRPr>
                    </a:p>
                  </a:txBody>
                  <a:tcPr anchor="ctr" horzOverflow="overflow">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u="none" strike="noStrike" cap="none" normalizeH="0" baseline="0" dirty="0" smtClean="0">
                          <a:ln>
                            <a:noFill/>
                          </a:ln>
                          <a:solidFill>
                            <a:schemeClr val="bg1"/>
                          </a:solidFill>
                          <a:effectLst/>
                        </a:rPr>
                        <a:t>Topics</a:t>
                      </a:r>
                      <a:endParaRPr kumimoji="0" lang="en-GB" sz="1800" b="1" i="0" u="none" strike="noStrike" cap="none" normalizeH="0" baseline="0" dirty="0" smtClean="0">
                        <a:ln>
                          <a:noFill/>
                        </a:ln>
                        <a:solidFill>
                          <a:schemeClr val="bg1"/>
                        </a:solidFill>
                        <a:effectLst/>
                        <a:latin typeface="+mn-lt"/>
                        <a:cs typeface="Arial" charset="0"/>
                      </a:endParaRPr>
                    </a:p>
                  </a:txBody>
                  <a:tcPr anchor="ctr" horzOverflow="overflow">
                    <a:solidFill>
                      <a:schemeClr val="accent1">
                        <a:lumMod val="75000"/>
                      </a:schemeClr>
                    </a:solidFill>
                  </a:tcPr>
                </a:tc>
              </a:tr>
              <a:tr h="138057">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1" u="none" strike="noStrike" cap="none" normalizeH="0" baseline="0" dirty="0" smtClean="0">
                          <a:ln>
                            <a:noFill/>
                          </a:ln>
                          <a:effectLst/>
                        </a:rPr>
                        <a:t>Review of PVQ</a:t>
                      </a:r>
                      <a:r>
                        <a:rPr kumimoji="0" lang="en-GB" sz="1600" b="1" i="1" u="none" strike="noStrike" cap="none" normalizeH="0" baseline="30000" dirty="0" smtClean="0">
                          <a:ln>
                            <a:noFill/>
                          </a:ln>
                          <a:effectLst/>
                        </a:rPr>
                        <a:t>TM</a:t>
                      </a:r>
                      <a:r>
                        <a:rPr kumimoji="0" lang="en-GB" sz="1600" b="1" i="1" u="none" strike="noStrike" cap="none" normalizeH="0" baseline="0" dirty="0" smtClean="0">
                          <a:ln>
                            <a:noFill/>
                          </a:ln>
                          <a:effectLst/>
                        </a:rPr>
                        <a:t> Results</a:t>
                      </a:r>
                    </a:p>
                  </a:txBody>
                  <a:tcPr anchor="ctr" horzOverflow="overflow">
                    <a:solidFill>
                      <a:schemeClr val="bg2">
                        <a:lumMod val="90000"/>
                      </a:schemeClr>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dirty="0" smtClean="0">
                        <a:ln>
                          <a:noFill/>
                        </a:ln>
                        <a:solidFill>
                          <a:schemeClr val="tx2">
                            <a:lumMod val="50000"/>
                          </a:schemeClr>
                        </a:solidFill>
                        <a:effectLst/>
                        <a:latin typeface="+mn-lt"/>
                        <a:cs typeface="Arial" charset="0"/>
                      </a:endParaRPr>
                    </a:p>
                  </a:txBody>
                  <a:tcPr anchor="ctr" horzOverflow="overflow">
                    <a:solidFill>
                      <a:schemeClr val="accent1">
                        <a:lumMod val="60000"/>
                        <a:lumOff val="40000"/>
                      </a:schemeClr>
                    </a:solidFill>
                  </a:tcPr>
                </a:tc>
              </a:tr>
              <a:tr h="13805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2">
                              <a:lumMod val="50000"/>
                            </a:schemeClr>
                          </a:solidFill>
                          <a:effectLst/>
                          <a:latin typeface="+mn-lt"/>
                          <a:cs typeface="Arial" charset="0"/>
                        </a:rPr>
                        <a:t>THEME 4</a:t>
                      </a:r>
                    </a:p>
                  </a:txBody>
                  <a:tcPr anchor="ctr" horzOverflow="overflow">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2">
                              <a:lumMod val="50000"/>
                            </a:schemeClr>
                          </a:solidFill>
                          <a:effectLst/>
                          <a:latin typeface="+mn-lt"/>
                          <a:cs typeface="Arial" charset="0"/>
                        </a:rPr>
                        <a:t>Developing &amp; Implementing Strategic Plan within an Academic Context</a:t>
                      </a:r>
                    </a:p>
                  </a:txBody>
                  <a:tcPr anchor="ctr" horzOverflow="overflow">
                    <a:solidFill>
                      <a:schemeClr val="accent1">
                        <a:lumMod val="60000"/>
                        <a:lumOff val="40000"/>
                      </a:schemeClr>
                    </a:solidFill>
                  </a:tcPr>
                </a:tc>
              </a:tr>
              <a:tr h="138057">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cs typeface="Arial" charset="0"/>
                        </a:rPr>
                        <a:t>5</a:t>
                      </a: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cs typeface="Arial" charset="0"/>
                        </a:rPr>
                        <a:t>Strategic Formulation and Implementation</a:t>
                      </a:r>
                    </a:p>
                  </a:txBody>
                  <a:tcPr anchor="ctr" horzOverflow="overflow"/>
                </a:tc>
              </a:tr>
              <a:tr h="138057">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Strategic Planning Outcomes within University Settings</a:t>
                      </a:r>
                    </a:p>
                  </a:txBody>
                  <a:tcPr anchor="ctr" horzOverflow="overflow"/>
                </a:tc>
              </a:tr>
              <a:tr h="138057">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1" u="none" strike="noStrike" cap="none" normalizeH="0" baseline="0" dirty="0" smtClean="0">
                          <a:ln>
                            <a:noFill/>
                          </a:ln>
                          <a:effectLst/>
                        </a:rPr>
                        <a:t>Exercise 4 -  Carrying out Scenario Planning</a:t>
                      </a:r>
                      <a:endParaRPr kumimoji="0" lang="en-GB" sz="1600" b="0" i="0" u="none" strike="noStrike" cap="none" normalizeH="0" baseline="0" dirty="0" smtClean="0">
                        <a:ln>
                          <a:noFill/>
                        </a:ln>
                        <a:solidFill>
                          <a:schemeClr val="tx1"/>
                        </a:solidFill>
                        <a:effectLst/>
                        <a:latin typeface="+mn-lt"/>
                        <a:cs typeface="Arial" charset="0"/>
                      </a:endParaRPr>
                    </a:p>
                  </a:txBody>
                  <a:tcPr anchor="ctr" horzOverflow="overflow">
                    <a:solidFill>
                      <a:schemeClr val="bg2">
                        <a:lumMod val="9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r>
              <a:tr h="13805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cs typeface="Arial" charset="0"/>
                        </a:rPr>
                        <a:t>5</a:t>
                      </a: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mn-lt"/>
                          <a:cs typeface="Arial" charset="0"/>
                        </a:rPr>
                        <a:t>The COBRA Framework for Strategic Planning Success</a:t>
                      </a:r>
                    </a:p>
                  </a:txBody>
                  <a:tcPr anchor="ctr" horzOverflow="overflow"/>
                </a:tc>
              </a:tr>
              <a:tr h="138057">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1" u="none" strike="noStrike" cap="none" normalizeH="0" baseline="0" dirty="0" smtClean="0">
                          <a:ln>
                            <a:noFill/>
                          </a:ln>
                          <a:solidFill>
                            <a:srgbClr val="C00000"/>
                          </a:solidFill>
                          <a:effectLst>
                            <a:outerShdw blurRad="38100" dist="38100" dir="2700000" algn="tl">
                              <a:srgbClr val="000000">
                                <a:alpha val="43137"/>
                              </a:srgbClr>
                            </a:outerShdw>
                          </a:effectLst>
                          <a:latin typeface="+mn-lt"/>
                          <a:cs typeface="Arial" charset="0"/>
                        </a:rPr>
                        <a:t>CONCLUDING REMARKS FOR DAY 2</a:t>
                      </a:r>
                    </a:p>
                  </a:txBody>
                  <a:tcPr anchor="ctr" horzOverflow="overflow">
                    <a:solidFill>
                      <a:schemeClr val="bg2">
                        <a:lumMod val="90000"/>
                      </a:schemeClr>
                    </a:solidFill>
                  </a:tcPr>
                </a:tc>
                <a:tc hMerge="1">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cap="none" normalizeH="0" baseline="0" dirty="0" smtClean="0">
                        <a:ln>
                          <a:noFill/>
                        </a:ln>
                        <a:solidFill>
                          <a:schemeClr val="tx1"/>
                        </a:solidFill>
                        <a:effectLst/>
                        <a:latin typeface="+mn-lt"/>
                        <a:cs typeface="Arial" charset="0"/>
                      </a:endParaRPr>
                    </a:p>
                  </a:txBody>
                  <a:tcPr anchor="ctr" horzOverflow="overflow"/>
                </a:tc>
              </a:tr>
            </a:tbl>
          </a:graphicData>
        </a:graphic>
      </p:graphicFrame>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888432"/>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Product Lifecycle (Levitt, 1965)</a:t>
            </a:r>
          </a:p>
          <a:p>
            <a:pPr marL="265113" lvl="0" indent="-265113" algn="just">
              <a:spcBef>
                <a:spcPct val="0"/>
              </a:spcBef>
              <a:buSzPct val="90000"/>
              <a:buBlip>
                <a:blip r:embed="rId2"/>
              </a:buBlip>
              <a:defRPr/>
            </a:pPr>
            <a:endParaRPr lang="en-GB" sz="15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75</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133176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
        <p:nvSpPr>
          <p:cNvPr id="18" name="Rounded Rectangle 17"/>
          <p:cNvSpPr/>
          <p:nvPr/>
        </p:nvSpPr>
        <p:spPr>
          <a:xfrm>
            <a:off x="3923928"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Industry Life Cycle</a:t>
            </a:r>
            <a:endParaRPr lang="en-GB" sz="1000" b="1" dirty="0">
              <a:solidFill>
                <a:schemeClr val="tx1"/>
              </a:solidFill>
              <a:latin typeface="Verdana" pitchFamily="34" charset="0"/>
            </a:endParaRPr>
          </a:p>
        </p:txBody>
      </p:sp>
      <p:pic>
        <p:nvPicPr>
          <p:cNvPr id="235524" name="Picture 4" descr="http://www.12manage.com/images/picture_product_life_cycle.gif"/>
          <p:cNvPicPr>
            <a:picLocks noChangeAspect="1" noChangeArrowheads="1"/>
          </p:cNvPicPr>
          <p:nvPr/>
        </p:nvPicPr>
        <p:blipFill>
          <a:blip r:embed="rId4" cstate="print"/>
          <a:srcRect l="2597" t="8449" r="2597" b="7063"/>
          <a:stretch>
            <a:fillRect/>
          </a:stretch>
        </p:blipFill>
        <p:spPr bwMode="auto">
          <a:xfrm>
            <a:off x="1403648" y="2924944"/>
            <a:ext cx="6192688" cy="3393254"/>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678768" cy="3672408"/>
          </a:xfrm>
          <a:prstGeom prst="rect">
            <a:avLst/>
          </a:prstGeom>
          <a:noFill/>
          <a:ln>
            <a:noFill/>
          </a:ln>
        </p:spPr>
        <p:txBody>
          <a:bodyPr vert="horz" lIns="91440" tIns="45720" rIns="91440" bIns="45720" rtlCol="0" anchor="t">
            <a:normAutofit fontScale="92500" lnSpcReduction="20000"/>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Analysis of wider ‘</a:t>
            </a:r>
            <a:r>
              <a:rPr lang="en-GB" sz="2000" dirty="0" err="1" smtClean="0">
                <a:solidFill>
                  <a:srgbClr val="002060"/>
                </a:solidFill>
                <a:latin typeface="Verdana" pitchFamily="34" charset="0"/>
              </a:rPr>
              <a:t>meso</a:t>
            </a:r>
            <a:r>
              <a:rPr lang="en-GB" sz="2000" dirty="0" smtClean="0">
                <a:solidFill>
                  <a:srgbClr val="002060"/>
                </a:solidFill>
                <a:latin typeface="Verdana" pitchFamily="34" charset="0"/>
              </a:rPr>
              <a:t>-economic’ and ‘macro-economic’ environments, including: Political, Economic, Social, Technological, Legal and Environmental factors.</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Political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how and to extent the government intervenes in global, national economy)</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Economic</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economic growth factors impact on how businesses operate and make decisions)</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Social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cultural and behavioural aspects and other developments in society)</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Technological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(developments such as R&amp;D activities, automation, rate of technological change)</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Legal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how legislation affects an organisation’s operations, its costs, and demand for its products)</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Environmental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ecological and related aspects such as weather, climate.)</a:t>
            </a:r>
            <a:endParaRPr lang="en-GB" sz="22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ounded Rectangle 5"/>
          <p:cNvSpPr/>
          <p:nvPr/>
        </p:nvSpPr>
        <p:spPr>
          <a:xfrm>
            <a:off x="5220192"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PESTLE</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133164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subTnLst>
                                    <p:animClr>
                                      <p:cBhvr override="childStyle">
                                        <p:cTn dur="1" fill="hold" display="0" masterRel="nextClick" afterEffect="1"/>
                                        <p:tgtEl>
                                          <p:spTgt spid="3">
                                            <p:txEl>
                                              <p:pRg st="8" end="8"/>
                                            </p:txEl>
                                          </p:spTgt>
                                        </p:tgtEl>
                                        <p:attrNameLst>
                                          <p:attrName>ppt_c</p:attrName>
                                        </p:attrNameLst>
                                      </p:cBhvr>
                                      <p:to>
                                        <a:schemeClr val="bg2"/>
                                      </p:to>
                                    </p:animClr>
                                  </p:sub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47" dur="600" fill="hold">
                                          <p:stCondLst>
                                            <p:cond delay="0"/>
                                          </p:stCondLst>
                                        </p:cTn>
                                        <p:tgtEl>
                                          <p:spTgt spid="3">
                                            <p:txEl>
                                              <p:pRg st="10" end="10"/>
                                            </p:txEl>
                                          </p:spTgt>
                                        </p:tgtEl>
                                        <p:attrNameLst>
                                          <p:attrName>ppt_x</p:attrName>
                                        </p:attrNameLst>
                                      </p:cBhvr>
                                    </p:anim>
                                    <p:anim from="0" to="-1.0" calcmode="lin" valueType="num">
                                      <p:cBhvr>
                                        <p:cTn id="48" dur="200" decel="50000" autoRev="1" fill="hold">
                                          <p:stCondLst>
                                            <p:cond delay="600"/>
                                          </p:stCondLst>
                                        </p:cTn>
                                        <p:tgtEl>
                                          <p:spTgt spid="3">
                                            <p:txEl>
                                              <p:pRg st="10" end="10"/>
                                            </p:txEl>
                                          </p:spTgt>
                                        </p:tgtEl>
                                        <p:attrNameLst>
                                          <p:attrName>xshear</p:attrName>
                                        </p:attrNameLst>
                                      </p:cBhvr>
                                    </p:anim>
                                    <p:animScale>
                                      <p:cBhvr>
                                        <p:cTn id="49" dur="200" decel="100000" autoRev="1" fill="hold">
                                          <p:stCondLst>
                                            <p:cond delay="600"/>
                                          </p:stCondLst>
                                        </p:cTn>
                                        <p:tgtEl>
                                          <p:spTgt spid="3">
                                            <p:txEl>
                                              <p:pRg st="10" end="10"/>
                                            </p:txEl>
                                          </p:spTgt>
                                        </p:tgtEl>
                                      </p:cBhvr>
                                      <p:from x="100000" y="100000"/>
                                      <p:to x="80000" y="100000"/>
                                    </p:animScale>
                                    <p:anim by="(#ppt_h/3+#ppt_w*0.1)" calcmode="lin" valueType="num">
                                      <p:cBhvr additive="sum">
                                        <p:cTn id="50" dur="200" decel="100000" autoRev="1" fill="hold">
                                          <p:stCondLst>
                                            <p:cond delay="600"/>
                                          </p:stCondLst>
                                        </p:cTn>
                                        <p:tgtEl>
                                          <p:spTgt spid="3">
                                            <p:txEl>
                                              <p:pRg st="10" end="10"/>
                                            </p:txEl>
                                          </p:spTgt>
                                        </p:tgtEl>
                                        <p:attrNameLst>
                                          <p:attrName>ppt_x</p:attrName>
                                        </p:attrNameLst>
                                      </p:cBhvr>
                                    </p:anim>
                                  </p:childTnLst>
                                  <p:subTnLst>
                                    <p:animClr>
                                      <p:cBhvr override="childStyle">
                                        <p:cTn dur="1" fill="hold" display="0" masterRel="nextClick" afterEffect="1"/>
                                        <p:tgtEl>
                                          <p:spTgt spid="3">
                                            <p:txEl>
                                              <p:pRg st="10" end="10"/>
                                            </p:txEl>
                                          </p:spTgt>
                                        </p:tgtEl>
                                        <p:attrNameLst>
                                          <p:attrName>ppt_c</p:attrName>
                                        </p:attrNameLst>
                                      </p:cBhvr>
                                      <p:to>
                                        <a:schemeClr val="bg2"/>
                                      </p:to>
                                    </p:animClr>
                                  </p:subTnLst>
                                </p:cTn>
                              </p:par>
                            </p:childTnLst>
                          </p:cTn>
                        </p:par>
                      </p:childTnLst>
                    </p:cTn>
                  </p:par>
                  <p:par>
                    <p:cTn id="51" fill="hold">
                      <p:stCondLst>
                        <p:cond delay="indefinite"/>
                      </p:stCondLst>
                      <p:childTnLst>
                        <p:par>
                          <p:cTn id="52" fill="hold">
                            <p:stCondLst>
                              <p:cond delay="0"/>
                            </p:stCondLst>
                            <p:childTnLst>
                              <p:par>
                                <p:cTn id="53" presetID="34"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 from="(-#ppt_w/2)" to="(#ppt_x)" calcmode="lin" valueType="num">
                                      <p:cBhvr>
                                        <p:cTn id="55" dur="600" fill="hold">
                                          <p:stCondLst>
                                            <p:cond delay="0"/>
                                          </p:stCondLst>
                                        </p:cTn>
                                        <p:tgtEl>
                                          <p:spTgt spid="3">
                                            <p:txEl>
                                              <p:pRg st="12" end="12"/>
                                            </p:txEl>
                                          </p:spTgt>
                                        </p:tgtEl>
                                        <p:attrNameLst>
                                          <p:attrName>ppt_x</p:attrName>
                                        </p:attrNameLst>
                                      </p:cBhvr>
                                    </p:anim>
                                    <p:anim from="0" to="-1.0" calcmode="lin" valueType="num">
                                      <p:cBhvr>
                                        <p:cTn id="56" dur="200" decel="50000" autoRev="1" fill="hold">
                                          <p:stCondLst>
                                            <p:cond delay="600"/>
                                          </p:stCondLst>
                                        </p:cTn>
                                        <p:tgtEl>
                                          <p:spTgt spid="3">
                                            <p:txEl>
                                              <p:pRg st="12" end="12"/>
                                            </p:txEl>
                                          </p:spTgt>
                                        </p:tgtEl>
                                        <p:attrNameLst>
                                          <p:attrName>xshear</p:attrName>
                                        </p:attrNameLst>
                                      </p:cBhvr>
                                    </p:anim>
                                    <p:animScale>
                                      <p:cBhvr>
                                        <p:cTn id="57" dur="200" decel="100000" autoRev="1" fill="hold">
                                          <p:stCondLst>
                                            <p:cond delay="600"/>
                                          </p:stCondLst>
                                        </p:cTn>
                                        <p:tgtEl>
                                          <p:spTgt spid="3">
                                            <p:txEl>
                                              <p:pRg st="12" end="12"/>
                                            </p:txEl>
                                          </p:spTgt>
                                        </p:tgtEl>
                                      </p:cBhvr>
                                      <p:from x="100000" y="100000"/>
                                      <p:to x="80000" y="100000"/>
                                    </p:animScale>
                                    <p:anim by="(#ppt_h/3+#ppt_w*0.1)" calcmode="lin" valueType="num">
                                      <p:cBhvr additive="sum">
                                        <p:cTn id="58" dur="200" decel="100000" autoRev="1" fill="hold">
                                          <p:stCondLst>
                                            <p:cond delay="600"/>
                                          </p:stCondLst>
                                        </p:cTn>
                                        <p:tgtEl>
                                          <p:spTgt spid="3">
                                            <p:txEl>
                                              <p:pRg st="12" end="1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678768" cy="3672408"/>
          </a:xfrm>
          <a:prstGeom prst="rect">
            <a:avLst/>
          </a:prstGeom>
          <a:noFill/>
          <a:ln>
            <a:noFill/>
          </a:ln>
        </p:spPr>
        <p:txBody>
          <a:bodyPr vert="horz" lIns="91440" tIns="45720" rIns="91440" bIns="45720" rtlCol="0" anchor="t">
            <a:normAutofit lnSpcReduction="10000"/>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PESTLE</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Political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how and to extent the government intervenes in global, national economy)</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Economic</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economic growth factors impact on how businesses operate and make decisions)</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Social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cultural and behavioural aspects and other developments in society)</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Technological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(developments such as R&amp;D activities, automation, rate of technological change)</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Legal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how legislation affects an organisation’s operations, its costs, and demand for its products)</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Environmental</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(e.g. ecological and related aspects such as weather, climate.)</a:t>
            </a:r>
            <a:endParaRPr lang="en-GB" sz="22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ounded Rectangle 5"/>
          <p:cNvSpPr/>
          <p:nvPr/>
        </p:nvSpPr>
        <p:spPr>
          <a:xfrm>
            <a:off x="5220192"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PESTLE</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133164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subTnLst>
                                    <p:animClr>
                                      <p:cBhvr override="childStyle">
                                        <p:cTn dur="1" fill="hold" display="0" masterRel="nextClick" afterEffect="1"/>
                                        <p:tgtEl>
                                          <p:spTgt spid="3">
                                            <p:txEl>
                                              <p:pRg st="8" end="8"/>
                                            </p:txEl>
                                          </p:spTgt>
                                        </p:tgtEl>
                                        <p:attrNameLst>
                                          <p:attrName>ppt_c</p:attrName>
                                        </p:attrNameLst>
                                      </p:cBhvr>
                                      <p:to>
                                        <a:schemeClr val="bg2"/>
                                      </p:to>
                                    </p:animClr>
                                  </p:sub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47" dur="600" fill="hold">
                                          <p:stCondLst>
                                            <p:cond delay="0"/>
                                          </p:stCondLst>
                                        </p:cTn>
                                        <p:tgtEl>
                                          <p:spTgt spid="3">
                                            <p:txEl>
                                              <p:pRg st="10" end="10"/>
                                            </p:txEl>
                                          </p:spTgt>
                                        </p:tgtEl>
                                        <p:attrNameLst>
                                          <p:attrName>ppt_x</p:attrName>
                                        </p:attrNameLst>
                                      </p:cBhvr>
                                    </p:anim>
                                    <p:anim from="0" to="-1.0" calcmode="lin" valueType="num">
                                      <p:cBhvr>
                                        <p:cTn id="48" dur="200" decel="50000" autoRev="1" fill="hold">
                                          <p:stCondLst>
                                            <p:cond delay="600"/>
                                          </p:stCondLst>
                                        </p:cTn>
                                        <p:tgtEl>
                                          <p:spTgt spid="3">
                                            <p:txEl>
                                              <p:pRg st="10" end="10"/>
                                            </p:txEl>
                                          </p:spTgt>
                                        </p:tgtEl>
                                        <p:attrNameLst>
                                          <p:attrName>xshear</p:attrName>
                                        </p:attrNameLst>
                                      </p:cBhvr>
                                    </p:anim>
                                    <p:animScale>
                                      <p:cBhvr>
                                        <p:cTn id="49" dur="200" decel="100000" autoRev="1" fill="hold">
                                          <p:stCondLst>
                                            <p:cond delay="600"/>
                                          </p:stCondLst>
                                        </p:cTn>
                                        <p:tgtEl>
                                          <p:spTgt spid="3">
                                            <p:txEl>
                                              <p:pRg st="10" end="10"/>
                                            </p:txEl>
                                          </p:spTgt>
                                        </p:tgtEl>
                                      </p:cBhvr>
                                      <p:from x="100000" y="100000"/>
                                      <p:to x="80000" y="100000"/>
                                    </p:animScale>
                                    <p:anim by="(#ppt_h/3+#ppt_w*0.1)" calcmode="lin" valueType="num">
                                      <p:cBhvr additive="sum">
                                        <p:cTn id="50" dur="200" decel="100000" autoRev="1" fill="hold">
                                          <p:stCondLst>
                                            <p:cond delay="600"/>
                                          </p:stCondLst>
                                        </p:cTn>
                                        <p:tgtEl>
                                          <p:spTgt spid="3">
                                            <p:txEl>
                                              <p:pRg st="10" end="10"/>
                                            </p:txEl>
                                          </p:spTgt>
                                        </p:tgtEl>
                                        <p:attrNameLst>
                                          <p:attrName>ppt_x</p:attrName>
                                        </p:attrNameLst>
                                      </p:cBhvr>
                                    </p:anim>
                                  </p:childTnLst>
                                  <p:subTnLst>
                                    <p:animClr>
                                      <p:cBhvr override="childStyle">
                                        <p:cTn dur="1" fill="hold" display="0" masterRel="nextClick" afterEffect="1"/>
                                        <p:tgtEl>
                                          <p:spTgt spid="3">
                                            <p:txEl>
                                              <p:pRg st="10" end="10"/>
                                            </p:txEl>
                                          </p:spTgt>
                                        </p:tgtEl>
                                        <p:attrNameLst>
                                          <p:attrName>ppt_c</p:attrName>
                                        </p:attrNameLst>
                                      </p:cBhvr>
                                      <p:to>
                                        <a:schemeClr val="bg2"/>
                                      </p:to>
                                    </p:animClr>
                                  </p:subTnLst>
                                </p:cTn>
                              </p:par>
                            </p:childTnLst>
                          </p:cTn>
                        </p:par>
                      </p:childTnLst>
                    </p:cTn>
                  </p:par>
                  <p:par>
                    <p:cTn id="51" fill="hold">
                      <p:stCondLst>
                        <p:cond delay="indefinite"/>
                      </p:stCondLst>
                      <p:childTnLst>
                        <p:par>
                          <p:cTn id="52" fill="hold">
                            <p:stCondLst>
                              <p:cond delay="0"/>
                            </p:stCondLst>
                            <p:childTnLst>
                              <p:par>
                                <p:cTn id="53" presetID="34"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 from="(-#ppt_w/2)" to="(#ppt_x)" calcmode="lin" valueType="num">
                                      <p:cBhvr>
                                        <p:cTn id="55" dur="600" fill="hold">
                                          <p:stCondLst>
                                            <p:cond delay="0"/>
                                          </p:stCondLst>
                                        </p:cTn>
                                        <p:tgtEl>
                                          <p:spTgt spid="3">
                                            <p:txEl>
                                              <p:pRg st="12" end="12"/>
                                            </p:txEl>
                                          </p:spTgt>
                                        </p:tgtEl>
                                        <p:attrNameLst>
                                          <p:attrName>ppt_x</p:attrName>
                                        </p:attrNameLst>
                                      </p:cBhvr>
                                    </p:anim>
                                    <p:anim from="0" to="-1.0" calcmode="lin" valueType="num">
                                      <p:cBhvr>
                                        <p:cTn id="56" dur="200" decel="50000" autoRev="1" fill="hold">
                                          <p:stCondLst>
                                            <p:cond delay="600"/>
                                          </p:stCondLst>
                                        </p:cTn>
                                        <p:tgtEl>
                                          <p:spTgt spid="3">
                                            <p:txEl>
                                              <p:pRg st="12" end="12"/>
                                            </p:txEl>
                                          </p:spTgt>
                                        </p:tgtEl>
                                        <p:attrNameLst>
                                          <p:attrName>xshear</p:attrName>
                                        </p:attrNameLst>
                                      </p:cBhvr>
                                    </p:anim>
                                    <p:animScale>
                                      <p:cBhvr>
                                        <p:cTn id="57" dur="200" decel="100000" autoRev="1" fill="hold">
                                          <p:stCondLst>
                                            <p:cond delay="600"/>
                                          </p:stCondLst>
                                        </p:cTn>
                                        <p:tgtEl>
                                          <p:spTgt spid="3">
                                            <p:txEl>
                                              <p:pRg st="12" end="12"/>
                                            </p:txEl>
                                          </p:spTgt>
                                        </p:tgtEl>
                                      </p:cBhvr>
                                      <p:from x="100000" y="100000"/>
                                      <p:to x="80000" y="100000"/>
                                    </p:animScale>
                                    <p:anim by="(#ppt_h/3+#ppt_w*0.1)" calcmode="lin" valueType="num">
                                      <p:cBhvr additive="sum">
                                        <p:cTn id="58" dur="200" decel="100000" autoRev="1" fill="hold">
                                          <p:stCondLst>
                                            <p:cond delay="600"/>
                                          </p:stCondLst>
                                        </p:cTn>
                                        <p:tgtEl>
                                          <p:spTgt spid="3">
                                            <p:txEl>
                                              <p:pRg st="12" end="1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A framework for analysing an industry and determine its competitive intensity and market attractiveness. </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dirty="0" smtClean="0">
                <a:solidFill>
                  <a:srgbClr val="002060"/>
                </a:solidFill>
                <a:latin typeface="Verdana" pitchFamily="34" charset="0"/>
              </a:rPr>
              <a:t>The strategic business manager seeking to develop an edge over rival organisations can use this framework to better understand the industry context in which the firm operates.</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dirty="0" smtClean="0">
                <a:solidFill>
                  <a:srgbClr val="002060"/>
                </a:solidFill>
                <a:latin typeface="Verdana" pitchFamily="34" charset="0"/>
              </a:rPr>
              <a:t>It includes three sources of horizontal competition (</a:t>
            </a:r>
            <a:r>
              <a:rPr lang="en-GB" sz="2000" dirty="0" smtClean="0">
                <a:solidFill>
                  <a:srgbClr val="B88C00"/>
                </a:solidFill>
                <a:effectLst>
                  <a:outerShdw blurRad="38100" dist="38100" dir="2700000" algn="tl">
                    <a:srgbClr val="000000">
                      <a:alpha val="43137"/>
                    </a:srgbClr>
                  </a:outerShdw>
                </a:effectLst>
                <a:latin typeface="Verdana" pitchFamily="34" charset="0"/>
              </a:rPr>
              <a:t>substitutes</a:t>
            </a:r>
            <a:r>
              <a:rPr lang="en-GB" sz="2000" dirty="0" smtClean="0">
                <a:solidFill>
                  <a:srgbClr val="002060"/>
                </a:solidFill>
                <a:latin typeface="Verdana" pitchFamily="34" charset="0"/>
              </a:rPr>
              <a:t>, </a:t>
            </a:r>
            <a:r>
              <a:rPr lang="en-GB" sz="2000" dirty="0" smtClean="0">
                <a:solidFill>
                  <a:srgbClr val="B88C00"/>
                </a:solidFill>
                <a:effectLst>
                  <a:outerShdw blurRad="38100" dist="38100" dir="2700000" algn="tl">
                    <a:srgbClr val="000000">
                      <a:alpha val="43137"/>
                    </a:srgbClr>
                  </a:outerShdw>
                </a:effectLst>
                <a:latin typeface="Verdana" pitchFamily="34" charset="0"/>
              </a:rPr>
              <a:t>entrants </a:t>
            </a:r>
            <a:r>
              <a:rPr lang="en-GB" sz="2000" dirty="0" smtClean="0">
                <a:solidFill>
                  <a:srgbClr val="002060"/>
                </a:solidFill>
                <a:latin typeface="Verdana" pitchFamily="34" charset="0"/>
              </a:rPr>
              <a:t>and </a:t>
            </a:r>
            <a:r>
              <a:rPr lang="en-GB" sz="2000" dirty="0" smtClean="0">
                <a:solidFill>
                  <a:srgbClr val="B88C00"/>
                </a:solidFill>
                <a:effectLst>
                  <a:outerShdw blurRad="38100" dist="38100" dir="2700000" algn="tl">
                    <a:srgbClr val="000000">
                      <a:alpha val="43137"/>
                    </a:srgbClr>
                  </a:outerShdw>
                </a:effectLst>
                <a:latin typeface="Verdana" pitchFamily="34" charset="0"/>
              </a:rPr>
              <a:t>rivals</a:t>
            </a:r>
            <a:r>
              <a:rPr lang="en-GB" sz="2000" dirty="0" smtClean="0">
                <a:solidFill>
                  <a:srgbClr val="002060"/>
                </a:solidFill>
                <a:latin typeface="Verdana" pitchFamily="34" charset="0"/>
              </a:rPr>
              <a:t>) and two sources of vertical competition (</a:t>
            </a:r>
            <a:r>
              <a:rPr lang="en-GB" sz="2000" dirty="0" smtClean="0">
                <a:solidFill>
                  <a:srgbClr val="B88C00"/>
                </a:solidFill>
                <a:effectLst>
                  <a:outerShdw blurRad="38100" dist="38100" dir="2700000" algn="tl">
                    <a:srgbClr val="000000">
                      <a:alpha val="43137"/>
                    </a:srgbClr>
                  </a:outerShdw>
                </a:effectLst>
                <a:latin typeface="Verdana" pitchFamily="34" charset="0"/>
              </a:rPr>
              <a:t>power of suppliers </a:t>
            </a:r>
            <a:r>
              <a:rPr lang="en-GB" sz="2000" dirty="0" smtClean="0">
                <a:solidFill>
                  <a:srgbClr val="002060"/>
                </a:solidFill>
                <a:latin typeface="Verdana" pitchFamily="34" charset="0"/>
              </a:rPr>
              <a:t>and </a:t>
            </a:r>
            <a:r>
              <a:rPr lang="en-GB" sz="2000" dirty="0" smtClean="0">
                <a:solidFill>
                  <a:srgbClr val="B88C00"/>
                </a:solidFill>
                <a:effectLst>
                  <a:outerShdw blurRad="38100" dist="38100" dir="2700000" algn="tl">
                    <a:srgbClr val="000000">
                      <a:alpha val="43137"/>
                    </a:srgbClr>
                  </a:outerShdw>
                </a:effectLst>
                <a:latin typeface="Verdana" pitchFamily="34" charset="0"/>
              </a:rPr>
              <a:t>power of buyers</a:t>
            </a:r>
            <a:r>
              <a:rPr lang="en-GB" sz="2000" dirty="0" smtClean="0">
                <a:solidFill>
                  <a:srgbClr val="002060"/>
                </a:solidFill>
                <a:latin typeface="Verdana" pitchFamily="34" charset="0"/>
              </a:rPr>
              <a:t>).</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77</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6" name="Rounded Rectangle 5"/>
          <p:cNvSpPr/>
          <p:nvPr/>
        </p:nvSpPr>
        <p:spPr>
          <a:xfrm>
            <a:off x="6516336"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Porter’s 5 Forces</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133164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Porter (1985)</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77</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6" name="Rounded Rectangle 5"/>
          <p:cNvSpPr/>
          <p:nvPr/>
        </p:nvSpPr>
        <p:spPr>
          <a:xfrm>
            <a:off x="6516336" y="1016792"/>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Porter’s 5 Forces</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133164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
        <p:nvSpPr>
          <p:cNvPr id="19" name="Rectangle 18"/>
          <p:cNvSpPr/>
          <p:nvPr/>
        </p:nvSpPr>
        <p:spPr bwMode="auto">
          <a:xfrm>
            <a:off x="1259632" y="3933056"/>
            <a:ext cx="1547812" cy="900113"/>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defRPr/>
            </a:pPr>
            <a:r>
              <a:rPr lang="en-GB" sz="1600" b="1" dirty="0">
                <a:solidFill>
                  <a:schemeClr val="tx1"/>
                </a:solidFill>
              </a:rPr>
              <a:t>Bargaining </a:t>
            </a:r>
          </a:p>
          <a:p>
            <a:pPr algn="ctr">
              <a:defRPr/>
            </a:pPr>
            <a:r>
              <a:rPr lang="en-GB" sz="1600" b="1" dirty="0">
                <a:solidFill>
                  <a:schemeClr val="tx1"/>
                </a:solidFill>
              </a:rPr>
              <a:t>Power of </a:t>
            </a:r>
          </a:p>
          <a:p>
            <a:pPr algn="ctr">
              <a:defRPr/>
            </a:pPr>
            <a:r>
              <a:rPr lang="en-GB" sz="1600" b="1" dirty="0">
                <a:solidFill>
                  <a:schemeClr val="tx1"/>
                </a:solidFill>
              </a:rPr>
              <a:t>Suppliers</a:t>
            </a:r>
          </a:p>
        </p:txBody>
      </p:sp>
      <p:sp>
        <p:nvSpPr>
          <p:cNvPr id="20" name="Rectangle 19"/>
          <p:cNvSpPr/>
          <p:nvPr/>
        </p:nvSpPr>
        <p:spPr bwMode="auto">
          <a:xfrm>
            <a:off x="3545632" y="3933056"/>
            <a:ext cx="2428875" cy="900113"/>
          </a:xfrm>
          <a:prstGeom prst="rect">
            <a:avLst/>
          </a:prstGeom>
          <a:ln>
            <a:headEnd type="none" w="med" len="med"/>
            <a:tailEnd type="none" w="med" len="med"/>
          </a:ln>
        </p:spPr>
        <p:style>
          <a:lnRef idx="3">
            <a:schemeClr val="lt1"/>
          </a:lnRef>
          <a:fillRef idx="1">
            <a:schemeClr val="dk1"/>
          </a:fillRef>
          <a:effectRef idx="1">
            <a:schemeClr val="dk1"/>
          </a:effectRef>
          <a:fontRef idx="minor">
            <a:schemeClr val="lt1"/>
          </a:fontRef>
        </p:style>
        <p:txBody>
          <a:bodyPr wrap="none" anchor="ctr"/>
          <a:lstStyle/>
          <a:p>
            <a:pPr algn="ctr">
              <a:defRPr/>
            </a:pPr>
            <a:r>
              <a:rPr lang="en-GB" b="1" dirty="0">
                <a:solidFill>
                  <a:schemeClr val="bg1"/>
                </a:solidFill>
              </a:rPr>
              <a:t>Rivalry amongst </a:t>
            </a:r>
          </a:p>
          <a:p>
            <a:pPr algn="ctr">
              <a:defRPr/>
            </a:pPr>
            <a:r>
              <a:rPr lang="en-GB" b="1" dirty="0">
                <a:solidFill>
                  <a:schemeClr val="bg1"/>
                </a:solidFill>
              </a:rPr>
              <a:t>Existing Firms in the</a:t>
            </a:r>
          </a:p>
          <a:p>
            <a:pPr algn="ctr">
              <a:defRPr/>
            </a:pPr>
            <a:r>
              <a:rPr lang="en-GB" b="1" dirty="0">
                <a:solidFill>
                  <a:schemeClr val="bg1"/>
                </a:solidFill>
              </a:rPr>
              <a:t>Industry</a:t>
            </a:r>
          </a:p>
        </p:txBody>
      </p:sp>
      <p:sp>
        <p:nvSpPr>
          <p:cNvPr id="21" name="Rectangle 20"/>
          <p:cNvSpPr/>
          <p:nvPr/>
        </p:nvSpPr>
        <p:spPr bwMode="auto">
          <a:xfrm>
            <a:off x="6784132" y="3933056"/>
            <a:ext cx="1547812" cy="900113"/>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defRPr/>
            </a:pPr>
            <a:r>
              <a:rPr lang="en-GB" sz="1600" b="1" dirty="0">
                <a:solidFill>
                  <a:schemeClr val="tx1"/>
                </a:solidFill>
              </a:rPr>
              <a:t>Bargaining </a:t>
            </a:r>
          </a:p>
          <a:p>
            <a:pPr algn="ctr">
              <a:defRPr/>
            </a:pPr>
            <a:r>
              <a:rPr lang="en-GB" sz="1600" b="1" dirty="0">
                <a:solidFill>
                  <a:schemeClr val="tx1"/>
                </a:solidFill>
              </a:rPr>
              <a:t>Power of </a:t>
            </a:r>
          </a:p>
          <a:p>
            <a:pPr algn="ctr">
              <a:defRPr/>
            </a:pPr>
            <a:r>
              <a:rPr lang="en-GB" sz="1600" b="1" dirty="0">
                <a:solidFill>
                  <a:schemeClr val="tx1"/>
                </a:solidFill>
              </a:rPr>
              <a:t>Buyers</a:t>
            </a:r>
          </a:p>
        </p:txBody>
      </p:sp>
      <p:cxnSp>
        <p:nvCxnSpPr>
          <p:cNvPr id="22" name="Straight Arrow Connector 21"/>
          <p:cNvCxnSpPr/>
          <p:nvPr/>
        </p:nvCxnSpPr>
        <p:spPr bwMode="auto">
          <a:xfrm rot="5400000">
            <a:off x="4475113" y="3575075"/>
            <a:ext cx="428625" cy="158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bwMode="auto">
          <a:xfrm rot="5400000" flipH="1" flipV="1">
            <a:off x="4475113" y="5218138"/>
            <a:ext cx="428625" cy="158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bwMode="auto">
          <a:xfrm>
            <a:off x="2902694" y="4433119"/>
            <a:ext cx="428625" cy="158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5" name="Straight Arrow Connector 24"/>
          <p:cNvCxnSpPr/>
          <p:nvPr/>
        </p:nvCxnSpPr>
        <p:spPr bwMode="auto">
          <a:xfrm rot="10800000">
            <a:off x="6188819" y="4433119"/>
            <a:ext cx="428625" cy="158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6" name="Rectangle 25"/>
          <p:cNvSpPr/>
          <p:nvPr/>
        </p:nvSpPr>
        <p:spPr bwMode="auto">
          <a:xfrm>
            <a:off x="3974257" y="2361431"/>
            <a:ext cx="1547812" cy="900113"/>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defRPr/>
            </a:pPr>
            <a:r>
              <a:rPr lang="en-GB" sz="1600" b="1" dirty="0">
                <a:solidFill>
                  <a:schemeClr val="tx1"/>
                </a:solidFill>
              </a:rPr>
              <a:t>Threats of </a:t>
            </a:r>
          </a:p>
          <a:p>
            <a:pPr algn="ctr">
              <a:defRPr/>
            </a:pPr>
            <a:r>
              <a:rPr lang="en-GB" sz="1600" b="1" dirty="0">
                <a:solidFill>
                  <a:schemeClr val="tx1"/>
                </a:solidFill>
              </a:rPr>
              <a:t>New Entrants</a:t>
            </a:r>
          </a:p>
        </p:txBody>
      </p:sp>
      <p:sp>
        <p:nvSpPr>
          <p:cNvPr id="27" name="Rectangle 26"/>
          <p:cNvSpPr/>
          <p:nvPr/>
        </p:nvSpPr>
        <p:spPr bwMode="auto">
          <a:xfrm>
            <a:off x="3974257" y="5533256"/>
            <a:ext cx="1547812" cy="900113"/>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defRPr/>
            </a:pPr>
            <a:r>
              <a:rPr lang="en-GB" sz="1600" b="1" dirty="0">
                <a:solidFill>
                  <a:schemeClr val="tx1"/>
                </a:solidFill>
              </a:rPr>
              <a:t>Threats of</a:t>
            </a:r>
          </a:p>
          <a:p>
            <a:pPr algn="ctr">
              <a:defRPr/>
            </a:pPr>
            <a:r>
              <a:rPr lang="en-GB" sz="1600" b="1" dirty="0">
                <a:solidFill>
                  <a:schemeClr val="tx1"/>
                </a:solidFill>
              </a:rPr>
              <a:t>Substitute </a:t>
            </a:r>
          </a:p>
          <a:p>
            <a:pPr algn="ctr">
              <a:defRPr/>
            </a:pPr>
            <a:r>
              <a:rPr lang="en-GB" sz="1600" b="1" dirty="0">
                <a:solidFill>
                  <a:schemeClr val="tx1"/>
                </a:solidFill>
              </a:rPr>
              <a:t>Products/Services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par>
                          <p:cTn id="11" fill="hold">
                            <p:stCondLst>
                              <p:cond delay="1000"/>
                            </p:stCondLst>
                            <p:childTnLst>
                              <p:par>
                                <p:cTn id="12" presetID="16" presetClass="entr" presetSubtype="26"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inHorizontal)">
                                      <p:cBhvr>
                                        <p:cTn id="14" dur="500"/>
                                        <p:tgtEl>
                                          <p:spTgt spid="19"/>
                                        </p:tgtEl>
                                      </p:cBhvr>
                                    </p:animEffect>
                                  </p:childTnLst>
                                </p:cTn>
                              </p:par>
                            </p:childTnLst>
                          </p:cTn>
                        </p:par>
                        <p:par>
                          <p:cTn id="15" fill="hold">
                            <p:stCondLst>
                              <p:cond delay="1500"/>
                            </p:stCondLst>
                            <p:childTnLst>
                              <p:par>
                                <p:cTn id="16" presetID="16" presetClass="entr" presetSubtype="26"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barn(inHorizontal)">
                                      <p:cBhvr>
                                        <p:cTn id="18" dur="500"/>
                                        <p:tgtEl>
                                          <p:spTgt spid="20"/>
                                        </p:tgtEl>
                                      </p:cBhvr>
                                    </p:animEffect>
                                  </p:childTnLst>
                                </p:cTn>
                              </p:par>
                            </p:childTnLst>
                          </p:cTn>
                        </p:par>
                        <p:par>
                          <p:cTn id="19" fill="hold">
                            <p:stCondLst>
                              <p:cond delay="2000"/>
                            </p:stCondLst>
                            <p:childTnLst>
                              <p:par>
                                <p:cTn id="20" presetID="16" presetClass="entr" presetSubtype="26"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arn(inHorizontal)">
                                      <p:cBhvr>
                                        <p:cTn id="22" dur="500"/>
                                        <p:tgtEl>
                                          <p:spTgt spid="21"/>
                                        </p:tgtEl>
                                      </p:cBhvr>
                                    </p:animEffect>
                                  </p:childTnLst>
                                </p:cTn>
                              </p:par>
                            </p:childTnLst>
                          </p:cTn>
                        </p:par>
                        <p:par>
                          <p:cTn id="23" fill="hold">
                            <p:stCondLst>
                              <p:cond delay="2500"/>
                            </p:stCondLst>
                            <p:childTnLst>
                              <p:par>
                                <p:cTn id="24" presetID="16" presetClass="entr" presetSubtype="26"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barn(inHorizontal)">
                                      <p:cBhvr>
                                        <p:cTn id="26" dur="500"/>
                                        <p:tgtEl>
                                          <p:spTgt spid="22"/>
                                        </p:tgtEl>
                                      </p:cBhvr>
                                    </p:animEffect>
                                  </p:childTnLst>
                                </p:cTn>
                              </p:par>
                            </p:childTnLst>
                          </p:cTn>
                        </p:par>
                        <p:par>
                          <p:cTn id="27" fill="hold">
                            <p:stCondLst>
                              <p:cond delay="3000"/>
                            </p:stCondLst>
                            <p:childTnLst>
                              <p:par>
                                <p:cTn id="28" presetID="16" presetClass="entr" presetSubtype="26"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barn(inHorizontal)">
                                      <p:cBhvr>
                                        <p:cTn id="30" dur="500"/>
                                        <p:tgtEl>
                                          <p:spTgt spid="23"/>
                                        </p:tgtEl>
                                      </p:cBhvr>
                                    </p:animEffect>
                                  </p:childTnLst>
                                </p:cTn>
                              </p:par>
                            </p:childTnLst>
                          </p:cTn>
                        </p:par>
                        <p:par>
                          <p:cTn id="31" fill="hold">
                            <p:stCondLst>
                              <p:cond delay="3500"/>
                            </p:stCondLst>
                            <p:childTnLst>
                              <p:par>
                                <p:cTn id="32" presetID="16" presetClass="entr" presetSubtype="26"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barn(inHorizontal)">
                                      <p:cBhvr>
                                        <p:cTn id="34" dur="500"/>
                                        <p:tgtEl>
                                          <p:spTgt spid="24"/>
                                        </p:tgtEl>
                                      </p:cBhvr>
                                    </p:animEffect>
                                  </p:childTnLst>
                                </p:cTn>
                              </p:par>
                            </p:childTnLst>
                          </p:cTn>
                        </p:par>
                        <p:par>
                          <p:cTn id="35" fill="hold">
                            <p:stCondLst>
                              <p:cond delay="4000"/>
                            </p:stCondLst>
                            <p:childTnLst>
                              <p:par>
                                <p:cTn id="36" presetID="16" presetClass="entr" presetSubtype="26"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Horizontal)">
                                      <p:cBhvr>
                                        <p:cTn id="38" dur="500"/>
                                        <p:tgtEl>
                                          <p:spTgt spid="25"/>
                                        </p:tgtEl>
                                      </p:cBhvr>
                                    </p:animEffect>
                                  </p:childTnLst>
                                </p:cTn>
                              </p:par>
                            </p:childTnLst>
                          </p:cTn>
                        </p:par>
                        <p:par>
                          <p:cTn id="39" fill="hold">
                            <p:stCondLst>
                              <p:cond delay="4500"/>
                            </p:stCondLst>
                            <p:childTnLst>
                              <p:par>
                                <p:cTn id="40" presetID="16" presetClass="entr" presetSubtype="26"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barn(inHorizontal)">
                                      <p:cBhvr>
                                        <p:cTn id="42" dur="500"/>
                                        <p:tgtEl>
                                          <p:spTgt spid="26"/>
                                        </p:tgtEl>
                                      </p:cBhvr>
                                    </p:animEffect>
                                  </p:childTnLst>
                                </p:cTn>
                              </p:par>
                            </p:childTnLst>
                          </p:cTn>
                        </p:par>
                        <p:par>
                          <p:cTn id="43" fill="hold">
                            <p:stCondLst>
                              <p:cond delay="5000"/>
                            </p:stCondLst>
                            <p:childTnLst>
                              <p:par>
                                <p:cTn id="44" presetID="16" presetClass="entr" presetSubtype="26"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inHorizontal)">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6" grpId="0" animBg="1"/>
      <p:bldP spid="27"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3"/>
              </a:buBlip>
              <a:defRPr/>
            </a:pPr>
            <a:r>
              <a:rPr lang="en-GB" sz="2000" dirty="0" smtClean="0">
                <a:solidFill>
                  <a:srgbClr val="002060"/>
                </a:solidFill>
                <a:latin typeface="Verdana" pitchFamily="34" charset="0"/>
              </a:rPr>
              <a:t>Analyses the growth and profitability of potential of products. This tool is based on the product life cycle theory that can used to determine what priorities should be given in the product portfolio of a business unit.</a:t>
            </a:r>
          </a:p>
          <a:p>
            <a:pPr marL="265113" lvl="0" indent="-265113" algn="just">
              <a:spcBef>
                <a:spcPct val="0"/>
              </a:spcBef>
              <a:buSzPct val="90000"/>
              <a:buBlip>
                <a:blip r:embed="rId3"/>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3"/>
              </a:buBlip>
              <a:defRPr/>
            </a:pPr>
            <a:r>
              <a:rPr lang="en-GB" sz="2000" dirty="0" smtClean="0">
                <a:solidFill>
                  <a:srgbClr val="002060"/>
                </a:solidFill>
                <a:latin typeface="Verdana" pitchFamily="34" charset="0"/>
              </a:rPr>
              <a:t>E.g. placing products in the BCG matrix results in 4 categories in a portfolio of a company: </a:t>
            </a:r>
            <a:r>
              <a:rPr lang="en-GB" sz="2000" i="1" dirty="0" smtClean="0">
                <a:solidFill>
                  <a:srgbClr val="B88C00"/>
                </a:solidFill>
                <a:effectLst>
                  <a:outerShdw blurRad="38100" dist="38100" dir="2700000" algn="tl">
                    <a:srgbClr val="000000">
                      <a:alpha val="43137"/>
                    </a:srgbClr>
                  </a:outerShdw>
                </a:effectLst>
                <a:latin typeface="Verdana" pitchFamily="34" charset="0"/>
              </a:rPr>
              <a:t>Stars</a:t>
            </a:r>
            <a:r>
              <a:rPr lang="en-GB" sz="2000" i="1" dirty="0" smtClean="0">
                <a:solidFill>
                  <a:srgbClr val="002060"/>
                </a:solidFill>
                <a:latin typeface="Verdana" pitchFamily="34" charset="0"/>
              </a:rPr>
              <a:t>, </a:t>
            </a:r>
            <a:r>
              <a:rPr lang="en-GB" sz="2000" i="1" dirty="0" smtClean="0">
                <a:solidFill>
                  <a:srgbClr val="B88C00"/>
                </a:solidFill>
                <a:effectLst>
                  <a:outerShdw blurRad="38100" dist="38100" dir="2700000" algn="tl">
                    <a:srgbClr val="000000">
                      <a:alpha val="43137"/>
                    </a:srgbClr>
                  </a:outerShdw>
                </a:effectLst>
                <a:latin typeface="Verdana" pitchFamily="34" charset="0"/>
              </a:rPr>
              <a:t>Cash Cows</a:t>
            </a:r>
            <a:r>
              <a:rPr lang="en-GB" sz="2000" i="1" dirty="0" smtClean="0">
                <a:solidFill>
                  <a:srgbClr val="002060"/>
                </a:solidFill>
                <a:latin typeface="Verdana" pitchFamily="34" charset="0"/>
              </a:rPr>
              <a:t>, </a:t>
            </a:r>
            <a:r>
              <a:rPr lang="en-GB" sz="2000" i="1" dirty="0" smtClean="0">
                <a:solidFill>
                  <a:srgbClr val="B88C00"/>
                </a:solidFill>
                <a:effectLst>
                  <a:outerShdw blurRad="38100" dist="38100" dir="2700000" algn="tl">
                    <a:srgbClr val="000000">
                      <a:alpha val="43137"/>
                    </a:srgbClr>
                  </a:outerShdw>
                </a:effectLst>
                <a:latin typeface="Verdana" pitchFamily="34" charset="0"/>
              </a:rPr>
              <a:t>Dogs</a:t>
            </a:r>
            <a:r>
              <a:rPr lang="en-GB" sz="2000" i="1" dirty="0" smtClean="0">
                <a:solidFill>
                  <a:srgbClr val="002060"/>
                </a:solidFill>
                <a:latin typeface="Verdana" pitchFamily="34" charset="0"/>
              </a:rPr>
              <a:t>, </a:t>
            </a:r>
            <a:r>
              <a:rPr lang="en-GB" sz="2000" i="1" dirty="0" smtClean="0">
                <a:solidFill>
                  <a:srgbClr val="B88C00"/>
                </a:solidFill>
                <a:effectLst>
                  <a:outerShdw blurRad="38100" dist="38100" dir="2700000" algn="tl">
                    <a:srgbClr val="000000">
                      <a:alpha val="43137"/>
                    </a:srgbClr>
                  </a:outerShdw>
                </a:effectLst>
                <a:latin typeface="Verdana" pitchFamily="34" charset="0"/>
              </a:rPr>
              <a:t>Question Marks</a:t>
            </a:r>
            <a:endParaRPr lang="en-GB" sz="16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78</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ounded Rectangle 5"/>
          <p:cNvSpPr/>
          <p:nvPr/>
        </p:nvSpPr>
        <p:spPr>
          <a:xfrm>
            <a:off x="1331760" y="1664864"/>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Portfolio Matrices, BCG or McKinsey</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fontScale="92500"/>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Analysing the potential of firm’s resources to generate sustained competitive advantage along four dimensions – value, rareness, inimitability, and non-substitutability (VRIN) – Barney (1986):</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Valuable</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(when they enable a firm to conceive or implement strategies that improve its efficiency or effectiveness)</a:t>
            </a:r>
          </a:p>
          <a:p>
            <a:pPr marL="722313" lvl="1" indent="-265113" algn="just">
              <a:spcBef>
                <a:spcPct val="0"/>
              </a:spcBef>
              <a:buSzPct val="90000"/>
              <a:buBlip>
                <a:blip r:embed="rId3"/>
              </a:buBlip>
              <a:defRPr/>
            </a:pP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Rare</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(valuable firm resources possessed by large number of competing firms cannot be sources of either a competitive advantage or a sustainable competitive advantage</a:t>
            </a:r>
            <a:endParaRPr lang="en-GB" sz="1200" i="1" dirty="0" smtClean="0">
              <a:solidFill>
                <a:srgbClr val="002060"/>
              </a:solidFill>
              <a:latin typeface="Verdana" pitchFamily="34" charset="0"/>
            </a:endParaRPr>
          </a:p>
          <a:p>
            <a:pPr marL="722313" lvl="1" indent="-265113" algn="just">
              <a:spcBef>
                <a:spcPct val="0"/>
              </a:spcBef>
              <a:buSzPct val="90000"/>
              <a:buBlip>
                <a:blip r:embed="rId3"/>
              </a:buBlip>
              <a:defRPr/>
            </a:pPr>
            <a:endParaRPr lang="en-GB" sz="1500" i="1" dirty="0" smtClean="0">
              <a:solidFill>
                <a:srgbClr val="B88C00"/>
              </a:solidFill>
              <a:effectLst>
                <a:outerShdw blurRad="38100" dist="38100" dir="2700000" algn="tl">
                  <a:srgbClr val="000000">
                    <a:alpha val="43137"/>
                  </a:srgbClr>
                </a:outerShdw>
              </a:effectLst>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Imperfectly Imitable</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(because of a combination of three reasons; unique historical conditions, causally ambiguous, social complex)</a:t>
            </a:r>
          </a:p>
          <a:p>
            <a:pPr marL="722313" lvl="1" indent="-265113" algn="just">
              <a:spcBef>
                <a:spcPct val="0"/>
              </a:spcBef>
              <a:buSzPct val="90000"/>
              <a:buBlip>
                <a:blip r:embed="rId3"/>
              </a:buBlip>
              <a:defRPr/>
            </a:pPr>
            <a:endParaRPr lang="en-GB" sz="15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1500" i="1" dirty="0" smtClean="0">
                <a:solidFill>
                  <a:srgbClr val="B88C00"/>
                </a:solidFill>
                <a:effectLst>
                  <a:outerShdw blurRad="38100" dist="38100" dir="2700000" algn="tl">
                    <a:srgbClr val="000000">
                      <a:alpha val="43137"/>
                    </a:srgbClr>
                  </a:outerShdw>
                </a:effectLst>
                <a:latin typeface="Verdana" pitchFamily="34" charset="0"/>
              </a:rPr>
              <a:t>Non-Substitutable</a:t>
            </a:r>
            <a:r>
              <a:rPr lang="en-GB" sz="1500" i="1" dirty="0" smtClean="0">
                <a:solidFill>
                  <a:srgbClr val="002060"/>
                </a:solidFill>
                <a:effectLst>
                  <a:outerShdw blurRad="38100" dist="38100" dir="2700000" algn="tl">
                    <a:srgbClr val="000000">
                      <a:alpha val="43137"/>
                    </a:srgbClr>
                  </a:outerShdw>
                </a:effectLst>
                <a:latin typeface="Verdana" pitchFamily="34" charset="0"/>
              </a:rPr>
              <a:t> </a:t>
            </a:r>
            <a:r>
              <a:rPr lang="en-GB" sz="1500" i="1" dirty="0" smtClean="0">
                <a:solidFill>
                  <a:srgbClr val="002060"/>
                </a:solidFill>
                <a:latin typeface="Verdana" pitchFamily="34" charset="0"/>
              </a:rPr>
              <a:t>(there must not be strategically valuable resources that are themselves either not rare or imitable)</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79</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
        <p:nvSpPr>
          <p:cNvPr id="6" name="Rounded Rectangle 5"/>
          <p:cNvSpPr/>
          <p:nvPr/>
        </p:nvSpPr>
        <p:spPr>
          <a:xfrm>
            <a:off x="2627904" y="1664864"/>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Resource-Based View</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133164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from="(-#ppt_w/2)" to="(#ppt_x)" calcmode="lin" valueType="num">
                                      <p:cBhvr>
                                        <p:cTn id="15" dur="600" fill="hold">
                                          <p:stCondLst>
                                            <p:cond delay="0"/>
                                          </p:stCondLst>
                                        </p:cTn>
                                        <p:tgtEl>
                                          <p:spTgt spid="3">
                                            <p:txEl>
                                              <p:pRg st="6" end="6"/>
                                            </p:txEl>
                                          </p:spTgt>
                                        </p:tgtEl>
                                        <p:attrNameLst>
                                          <p:attrName>ppt_x</p:attrName>
                                        </p:attrNameLst>
                                      </p:cBhvr>
                                    </p:anim>
                                    <p:anim from="0" to="-1.0" calcmode="lin" valueType="num">
                                      <p:cBhvr>
                                        <p:cTn id="16" dur="200" decel="50000" autoRev="1" fill="hold">
                                          <p:stCondLst>
                                            <p:cond delay="600"/>
                                          </p:stCondLst>
                                        </p:cTn>
                                        <p:tgtEl>
                                          <p:spTgt spid="3">
                                            <p:txEl>
                                              <p:pRg st="6" end="6"/>
                                            </p:txEl>
                                          </p:spTgt>
                                        </p:tgtEl>
                                        <p:attrNameLst>
                                          <p:attrName>xshear</p:attrName>
                                        </p:attrNameLst>
                                      </p:cBhvr>
                                    </p:anim>
                                    <p:animScale>
                                      <p:cBhvr>
                                        <p:cTn id="17" dur="200" decel="100000" autoRev="1" fill="hold">
                                          <p:stCondLst>
                                            <p:cond delay="600"/>
                                          </p:stCondLst>
                                        </p:cTn>
                                        <p:tgtEl>
                                          <p:spTgt spid="3">
                                            <p:txEl>
                                              <p:pRg st="6" end="6"/>
                                            </p:txEl>
                                          </p:spTgt>
                                        </p:tgtEl>
                                      </p:cBhvr>
                                      <p:from x="100000" y="100000"/>
                                      <p:to x="80000" y="100000"/>
                                    </p:animScale>
                                    <p:anim by="(#ppt_h/3+#ppt_w*0.1)" calcmode="lin" valueType="num">
                                      <p:cBhvr additive="sum">
                                        <p:cTn id="18"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from="(-#ppt_w/2)" to="(#ppt_x)" calcmode="lin" valueType="num">
                                      <p:cBhvr>
                                        <p:cTn id="23" dur="600" fill="hold">
                                          <p:stCondLst>
                                            <p:cond delay="0"/>
                                          </p:stCondLst>
                                        </p:cTn>
                                        <p:tgtEl>
                                          <p:spTgt spid="3">
                                            <p:txEl>
                                              <p:pRg st="8" end="8"/>
                                            </p:txEl>
                                          </p:spTgt>
                                        </p:tgtEl>
                                        <p:attrNameLst>
                                          <p:attrName>ppt_x</p:attrName>
                                        </p:attrNameLst>
                                      </p:cBhvr>
                                    </p:anim>
                                    <p:anim from="0" to="-1.0" calcmode="lin" valueType="num">
                                      <p:cBhvr>
                                        <p:cTn id="24" dur="200" decel="50000" autoRev="1" fill="hold">
                                          <p:stCondLst>
                                            <p:cond delay="600"/>
                                          </p:stCondLst>
                                        </p:cTn>
                                        <p:tgtEl>
                                          <p:spTgt spid="3">
                                            <p:txEl>
                                              <p:pRg st="8" end="8"/>
                                            </p:txEl>
                                          </p:spTgt>
                                        </p:tgtEl>
                                        <p:attrNameLst>
                                          <p:attrName>xshear</p:attrName>
                                        </p:attrNameLst>
                                      </p:cBhvr>
                                    </p:anim>
                                    <p:animScale>
                                      <p:cBhvr>
                                        <p:cTn id="25" dur="200" decel="100000" autoRev="1" fill="hold">
                                          <p:stCondLst>
                                            <p:cond delay="600"/>
                                          </p:stCondLst>
                                        </p:cTn>
                                        <p:tgtEl>
                                          <p:spTgt spid="3">
                                            <p:txEl>
                                              <p:pRg st="8" end="8"/>
                                            </p:txEl>
                                          </p:spTgt>
                                        </p:tgtEl>
                                      </p:cBhvr>
                                      <p:from x="100000" y="100000"/>
                                      <p:to x="80000" y="100000"/>
                                    </p:animScale>
                                    <p:anim by="(#ppt_h/3+#ppt_w*0.1)" calcmode="lin" valueType="num">
                                      <p:cBhvr additive="sum">
                                        <p:cTn id="26" dur="200" decel="100000" autoRev="1" fill="hold">
                                          <p:stCondLst>
                                            <p:cond delay="600"/>
                                          </p:stCondLst>
                                        </p:cTn>
                                        <p:tgtEl>
                                          <p:spTgt spid="3">
                                            <p:txEl>
                                              <p:pRg st="8" end="8"/>
                                            </p:txEl>
                                          </p:spTgt>
                                        </p:tgtEl>
                                        <p:attrNameLst>
                                          <p:attrName>ppt_x</p:attrName>
                                        </p:attrNameLst>
                                      </p:cBhvr>
                                    </p:anim>
                                  </p:childTnLst>
                                  <p:subTnLst>
                                    <p:animClr>
                                      <p:cBhvr override="childStyle">
                                        <p:cTn dur="1" fill="hold" display="0" masterRel="nextClick" afterEffect="1"/>
                                        <p:tgtEl>
                                          <p:spTgt spid="3">
                                            <p:txEl>
                                              <p:pRg st="8" end="8"/>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3">
                                            <p:txEl>
                                              <p:pRg st="2" end="2"/>
                                            </p:txEl>
                                          </p:spTgt>
                                        </p:tgtEl>
                                        <p:attrNameLst>
                                          <p:attrName>ppt_x</p:attrName>
                                        </p:attrNameLst>
                                      </p:cBhvr>
                                    </p:anim>
                                    <p:anim from="0" to="-1.0" calcmode="lin" valueType="num">
                                      <p:cBhvr>
                                        <p:cTn id="32" dur="200" decel="50000" autoRev="1" fill="hold">
                                          <p:stCondLst>
                                            <p:cond delay="600"/>
                                          </p:stCondLst>
                                        </p:cTn>
                                        <p:tgtEl>
                                          <p:spTgt spid="3">
                                            <p:txEl>
                                              <p:pRg st="2" end="2"/>
                                            </p:txEl>
                                          </p:spTgt>
                                        </p:tgtEl>
                                        <p:attrNameLst>
                                          <p:attrName>xshear</p:attrName>
                                        </p:attrNameLst>
                                      </p:cBhvr>
                                    </p:anim>
                                    <p:animScale>
                                      <p:cBhvr>
                                        <p:cTn id="33" dur="200" decel="100000" autoRev="1" fill="hold">
                                          <p:stCondLst>
                                            <p:cond delay="600"/>
                                          </p:stCondLst>
                                        </p:cTn>
                                        <p:tgtEl>
                                          <p:spTgt spid="3">
                                            <p:txEl>
                                              <p:pRg st="2" end="2"/>
                                            </p:txEl>
                                          </p:spTgt>
                                        </p:tgtEl>
                                      </p:cBhvr>
                                      <p:from x="100000" y="100000"/>
                                      <p:to x="80000" y="100000"/>
                                    </p:animScale>
                                    <p:anim by="(#ppt_h/3+#ppt_w*0.1)" calcmode="lin" valueType="num">
                                      <p:cBhvr additive="sum">
                                        <p:cTn id="34"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3">
                                            <p:txEl>
                                              <p:pRg st="4" end="4"/>
                                            </p:txEl>
                                          </p:spTgt>
                                        </p:tgtEl>
                                        <p:attrNameLst>
                                          <p:attrName>ppt_x</p:attrName>
                                        </p:attrNameLst>
                                      </p:cBhvr>
                                    </p:anim>
                                    <p:anim from="0" to="-1.0" calcmode="lin" valueType="num">
                                      <p:cBhvr>
                                        <p:cTn id="40" dur="200" decel="50000" autoRev="1" fill="hold">
                                          <p:stCondLst>
                                            <p:cond delay="600"/>
                                          </p:stCondLst>
                                        </p:cTn>
                                        <p:tgtEl>
                                          <p:spTgt spid="3">
                                            <p:txEl>
                                              <p:pRg st="4" end="4"/>
                                            </p:txEl>
                                          </p:spTgt>
                                        </p:tgtEl>
                                        <p:attrNameLst>
                                          <p:attrName>xshear</p:attrName>
                                        </p:attrNameLst>
                                      </p:cBhvr>
                                    </p:anim>
                                    <p:animScale>
                                      <p:cBhvr>
                                        <p:cTn id="41" dur="200" decel="100000" autoRev="1" fill="hold">
                                          <p:stCondLst>
                                            <p:cond delay="600"/>
                                          </p:stCondLst>
                                        </p:cTn>
                                        <p:tgtEl>
                                          <p:spTgt spid="3">
                                            <p:txEl>
                                              <p:pRg st="4" end="4"/>
                                            </p:txEl>
                                          </p:spTgt>
                                        </p:tgtEl>
                                      </p:cBhvr>
                                      <p:from x="100000" y="100000"/>
                                      <p:to x="80000" y="100000"/>
                                    </p:animScale>
                                    <p:anim by="(#ppt_h/3+#ppt_w*0.1)" calcmode="lin" valueType="num">
                                      <p:cBhvr additive="sum">
                                        <p:cTn id="42"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Also known as Scenario Planning : “stories of the future”</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dirty="0" smtClean="0">
                <a:solidFill>
                  <a:srgbClr val="002060"/>
                </a:solidFill>
                <a:latin typeface="Verdana" pitchFamily="34" charset="0"/>
              </a:rPr>
              <a:t>Approach to develop flexible long-term plans. It is an attempt to consider a diverse range of possibilities which can highlight possible events that decision makers would otherwise ignore.</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dirty="0" smtClean="0">
                <a:solidFill>
                  <a:srgbClr val="002060"/>
                </a:solidFill>
                <a:latin typeface="Verdana" pitchFamily="34" charset="0"/>
              </a:rPr>
              <a:t>It involves looking into the future, anticipating possible events, scenarios or changes, and analysing what will happen to the company as a result of those things happening, AND, planning to minimise any damage, and maximise opportunities.</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80</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6" name="Rounded Rectangle 5"/>
          <p:cNvSpPr/>
          <p:nvPr/>
        </p:nvSpPr>
        <p:spPr>
          <a:xfrm>
            <a:off x="3924048" y="1664864"/>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Scenario Building</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133176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par>
                                <p:cTn id="11" presetID="34"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from="(-#ppt_w/2)" to="(#ppt_x)" calcmode="lin" valueType="num">
                                      <p:cBhvr>
                                        <p:cTn id="13" dur="600" fill="hold">
                                          <p:stCondLst>
                                            <p:cond delay="0"/>
                                          </p:stCondLst>
                                        </p:cTn>
                                        <p:tgtEl>
                                          <p:spTgt spid="3">
                                            <p:txEl>
                                              <p:pRg st="2" end="2"/>
                                            </p:txEl>
                                          </p:spTgt>
                                        </p:tgtEl>
                                        <p:attrNameLst>
                                          <p:attrName>ppt_x</p:attrName>
                                        </p:attrNameLst>
                                      </p:cBhvr>
                                    </p:anim>
                                    <p:anim from="0" to="-1.0" calcmode="lin" valueType="num">
                                      <p:cBhvr>
                                        <p:cTn id="14" dur="200" decel="50000" autoRev="1" fill="hold">
                                          <p:stCondLst>
                                            <p:cond delay="600"/>
                                          </p:stCondLst>
                                        </p:cTn>
                                        <p:tgtEl>
                                          <p:spTgt spid="3">
                                            <p:txEl>
                                              <p:pRg st="2" end="2"/>
                                            </p:txEl>
                                          </p:spTgt>
                                        </p:tgtEl>
                                        <p:attrNameLst>
                                          <p:attrName>xshear</p:attrName>
                                        </p:attrNameLst>
                                      </p:cBhvr>
                                    </p:anim>
                                    <p:animScale>
                                      <p:cBhvr>
                                        <p:cTn id="15" dur="200" decel="100000" autoRev="1" fill="hold">
                                          <p:stCondLst>
                                            <p:cond delay="600"/>
                                          </p:stCondLst>
                                        </p:cTn>
                                        <p:tgtEl>
                                          <p:spTgt spid="3">
                                            <p:txEl>
                                              <p:pRg st="2" end="2"/>
                                            </p:txEl>
                                          </p:spTgt>
                                        </p:tgtEl>
                                      </p:cBhvr>
                                      <p:from x="100000" y="100000"/>
                                      <p:to x="80000" y="100000"/>
                                    </p:animScale>
                                    <p:anim by="(#ppt_h/3+#ppt_w*0.1)" calcmode="lin" valueType="num">
                                      <p:cBhvr additive="sum">
                                        <p:cTn id="16"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7" fill="hold">
                      <p:stCondLst>
                        <p:cond delay="indefinite"/>
                      </p:stCondLst>
                      <p:childTnLst>
                        <p:par>
                          <p:cTn id="18" fill="hold">
                            <p:stCondLst>
                              <p:cond delay="0"/>
                            </p:stCondLst>
                            <p:childTnLst>
                              <p:par>
                                <p:cTn id="19" presetID="34"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from="(-#ppt_w/2)" to="(#ppt_x)" calcmode="lin" valueType="num">
                                      <p:cBhvr>
                                        <p:cTn id="21" dur="600" fill="hold">
                                          <p:stCondLst>
                                            <p:cond delay="0"/>
                                          </p:stCondLst>
                                        </p:cTn>
                                        <p:tgtEl>
                                          <p:spTgt spid="3">
                                            <p:txEl>
                                              <p:pRg st="4" end="4"/>
                                            </p:txEl>
                                          </p:spTgt>
                                        </p:tgtEl>
                                        <p:attrNameLst>
                                          <p:attrName>ppt_x</p:attrName>
                                        </p:attrNameLst>
                                      </p:cBhvr>
                                    </p:anim>
                                    <p:anim from="0" to="-1.0" calcmode="lin" valueType="num">
                                      <p:cBhvr>
                                        <p:cTn id="22" dur="200" decel="50000" autoRev="1" fill="hold">
                                          <p:stCondLst>
                                            <p:cond delay="600"/>
                                          </p:stCondLst>
                                        </p:cTn>
                                        <p:tgtEl>
                                          <p:spTgt spid="3">
                                            <p:txEl>
                                              <p:pRg st="4" end="4"/>
                                            </p:txEl>
                                          </p:spTgt>
                                        </p:tgtEl>
                                        <p:attrNameLst>
                                          <p:attrName>xshear</p:attrName>
                                        </p:attrNameLst>
                                      </p:cBhvr>
                                    </p:anim>
                                    <p:animScale>
                                      <p:cBhvr>
                                        <p:cTn id="23" dur="200" decel="100000" autoRev="1" fill="hold">
                                          <p:stCondLst>
                                            <p:cond delay="600"/>
                                          </p:stCondLst>
                                        </p:cTn>
                                        <p:tgtEl>
                                          <p:spTgt spid="3">
                                            <p:txEl>
                                              <p:pRg st="4" end="4"/>
                                            </p:txEl>
                                          </p:spTgt>
                                        </p:tgtEl>
                                      </p:cBhvr>
                                      <p:from x="100000" y="100000"/>
                                      <p:to x="80000" y="100000"/>
                                    </p:animScale>
                                    <p:anim by="(#ppt_h/3+#ppt_w*0.1)" calcmode="lin" valueType="num">
                                      <p:cBhvr additive="sum">
                                        <p:cTn id="24"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lnSpcReduction="10000"/>
          </a:bodyPr>
          <a:lstStyle/>
          <a:p>
            <a:pPr marL="265113" indent="-265113" algn="just">
              <a:spcBef>
                <a:spcPct val="0"/>
              </a:spcBef>
              <a:buSzPct val="90000"/>
              <a:buBlip>
                <a:blip r:embed="rId2"/>
              </a:buBlip>
              <a:defRPr/>
            </a:pPr>
            <a:r>
              <a:rPr lang="en-GB" sz="2000" dirty="0" smtClean="0">
                <a:solidFill>
                  <a:srgbClr val="002060"/>
                </a:solidFill>
                <a:latin typeface="Verdana" pitchFamily="34" charset="0"/>
              </a:rPr>
              <a:t>This tool is usually used as part of undertaking an environmental scan, that help identify external factors that need to be planned for, and internal factors (i.e. strengths, weaknesses, opportunities and threats) that need to be planned for in determining where a business should be going in the future.</a:t>
            </a:r>
          </a:p>
          <a:p>
            <a:pPr marL="265113"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indent="-265113" algn="just">
              <a:spcBef>
                <a:spcPct val="0"/>
              </a:spcBef>
              <a:buSzPct val="90000"/>
              <a:buBlip>
                <a:blip r:embed="rId2"/>
              </a:buBlip>
              <a:defRPr/>
            </a:pPr>
            <a:r>
              <a:rPr lang="en-GB" sz="2000" dirty="0" smtClean="0">
                <a:solidFill>
                  <a:srgbClr val="002060"/>
                </a:solidFill>
                <a:latin typeface="Verdana" pitchFamily="34" charset="0"/>
              </a:rPr>
              <a:t>The SWOT analysis can be done as part of strategic planning, but it can also be done independently of the larger process as a standalone.</a:t>
            </a:r>
          </a:p>
          <a:p>
            <a:pPr marL="265113"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indent="-265113" algn="just">
              <a:spcBef>
                <a:spcPct val="0"/>
              </a:spcBef>
              <a:buSzPct val="90000"/>
              <a:buBlip>
                <a:blip r:embed="rId2"/>
              </a:buBlip>
              <a:defRPr/>
            </a:pPr>
            <a:r>
              <a:rPr lang="en-GB" sz="2000" dirty="0" smtClean="0">
                <a:solidFill>
                  <a:srgbClr val="002060"/>
                </a:solidFill>
                <a:latin typeface="Verdana" pitchFamily="34" charset="0"/>
              </a:rPr>
              <a:t>More on this later...</a:t>
            </a:r>
          </a:p>
          <a:p>
            <a:pPr marL="265113"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81</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6" name="Rounded Rectangle 5"/>
          <p:cNvSpPr/>
          <p:nvPr/>
        </p:nvSpPr>
        <p:spPr>
          <a:xfrm>
            <a:off x="5220192" y="1664864"/>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SWOT</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133164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
        <p:nvSpPr>
          <p:cNvPr id="17" name="Rounded Rectangle 16"/>
          <p:cNvSpPr/>
          <p:nvPr/>
        </p:nvSpPr>
        <p:spPr>
          <a:xfrm>
            <a:off x="6516336"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Value Chain</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Strategic Planning Tools</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2420888"/>
            <a:ext cx="8572560" cy="3672408"/>
          </a:xfrm>
          <a:prstGeom prst="rect">
            <a:avLst/>
          </a:prstGeom>
          <a:noFill/>
          <a:ln>
            <a:noFill/>
          </a:ln>
        </p:spPr>
        <p:txBody>
          <a:bodyPr vert="horz" lIns="91440" tIns="45720" rIns="91440" bIns="45720" rtlCol="0" anchor="t">
            <a:normAutofit/>
          </a:bodyPr>
          <a:lstStyle/>
          <a:p>
            <a:pPr marL="265113" lvl="0" indent="-265113" algn="just">
              <a:spcBef>
                <a:spcPct val="0"/>
              </a:spcBef>
              <a:buSzPct val="90000"/>
              <a:buBlip>
                <a:blip r:embed="rId2"/>
              </a:buBlip>
              <a:defRPr/>
            </a:pPr>
            <a:r>
              <a:rPr lang="en-GB" sz="2000" dirty="0" smtClean="0">
                <a:solidFill>
                  <a:srgbClr val="002060"/>
                </a:solidFill>
                <a:latin typeface="Verdana" pitchFamily="34" charset="0"/>
              </a:rPr>
              <a:t>Analysis that categorises and evaluates the integration of the primary and supporting value-adding activities within and around an organisation.</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dirty="0" smtClean="0">
                <a:solidFill>
                  <a:srgbClr val="002060"/>
                </a:solidFill>
                <a:latin typeface="Verdana" pitchFamily="34" charset="0"/>
              </a:rPr>
              <a:t>A tool that facilitates better strategic planning in a business setting.</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r>
              <a:rPr lang="en-GB" sz="2000" dirty="0" smtClean="0">
                <a:solidFill>
                  <a:srgbClr val="002060"/>
                </a:solidFill>
                <a:latin typeface="Verdana" pitchFamily="34" charset="0"/>
              </a:rPr>
              <a:t>Value chain analysis is a powerful tool for managers to identify the key activities within the firm which form the value chain for that organisation, and have the potential of a sustainable competitive advantage for a company.</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82</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6" name="Rounded Rectangle 5"/>
          <p:cNvSpPr/>
          <p:nvPr/>
        </p:nvSpPr>
        <p:spPr>
          <a:xfrm>
            <a:off x="6516336" y="1664864"/>
            <a:ext cx="1080000" cy="540000"/>
          </a:xfrm>
          <a:prstGeom prst="roundRect">
            <a:avLst/>
          </a:prstGeom>
          <a:gradFill>
            <a:gsLst>
              <a:gs pos="0">
                <a:schemeClr val="lt2">
                  <a:tint val="80000"/>
                  <a:satMod val="300000"/>
                </a:schemeClr>
              </a:gs>
              <a:gs pos="100000">
                <a:schemeClr val="lt2">
                  <a:shade val="30000"/>
                  <a:satMod val="200000"/>
                </a:schemeClr>
              </a:gs>
            </a:gsLst>
          </a:gradFill>
          <a:ln>
            <a:solidFill>
              <a:schemeClr val="bg2">
                <a:lumMod val="7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tx1"/>
                </a:solidFill>
                <a:latin typeface="Verdana" pitchFamily="34" charset="0"/>
              </a:rPr>
              <a:t>Value Chain</a:t>
            </a:r>
            <a:endParaRPr lang="en-GB" sz="1000" b="1" dirty="0">
              <a:solidFill>
                <a:schemeClr val="tx1"/>
              </a:solidFill>
              <a:latin typeface="Verdana" pitchFamily="34" charset="0"/>
            </a:endParaRPr>
          </a:p>
        </p:txBody>
      </p:sp>
      <p:sp>
        <p:nvSpPr>
          <p:cNvPr id="7" name="Rounded Rectangle 6"/>
          <p:cNvSpPr/>
          <p:nvPr/>
        </p:nvSpPr>
        <p:spPr>
          <a:xfrm>
            <a:off x="2627904"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Critical (Key) Success Factors</a:t>
            </a:r>
            <a:endParaRPr lang="en-GB" sz="1000" b="1" dirty="0">
              <a:solidFill>
                <a:schemeClr val="bg1">
                  <a:lumMod val="85000"/>
                </a:schemeClr>
              </a:solidFill>
              <a:latin typeface="Verdana" pitchFamily="34" charset="0"/>
            </a:endParaRPr>
          </a:p>
        </p:txBody>
      </p:sp>
      <p:sp>
        <p:nvSpPr>
          <p:cNvPr id="10" name="Rounded Rectangle 9"/>
          <p:cNvSpPr/>
          <p:nvPr/>
        </p:nvSpPr>
        <p:spPr>
          <a:xfrm>
            <a:off x="3924048"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Industry Life Cycle</a:t>
            </a:r>
            <a:endParaRPr lang="en-GB" sz="1000" b="1" dirty="0">
              <a:solidFill>
                <a:schemeClr val="bg1">
                  <a:lumMod val="85000"/>
                </a:schemeClr>
              </a:solidFill>
              <a:latin typeface="Verdana" pitchFamily="34" charset="0"/>
            </a:endParaRPr>
          </a:p>
        </p:txBody>
      </p:sp>
      <p:sp>
        <p:nvSpPr>
          <p:cNvPr id="11" name="Rounded Rectangle 10"/>
          <p:cNvSpPr/>
          <p:nvPr/>
        </p:nvSpPr>
        <p:spPr>
          <a:xfrm>
            <a:off x="5220192"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PESTLE</a:t>
            </a:r>
            <a:endParaRPr lang="en-GB" sz="1000" b="1" dirty="0">
              <a:solidFill>
                <a:schemeClr val="bg1">
                  <a:lumMod val="85000"/>
                </a:schemeClr>
              </a:solidFill>
              <a:latin typeface="Verdana" pitchFamily="34" charset="0"/>
            </a:endParaRPr>
          </a:p>
        </p:txBody>
      </p:sp>
      <p:sp>
        <p:nvSpPr>
          <p:cNvPr id="12" name="Rounded Rectangle 11"/>
          <p:cNvSpPr/>
          <p:nvPr/>
        </p:nvSpPr>
        <p:spPr>
          <a:xfrm>
            <a:off x="6516336"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Porter’s 5 Forces</a:t>
            </a:r>
            <a:endParaRPr lang="en-GB" sz="1000" b="1" dirty="0">
              <a:solidFill>
                <a:schemeClr val="bg1">
                  <a:lumMod val="85000"/>
                </a:schemeClr>
              </a:solidFill>
              <a:latin typeface="Verdana" pitchFamily="34" charset="0"/>
            </a:endParaRPr>
          </a:p>
        </p:txBody>
      </p:sp>
      <p:sp>
        <p:nvSpPr>
          <p:cNvPr id="13" name="Rounded Rectangle 12"/>
          <p:cNvSpPr/>
          <p:nvPr/>
        </p:nvSpPr>
        <p:spPr>
          <a:xfrm>
            <a:off x="1331760"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Portfolio Matrices, BCG or McKinsey</a:t>
            </a:r>
            <a:endParaRPr lang="en-GB" sz="1000" b="1" dirty="0">
              <a:solidFill>
                <a:schemeClr val="bg1">
                  <a:lumMod val="85000"/>
                </a:schemeClr>
              </a:solidFill>
              <a:latin typeface="Verdana" pitchFamily="34" charset="0"/>
            </a:endParaRPr>
          </a:p>
        </p:txBody>
      </p:sp>
      <p:sp>
        <p:nvSpPr>
          <p:cNvPr id="14" name="Rounded Rectangle 13"/>
          <p:cNvSpPr/>
          <p:nvPr/>
        </p:nvSpPr>
        <p:spPr>
          <a:xfrm>
            <a:off x="2627904"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Resource-Based View</a:t>
            </a:r>
            <a:endParaRPr lang="en-GB" sz="1000" b="1" dirty="0">
              <a:solidFill>
                <a:schemeClr val="bg1">
                  <a:lumMod val="85000"/>
                </a:schemeClr>
              </a:solidFill>
              <a:latin typeface="Verdana" pitchFamily="34" charset="0"/>
            </a:endParaRPr>
          </a:p>
        </p:txBody>
      </p:sp>
      <p:sp>
        <p:nvSpPr>
          <p:cNvPr id="15" name="Rounded Rectangle 14"/>
          <p:cNvSpPr/>
          <p:nvPr/>
        </p:nvSpPr>
        <p:spPr>
          <a:xfrm>
            <a:off x="3924048"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Scenario Building</a:t>
            </a:r>
            <a:endParaRPr lang="en-GB" sz="1000" b="1" dirty="0">
              <a:solidFill>
                <a:schemeClr val="bg1">
                  <a:lumMod val="85000"/>
                </a:schemeClr>
              </a:solidFill>
              <a:latin typeface="Verdana" pitchFamily="34" charset="0"/>
            </a:endParaRPr>
          </a:p>
        </p:txBody>
      </p:sp>
      <p:sp>
        <p:nvSpPr>
          <p:cNvPr id="16" name="Rounded Rectangle 15"/>
          <p:cNvSpPr/>
          <p:nvPr/>
        </p:nvSpPr>
        <p:spPr>
          <a:xfrm>
            <a:off x="5220192" y="1664864"/>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SWOT</a:t>
            </a:r>
            <a:endParaRPr lang="en-GB" sz="1000" b="1" dirty="0">
              <a:solidFill>
                <a:schemeClr val="bg1">
                  <a:lumMod val="85000"/>
                </a:schemeClr>
              </a:solidFill>
              <a:latin typeface="Verdana" pitchFamily="34" charset="0"/>
            </a:endParaRPr>
          </a:p>
        </p:txBody>
      </p:sp>
      <p:sp>
        <p:nvSpPr>
          <p:cNvPr id="17" name="Rounded Rectangle 16"/>
          <p:cNvSpPr/>
          <p:nvPr/>
        </p:nvSpPr>
        <p:spPr>
          <a:xfrm>
            <a:off x="1331640" y="1016792"/>
            <a:ext cx="1080000" cy="540000"/>
          </a:xfrm>
          <a:prstGeom prst="roundRect">
            <a:avLst/>
          </a:prstGeom>
          <a:solidFill>
            <a:schemeClr val="bg1">
              <a:lumMod val="95000"/>
            </a:schemeClr>
          </a:solidFill>
          <a:ln>
            <a:solidFill>
              <a:schemeClr val="bg1">
                <a:lumMod val="95000"/>
              </a:schemeClr>
            </a:solidFill>
          </a:ln>
        </p:spPr>
        <p:style>
          <a:lnRef idx="2">
            <a:schemeClr val="accent3">
              <a:shade val="50000"/>
            </a:schemeClr>
          </a:lnRef>
          <a:fillRef idx="1003">
            <a:schemeClr val="lt2"/>
          </a:fillRef>
          <a:effectRef idx="0">
            <a:schemeClr val="accent3"/>
          </a:effectRef>
          <a:fontRef idx="minor">
            <a:schemeClr val="lt1"/>
          </a:fontRef>
        </p:style>
        <p:txBody>
          <a:bodyPr lIns="0" rIns="0" rtlCol="0" anchor="ctr"/>
          <a:lstStyle/>
          <a:p>
            <a:pPr algn="ctr"/>
            <a:r>
              <a:rPr lang="en-GB" sz="1000" b="1" dirty="0" smtClean="0">
                <a:solidFill>
                  <a:schemeClr val="bg1">
                    <a:lumMod val="85000"/>
                  </a:schemeClr>
                </a:solidFill>
                <a:latin typeface="Verdana" pitchFamily="34" charset="0"/>
              </a:rPr>
              <a:t>Core Competency Analysis</a:t>
            </a:r>
            <a:endParaRPr lang="en-GB" sz="1000" b="1" dirty="0">
              <a:solidFill>
                <a:schemeClr val="bg1">
                  <a:lumMod val="85000"/>
                </a:schemeClr>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Overview &amp; Aims - Strategic Planning</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lnSpcReduction="10000"/>
          </a:bodyPr>
          <a:lstStyle/>
          <a:p>
            <a:pPr marL="265113" marR="0" lvl="0" indent="-265113" algn="ctr" defTabSz="914400" rtl="0" eaLnBrk="1" fontAlgn="auto" latinLnBrk="0" hangingPunct="1">
              <a:lnSpc>
                <a:spcPct val="100000"/>
              </a:lnSpc>
              <a:spcBef>
                <a:spcPct val="0"/>
              </a:spcBef>
              <a:spcAft>
                <a:spcPts val="0"/>
              </a:spcAft>
              <a:buClrTx/>
              <a:buSzPct val="90000"/>
              <a:tabLst/>
              <a:defRPr/>
            </a:pPr>
            <a:r>
              <a:rPr lang="en-GB" sz="2200" b="1" i="1" dirty="0" smtClean="0">
                <a:solidFill>
                  <a:srgbClr val="002060"/>
                </a:solidFill>
                <a:latin typeface="Verdana" pitchFamily="34" charset="0"/>
              </a:rPr>
              <a:t>The purpose of this two day programme is to introduce you to the concepts and try out some tools and techniques of “Strategic Planning”</a:t>
            </a:r>
          </a:p>
          <a:p>
            <a:pPr marL="265113" lvl="0" indent="-265113" algn="just">
              <a:spcBef>
                <a:spcPct val="0"/>
              </a:spcBef>
              <a:buSzPct val="90000"/>
              <a:buBlip>
                <a:blip r:embed="rId2"/>
              </a:buBlip>
              <a:defRPr/>
            </a:pPr>
            <a:endParaRPr lang="en-GB" sz="20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2000" b="1" i="1" u="sng" dirty="0" smtClean="0">
                <a:solidFill>
                  <a:srgbClr val="002060"/>
                </a:solidFill>
                <a:latin typeface="Verdana" pitchFamily="34" charset="0"/>
              </a:rPr>
              <a:t>Identify</a:t>
            </a:r>
            <a:r>
              <a:rPr lang="en-GB" sz="2000" b="1" i="1" dirty="0" smtClean="0">
                <a:solidFill>
                  <a:srgbClr val="002060"/>
                </a:solidFill>
                <a:latin typeface="Verdana" pitchFamily="34" charset="0"/>
              </a:rPr>
              <a:t> </a:t>
            </a:r>
            <a:r>
              <a:rPr lang="en-GB" sz="2000" i="1" dirty="0" smtClean="0">
                <a:solidFill>
                  <a:srgbClr val="002060"/>
                </a:solidFill>
                <a:latin typeface="Verdana" pitchFamily="34" charset="0"/>
              </a:rPr>
              <a:t>your organisation’s </a:t>
            </a:r>
            <a:r>
              <a:rPr lang="en-GB" sz="2000" b="1" i="1" u="sng" dirty="0" smtClean="0">
                <a:solidFill>
                  <a:srgbClr val="002060"/>
                </a:solidFill>
                <a:latin typeface="Verdana" pitchFamily="34" charset="0"/>
              </a:rPr>
              <a:t>strengths and weaknesses</a:t>
            </a:r>
          </a:p>
          <a:p>
            <a:pPr marL="722313" lvl="1" indent="-265113" algn="just">
              <a:spcBef>
                <a:spcPct val="0"/>
              </a:spcBef>
              <a:buSzPct val="90000"/>
              <a:buBlip>
                <a:blip r:embed="rId3"/>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2000" i="1" dirty="0" smtClean="0">
                <a:solidFill>
                  <a:srgbClr val="002060"/>
                </a:solidFill>
                <a:latin typeface="Verdana" pitchFamily="34" charset="0"/>
              </a:rPr>
              <a:t>Take steps to </a:t>
            </a:r>
            <a:r>
              <a:rPr lang="en-GB" sz="2000" b="1" i="1" u="sng" dirty="0" smtClean="0">
                <a:solidFill>
                  <a:srgbClr val="002060"/>
                </a:solidFill>
                <a:latin typeface="Verdana" pitchFamily="34" charset="0"/>
              </a:rPr>
              <a:t>prioritise risks</a:t>
            </a:r>
            <a:r>
              <a:rPr lang="en-GB" sz="2000" b="1" i="1" dirty="0" smtClean="0">
                <a:solidFill>
                  <a:srgbClr val="002060"/>
                </a:solidFill>
                <a:latin typeface="Verdana" pitchFamily="34" charset="0"/>
              </a:rPr>
              <a:t> </a:t>
            </a:r>
            <a:r>
              <a:rPr lang="en-GB" sz="2000" i="1" dirty="0" smtClean="0">
                <a:solidFill>
                  <a:srgbClr val="002060"/>
                </a:solidFill>
                <a:latin typeface="Verdana" pitchFamily="34" charset="0"/>
              </a:rPr>
              <a:t>confronting your organisation </a:t>
            </a:r>
          </a:p>
          <a:p>
            <a:pPr marL="722313" lvl="1" indent="-265113" algn="just">
              <a:spcBef>
                <a:spcPct val="0"/>
              </a:spcBef>
              <a:buSzPct val="90000"/>
              <a:buBlip>
                <a:blip r:embed="rId3"/>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2000" i="1" dirty="0" smtClean="0">
                <a:solidFill>
                  <a:srgbClr val="002060"/>
                </a:solidFill>
                <a:latin typeface="Verdana" pitchFamily="34" charset="0"/>
              </a:rPr>
              <a:t>Direct your organisation’s </a:t>
            </a:r>
            <a:r>
              <a:rPr lang="en-GB" sz="2000" b="1" i="1" u="sng" dirty="0" smtClean="0">
                <a:solidFill>
                  <a:srgbClr val="002060"/>
                </a:solidFill>
                <a:latin typeface="Verdana" pitchFamily="34" charset="0"/>
              </a:rPr>
              <a:t>resources</a:t>
            </a:r>
            <a:r>
              <a:rPr lang="en-GB" sz="2000" b="1" i="1" dirty="0" smtClean="0">
                <a:solidFill>
                  <a:srgbClr val="002060"/>
                </a:solidFill>
                <a:latin typeface="Verdana" pitchFamily="34" charset="0"/>
              </a:rPr>
              <a:t> </a:t>
            </a:r>
            <a:r>
              <a:rPr lang="en-GB" sz="2000" i="1" dirty="0" smtClean="0">
                <a:solidFill>
                  <a:srgbClr val="002060"/>
                </a:solidFill>
                <a:latin typeface="Verdana" pitchFamily="34" charset="0"/>
              </a:rPr>
              <a:t>towards particular goals</a:t>
            </a:r>
          </a:p>
          <a:p>
            <a:pPr marL="722313" lvl="1" indent="-265113" algn="just">
              <a:spcBef>
                <a:spcPct val="0"/>
              </a:spcBef>
              <a:buSzPct val="90000"/>
              <a:buBlip>
                <a:blip r:embed="rId3"/>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2000" i="1" dirty="0" smtClean="0">
                <a:solidFill>
                  <a:srgbClr val="002060"/>
                </a:solidFill>
                <a:latin typeface="Verdana" pitchFamily="34" charset="0"/>
              </a:rPr>
              <a:t>Increase awareness of </a:t>
            </a:r>
            <a:r>
              <a:rPr lang="en-GB" sz="2000" b="1" i="1" u="sng" dirty="0" smtClean="0">
                <a:solidFill>
                  <a:srgbClr val="002060"/>
                </a:solidFill>
                <a:latin typeface="Verdana" pitchFamily="34" charset="0"/>
              </a:rPr>
              <a:t>internal and external factors </a:t>
            </a:r>
            <a:r>
              <a:rPr lang="en-GB" sz="2000" i="1" dirty="0" smtClean="0">
                <a:solidFill>
                  <a:srgbClr val="002060"/>
                </a:solidFill>
                <a:latin typeface="Verdana" pitchFamily="34" charset="0"/>
              </a:rPr>
              <a:t>impinging upon your organisation (at present and in the future)</a:t>
            </a:r>
          </a:p>
          <a:p>
            <a:pPr marL="722313" lvl="1" indent="-265113" algn="just">
              <a:spcBef>
                <a:spcPct val="0"/>
              </a:spcBef>
              <a:buSzPct val="90000"/>
              <a:buBlip>
                <a:blip r:embed="rId3"/>
              </a:buBlip>
              <a:defRPr/>
            </a:pPr>
            <a:endParaRPr lang="en-GB"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2000" i="1" dirty="0" smtClean="0">
                <a:solidFill>
                  <a:srgbClr val="002060"/>
                </a:solidFill>
                <a:latin typeface="Verdana" pitchFamily="34" charset="0"/>
              </a:rPr>
              <a:t>Identify strategic </a:t>
            </a:r>
            <a:r>
              <a:rPr lang="en-GB" sz="2000" b="1" i="1" u="sng" dirty="0" smtClean="0">
                <a:solidFill>
                  <a:srgbClr val="002060"/>
                </a:solidFill>
                <a:latin typeface="Verdana" pitchFamily="34" charset="0"/>
              </a:rPr>
              <a:t>scenarios for action </a:t>
            </a:r>
            <a:r>
              <a:rPr lang="en-GB" sz="2000" i="1" dirty="0" smtClean="0">
                <a:solidFill>
                  <a:srgbClr val="002060"/>
                </a:solidFill>
                <a:latin typeface="Verdana" pitchFamily="34" charset="0"/>
              </a:rPr>
              <a:t>(and required resources and responsibilities)</a:t>
            </a:r>
            <a:endParaRPr lang="en-GB" sz="2000" b="1" u="sng" dirty="0" smtClean="0">
              <a:solidFill>
                <a:srgbClr val="002060"/>
              </a:solidFill>
              <a:latin typeface="Verdana" pitchFamily="34" charset="0"/>
            </a:endParaRPr>
          </a:p>
          <a:p>
            <a:pPr marL="0" marR="0" lvl="0" indent="0" algn="just" defTabSz="914400" rtl="0" eaLnBrk="1" fontAlgn="auto" latinLnBrk="0" hangingPunct="1">
              <a:lnSpc>
                <a:spcPct val="100000"/>
              </a:lnSpc>
              <a:spcBef>
                <a:spcPct val="0"/>
              </a:spcBef>
              <a:spcAft>
                <a:spcPts val="0"/>
              </a:spcAft>
              <a:buClrTx/>
              <a:buSzPct val="90000"/>
              <a:buBlip>
                <a:blip r:embed="rId2"/>
              </a:buBlip>
              <a:tabLst/>
              <a:defRPr/>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4"/>
              </a:buBlip>
            </a:pPr>
            <a:endParaRPr lang="en-GB" sz="1400"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5"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dissolve">
                                      <p:cBhvr>
                                        <p:cTn id="20" dur="500"/>
                                        <p:tgtEl>
                                          <p:spTgt spid="3">
                                            <p:txEl>
                                              <p:pRg st="4" end="4"/>
                                            </p:txEl>
                                          </p:spTgt>
                                        </p:tgtEl>
                                      </p:cBhvr>
                                    </p:animEffect>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ssolve">
                                      <p:cBhvr>
                                        <p:cTn id="25" dur="500"/>
                                        <p:tgtEl>
                                          <p:spTgt spid="3">
                                            <p:txEl>
                                              <p:pRg st="6" end="6"/>
                                            </p:txEl>
                                          </p:spTgt>
                                        </p:tgtEl>
                                      </p:cBhvr>
                                    </p:animEffect>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dissolve">
                                      <p:cBhvr>
                                        <p:cTn id="30" dur="500"/>
                                        <p:tgtEl>
                                          <p:spTgt spid="3">
                                            <p:txEl>
                                              <p:pRg st="8" end="8"/>
                                            </p:txEl>
                                          </p:spTgt>
                                        </p:tgtEl>
                                      </p:cBhvr>
                                    </p:animEffect>
                                  </p:childTnLst>
                                  <p:subTnLst>
                                    <p:animClr>
                                      <p:cBhvr override="childStyle">
                                        <p:cTn dur="1" fill="hold" display="0" masterRel="nextClick" afterEffect="1"/>
                                        <p:tgtEl>
                                          <p:spTgt spid="3">
                                            <p:txEl>
                                              <p:pRg st="8" end="8"/>
                                            </p:txEl>
                                          </p:spTgt>
                                        </p:tgtEl>
                                        <p:attrNameLst>
                                          <p:attrName>ppt_c</p:attrName>
                                        </p:attrNameLst>
                                      </p:cBhvr>
                                      <p:to>
                                        <a:schemeClr val="bg2"/>
                                      </p:to>
                                    </p:animClr>
                                  </p:sub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dissolve">
                                      <p:cBhvr>
                                        <p:cTn id="3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851272"/>
            <a:ext cx="8572560" cy="1425600"/>
          </a:xfrm>
          <a:prstGeom prst="rect">
            <a:avLst/>
          </a:prstGeom>
          <a:noFill/>
          <a:ln>
            <a:noFill/>
          </a:ln>
        </p:spPr>
        <p:txBody>
          <a:bodyPr vert="horz" lIns="91440" tIns="45720" rIns="91440" bIns="45720" rtlCol="0" anchor="ctr">
            <a:noAutofit/>
          </a:bodyPr>
          <a:lstStyle/>
          <a:p>
            <a:pPr lvl="0" algn="ctr">
              <a:spcBef>
                <a:spcPct val="0"/>
              </a:spcBef>
              <a:defRPr/>
            </a:pPr>
            <a:r>
              <a:rPr lang="en-GB" sz="4000" b="1" dirty="0" smtClean="0">
                <a:solidFill>
                  <a:srgbClr val="B88C00"/>
                </a:solidFill>
                <a:effectLst>
                  <a:outerShdw blurRad="38100" dist="38100" dir="2700000" algn="tl">
                    <a:srgbClr val="000000">
                      <a:alpha val="43137"/>
                    </a:srgbClr>
                  </a:outerShdw>
                </a:effectLst>
                <a:latin typeface="Verdana" pitchFamily="34" charset="0"/>
              </a:rPr>
              <a:t>THEME 3 – Exercise 2</a:t>
            </a: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0" lvl="1" algn="just">
              <a:spcBef>
                <a:spcPct val="0"/>
              </a:spcBef>
              <a:buSzPct val="90000"/>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2"/>
              </a:buBlip>
            </a:pPr>
            <a:endParaRPr lang="en-GB" sz="1400" i="1"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i="1"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95</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pic>
        <p:nvPicPr>
          <p:cNvPr id="7" name="Picture 2" descr="C:\Users\user\Pictures\Microsoft Clip Organizer\j0437531.wmf"/>
          <p:cNvPicPr>
            <a:picLocks noChangeArrowheads="1"/>
          </p:cNvPicPr>
          <p:nvPr/>
        </p:nvPicPr>
        <p:blipFill>
          <a:blip r:embed="rId4" cstate="print"/>
          <a:srcRect/>
          <a:stretch>
            <a:fillRect/>
          </a:stretch>
        </p:blipFill>
        <p:spPr bwMode="auto">
          <a:xfrm>
            <a:off x="3635375" y="2708920"/>
            <a:ext cx="2008188" cy="22574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algn="just">
              <a:spcBef>
                <a:spcPct val="0"/>
              </a:spcBef>
              <a:defRPr/>
            </a:pPr>
            <a:r>
              <a:rPr lang="en-GB" sz="2800" dirty="0" smtClean="0">
                <a:solidFill>
                  <a:srgbClr val="9B2D2A"/>
                </a:solidFill>
                <a:effectLst>
                  <a:outerShdw blurRad="38100" dist="38100" dir="2700000" algn="tl">
                    <a:srgbClr val="000000">
                      <a:alpha val="43137"/>
                    </a:srgbClr>
                  </a:outerShdw>
                </a:effectLst>
                <a:latin typeface="Verdana" pitchFamily="34" charset="0"/>
              </a:rPr>
              <a:t>Exercise 2 – </a:t>
            </a:r>
            <a:r>
              <a:rPr lang="en-GB" sz="2800" i="1" dirty="0" smtClean="0">
                <a:solidFill>
                  <a:srgbClr val="9B2D2A"/>
                </a:solidFill>
                <a:effectLst>
                  <a:outerShdw blurRad="38100" dist="38100" dir="2700000" algn="tl">
                    <a:srgbClr val="000000">
                      <a:alpha val="43137"/>
                    </a:srgbClr>
                  </a:outerShdw>
                </a:effectLst>
                <a:latin typeface="Verdana" pitchFamily="34" charset="0"/>
              </a:rPr>
              <a:t>Carry out a SWOT Analysis </a:t>
            </a:r>
            <a:endParaRPr lang="en-GB" sz="2800" i="1" dirty="0" smtClean="0">
              <a:solidFill>
                <a:srgbClr val="9B2D2A"/>
              </a:solidFill>
              <a:effectLst>
                <a:outerShdw blurRad="38100" dist="38100" dir="2700000" algn="tl">
                  <a:srgbClr val="000000">
                    <a:alpha val="43137"/>
                  </a:srgbClr>
                </a:outerShdw>
              </a:effectLst>
              <a:latin typeface="Verdana" pitchFamily="34" charset="0"/>
              <a:cs typeface="Arial"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86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2" cstate="print"/>
          <a:srcRect/>
          <a:stretch>
            <a:fillRect/>
          </a:stretch>
        </p:blipFill>
        <p:spPr bwMode="auto">
          <a:xfrm>
            <a:off x="7858148" y="5886586"/>
            <a:ext cx="1224000" cy="900000"/>
          </a:xfrm>
          <a:prstGeom prst="rect">
            <a:avLst/>
          </a:prstGeom>
          <a:noFill/>
        </p:spPr>
      </p:pic>
      <p:graphicFrame>
        <p:nvGraphicFramePr>
          <p:cNvPr id="7" name="Content Placeholder 3"/>
          <p:cNvGraphicFramePr>
            <a:graphicFrameLocks/>
          </p:cNvGraphicFramePr>
          <p:nvPr/>
        </p:nvGraphicFramePr>
        <p:xfrm>
          <a:off x="1259632" y="3212976"/>
          <a:ext cx="6624736" cy="2133600"/>
        </p:xfrm>
        <a:graphic>
          <a:graphicData uri="http://schemas.openxmlformats.org/drawingml/2006/table">
            <a:tbl>
              <a:tblPr firstRow="1" bandRow="1">
                <a:tableStyleId>{5C22544A-7EE6-4342-B048-85BDC9FD1C3A}</a:tableStyleId>
              </a:tblPr>
              <a:tblGrid>
                <a:gridCol w="3253707"/>
                <a:gridCol w="3371029"/>
              </a:tblGrid>
              <a:tr h="709750">
                <a:tc>
                  <a:txBody>
                    <a:bodyPr/>
                    <a:lstStyle/>
                    <a:p>
                      <a:pPr algn="ctr"/>
                      <a:r>
                        <a:rPr lang="en-GB" sz="3200" b="1" dirty="0" smtClean="0">
                          <a:solidFill>
                            <a:schemeClr val="bg1"/>
                          </a:solidFill>
                        </a:rPr>
                        <a:t>Strengths</a:t>
                      </a:r>
                    </a:p>
                    <a:p>
                      <a:pPr algn="ctr"/>
                      <a:r>
                        <a:rPr lang="en-GB" sz="3200" b="1" dirty="0" smtClean="0">
                          <a:solidFill>
                            <a:schemeClr val="bg1"/>
                          </a:solidFill>
                        </a:rPr>
                        <a:t>(S)</a:t>
                      </a:r>
                      <a:endParaRPr lang="en-GB" sz="3200" b="1" dirty="0">
                        <a:solidFill>
                          <a:schemeClr val="bg1"/>
                        </a:solidFill>
                      </a:endParaRPr>
                    </a:p>
                  </a:txBody>
                  <a:tcPr>
                    <a:cell3D prstMaterial="dkEdge">
                      <a:bevel prst="slope"/>
                      <a:lightRig rig="flood" dir="t"/>
                    </a:cell3D>
                    <a:solidFill>
                      <a:srgbClr val="92D050"/>
                    </a:solidFill>
                  </a:tcPr>
                </a:tc>
                <a:tc>
                  <a:txBody>
                    <a:bodyPr/>
                    <a:lstStyle/>
                    <a:p>
                      <a:pPr algn="ctr"/>
                      <a:r>
                        <a:rPr lang="en-GB" sz="3200" b="1" dirty="0" smtClean="0">
                          <a:solidFill>
                            <a:schemeClr val="bg1"/>
                          </a:solidFill>
                        </a:rPr>
                        <a:t>Weaknesses</a:t>
                      </a:r>
                    </a:p>
                    <a:p>
                      <a:pPr algn="ctr"/>
                      <a:r>
                        <a:rPr lang="en-GB" sz="3200" b="1" dirty="0" smtClean="0">
                          <a:solidFill>
                            <a:schemeClr val="bg1"/>
                          </a:solidFill>
                        </a:rPr>
                        <a:t>(W)</a:t>
                      </a:r>
                      <a:endParaRPr lang="en-GB" sz="3200" b="1" dirty="0">
                        <a:solidFill>
                          <a:schemeClr val="bg1"/>
                        </a:solidFill>
                      </a:endParaRPr>
                    </a:p>
                  </a:txBody>
                  <a:tcPr>
                    <a:cell3D prstMaterial="dkEdge">
                      <a:bevel prst="slope"/>
                      <a:lightRig rig="flood" dir="t"/>
                    </a:cell3D>
                    <a:solidFill>
                      <a:schemeClr val="accent6"/>
                    </a:solidFill>
                  </a:tcPr>
                </a:tc>
              </a:tr>
              <a:tr h="891440">
                <a:tc>
                  <a:txBody>
                    <a:bodyPr/>
                    <a:lstStyle/>
                    <a:p>
                      <a:pPr algn="ctr"/>
                      <a:r>
                        <a:rPr lang="en-GB" sz="3200" b="1" dirty="0" smtClean="0">
                          <a:solidFill>
                            <a:schemeClr val="tx1"/>
                          </a:solidFill>
                        </a:rPr>
                        <a:t>Opportunities</a:t>
                      </a:r>
                    </a:p>
                    <a:p>
                      <a:pPr algn="ctr"/>
                      <a:r>
                        <a:rPr lang="en-GB" sz="3200" b="1" dirty="0" smtClean="0">
                          <a:solidFill>
                            <a:schemeClr val="tx1"/>
                          </a:solidFill>
                        </a:rPr>
                        <a:t>(O)</a:t>
                      </a:r>
                    </a:p>
                  </a:txBody>
                  <a:tcPr>
                    <a:cell3D prstMaterial="dkEdge">
                      <a:bevel prst="slope"/>
                      <a:lightRig rig="flood" dir="t"/>
                    </a:cell3D>
                    <a:solidFill>
                      <a:schemeClr val="accent5">
                        <a:lumMod val="40000"/>
                        <a:lumOff val="60000"/>
                      </a:schemeClr>
                    </a:solidFill>
                  </a:tcPr>
                </a:tc>
                <a:tc>
                  <a:txBody>
                    <a:bodyPr/>
                    <a:lstStyle/>
                    <a:p>
                      <a:pPr algn="ctr"/>
                      <a:r>
                        <a:rPr lang="en-GB" sz="3200" b="1" dirty="0" smtClean="0">
                          <a:solidFill>
                            <a:schemeClr val="bg1"/>
                          </a:solidFill>
                        </a:rPr>
                        <a:t>Threats</a:t>
                      </a:r>
                    </a:p>
                    <a:p>
                      <a:pPr algn="ctr"/>
                      <a:r>
                        <a:rPr lang="en-GB" sz="3200" b="1" dirty="0" smtClean="0">
                          <a:solidFill>
                            <a:schemeClr val="bg1"/>
                          </a:solidFill>
                        </a:rPr>
                        <a:t>(T)</a:t>
                      </a:r>
                    </a:p>
                  </a:txBody>
                  <a:tcPr>
                    <a:cell3D prstMaterial="dkEdge">
                      <a:bevel prst="slope"/>
                      <a:lightRig rig="flood" dir="t"/>
                    </a:cell3D>
                    <a:solidFill>
                      <a:srgbClr val="7030A0"/>
                    </a:solidFill>
                  </a:tcPr>
                </a:tc>
              </a:tr>
            </a:tbl>
          </a:graphicData>
        </a:graphic>
      </p:graphicFrame>
      <p:sp>
        <p:nvSpPr>
          <p:cNvPr id="10" name="Title 1"/>
          <p:cNvSpPr txBox="1">
            <a:spLocks/>
          </p:cNvSpPr>
          <p:nvPr/>
        </p:nvSpPr>
        <p:spPr>
          <a:xfrm>
            <a:off x="285720" y="1000108"/>
            <a:ext cx="8572560" cy="5165196"/>
          </a:xfrm>
          <a:prstGeom prst="rect">
            <a:avLst/>
          </a:prstGeom>
          <a:noFill/>
          <a:ln>
            <a:noFill/>
          </a:ln>
        </p:spPr>
        <p:txBody>
          <a:bodyPr vert="horz" lIns="91440" tIns="45720" rIns="91440" bIns="45720" rtlCol="0" anchor="t">
            <a:noAutofit/>
          </a:bodyPr>
          <a:lstStyle/>
          <a:p>
            <a:pPr marL="265113" lvl="0" indent="-265113" algn="just">
              <a:spcBef>
                <a:spcPct val="0"/>
              </a:spcBef>
              <a:buSzPct val="90000"/>
              <a:buBlip>
                <a:blip r:embed="rId3"/>
              </a:buBlip>
              <a:defRPr/>
            </a:pPr>
            <a:r>
              <a:rPr lang="en-GB" sz="2000" dirty="0" smtClean="0">
                <a:solidFill>
                  <a:srgbClr val="002060"/>
                </a:solidFill>
                <a:latin typeface="Verdana" pitchFamily="34" charset="0"/>
              </a:rPr>
              <a:t>Arrange into groups</a:t>
            </a:r>
          </a:p>
          <a:p>
            <a:pPr marL="265113" lvl="0" indent="-265113" algn="just">
              <a:spcBef>
                <a:spcPct val="0"/>
              </a:spcBef>
              <a:buSzPct val="90000"/>
              <a:buBlip>
                <a:blip r:embed="rId3"/>
              </a:buBlip>
              <a:defRPr/>
            </a:pPr>
            <a:r>
              <a:rPr lang="en-GB" sz="2000" dirty="0" smtClean="0">
                <a:solidFill>
                  <a:srgbClr val="002060"/>
                </a:solidFill>
                <a:latin typeface="Verdana" pitchFamily="34" charset="0"/>
              </a:rPr>
              <a:t>Fill in a grid with your Top 5 SWOT for your organisation</a:t>
            </a:r>
          </a:p>
          <a:p>
            <a:pPr marL="722313" lvl="1" indent="-265113" algn="just">
              <a:spcBef>
                <a:spcPct val="0"/>
              </a:spcBef>
              <a:buSzPct val="90000"/>
              <a:buBlip>
                <a:blip r:embed="rId3"/>
              </a:buBlip>
              <a:defRPr/>
            </a:pPr>
            <a:r>
              <a:rPr lang="en-GB" sz="2000" dirty="0" smtClean="0">
                <a:solidFill>
                  <a:srgbClr val="002060"/>
                </a:solidFill>
                <a:latin typeface="Verdana" pitchFamily="34" charset="0"/>
              </a:rPr>
              <a:t>Let everyone speak</a:t>
            </a:r>
          </a:p>
          <a:p>
            <a:pPr marL="722313" lvl="1" indent="-265113" algn="just">
              <a:spcBef>
                <a:spcPct val="0"/>
              </a:spcBef>
              <a:buSzPct val="90000"/>
              <a:buBlip>
                <a:blip r:embed="rId3"/>
              </a:buBlip>
              <a:defRPr/>
            </a:pPr>
            <a:r>
              <a:rPr lang="en-GB" sz="2000" dirty="0" smtClean="0">
                <a:solidFill>
                  <a:srgbClr val="002060"/>
                </a:solidFill>
                <a:latin typeface="Verdana" pitchFamily="34" charset="0"/>
              </a:rPr>
              <a:t>Capture all the main points</a:t>
            </a:r>
          </a:p>
          <a:p>
            <a:pPr marL="722313" lvl="1" indent="-265113" algn="just">
              <a:spcBef>
                <a:spcPct val="0"/>
              </a:spcBef>
              <a:buSzPct val="90000"/>
              <a:buBlip>
                <a:blip r:embed="rId3"/>
              </a:buBlip>
              <a:defRPr/>
            </a:pPr>
            <a:r>
              <a:rPr lang="en-GB" sz="2000" dirty="0" smtClean="0">
                <a:solidFill>
                  <a:srgbClr val="002060"/>
                </a:solidFill>
                <a:latin typeface="Verdana" pitchFamily="34" charset="0"/>
              </a:rPr>
              <a:t>Prioritise the top / main five</a:t>
            </a:r>
          </a:p>
          <a:p>
            <a:pPr marL="265113" lvl="0" indent="-265113" algn="just">
              <a:spcBef>
                <a:spcPct val="0"/>
              </a:spcBef>
              <a:buSzPct val="90000"/>
              <a:buBlip>
                <a:blip r:embed="rId3"/>
              </a:buBlip>
              <a:defRPr/>
            </a:pPr>
            <a:r>
              <a:rPr lang="en-GB" sz="2000" b="1" dirty="0" smtClean="0">
                <a:solidFill>
                  <a:srgbClr val="002060"/>
                </a:solidFill>
                <a:latin typeface="Verdana" pitchFamily="34" charset="0"/>
              </a:rPr>
              <a:t>HINT: </a:t>
            </a:r>
            <a:r>
              <a:rPr lang="en-GB" sz="2000" dirty="0" smtClean="0">
                <a:solidFill>
                  <a:srgbClr val="002060"/>
                </a:solidFill>
                <a:latin typeface="Verdana" pitchFamily="34" charset="0"/>
              </a:rPr>
              <a:t>go in sequence, O-T-S-W!</a:t>
            </a:r>
            <a:endParaRPr lang="en-GB" sz="2000" b="1" dirty="0" smtClean="0">
              <a:solidFill>
                <a:srgbClr val="002060"/>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10">
                                            <p:txEl>
                                              <p:pRg st="0" end="0"/>
                                            </p:txEl>
                                          </p:spTgt>
                                        </p:tgtEl>
                                        <p:attrNameLst>
                                          <p:attrName>ppt_x</p:attrName>
                                        </p:attrNameLst>
                                      </p:cBhvr>
                                    </p:anim>
                                    <p:anim from="0" to="-1.0" calcmode="lin" valueType="num">
                                      <p:cBhvr>
                                        <p:cTn id="8" dur="200" decel="50000" autoRev="1" fill="hold">
                                          <p:stCondLst>
                                            <p:cond delay="600"/>
                                          </p:stCondLst>
                                        </p:cTn>
                                        <p:tgtEl>
                                          <p:spTgt spid="10">
                                            <p:txEl>
                                              <p:pRg st="0" end="0"/>
                                            </p:txEl>
                                          </p:spTgt>
                                        </p:tgtEl>
                                        <p:attrNameLst>
                                          <p:attrName>xshear</p:attrName>
                                        </p:attrNameLst>
                                      </p:cBhvr>
                                    </p:anim>
                                    <p:animScale>
                                      <p:cBhvr>
                                        <p:cTn id="9" dur="200" decel="100000" autoRev="1" fill="hold">
                                          <p:stCondLst>
                                            <p:cond delay="600"/>
                                          </p:stCondLst>
                                        </p:cTn>
                                        <p:tgtEl>
                                          <p:spTgt spid="10">
                                            <p:txEl>
                                              <p:pRg st="0" end="0"/>
                                            </p:txEl>
                                          </p:spTgt>
                                        </p:tgtEl>
                                      </p:cBhvr>
                                      <p:from x="100000" y="100000"/>
                                      <p:to x="80000" y="100000"/>
                                    </p:animScale>
                                    <p:anim by="(#ppt_h/3+#ppt_w*0.1)" calcmode="lin" valueType="num">
                                      <p:cBhvr additive="sum">
                                        <p:cTn id="10" dur="200" decel="100000" autoRev="1" fill="hold">
                                          <p:stCondLst>
                                            <p:cond delay="600"/>
                                          </p:stCondLst>
                                        </p:cTn>
                                        <p:tgtEl>
                                          <p:spTgt spid="10">
                                            <p:txEl>
                                              <p:pRg st="0" end="0"/>
                                            </p:txEl>
                                          </p:spTgt>
                                        </p:tgtEl>
                                        <p:attrNameLst>
                                          <p:attrName>ppt_x</p:attrName>
                                        </p:attrNameLst>
                                      </p:cBhvr>
                                    </p:anim>
                                  </p:childTnLst>
                                  <p:subTnLst>
                                    <p:animClr>
                                      <p:cBhvr override="childStyle">
                                        <p:cTn dur="1" fill="hold" display="0" masterRel="nextClick" afterEffect="1"/>
                                        <p:tgtEl>
                                          <p:spTgt spid="10">
                                            <p:txEl>
                                              <p:pRg st="0" end="0"/>
                                            </p:txEl>
                                          </p:spTgt>
                                        </p:tgtEl>
                                        <p:attrNameLst>
                                          <p:attrName>ppt_c</p:attrName>
                                        </p:attrNameLst>
                                      </p:cBhvr>
                                      <p:to>
                                        <a:schemeClr val="bg2"/>
                                      </p:to>
                                    </p:animClr>
                                  </p:subTnLst>
                                </p:cTn>
                              </p:par>
                              <p:par>
                                <p:cTn id="11" presetID="34" presetClass="entr" presetSubtype="0" fill="hold"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 from="(-#ppt_w/2)" to="(#ppt_x)" calcmode="lin" valueType="num">
                                      <p:cBhvr>
                                        <p:cTn id="13" dur="600" fill="hold">
                                          <p:stCondLst>
                                            <p:cond delay="0"/>
                                          </p:stCondLst>
                                        </p:cTn>
                                        <p:tgtEl>
                                          <p:spTgt spid="10">
                                            <p:txEl>
                                              <p:pRg st="1" end="1"/>
                                            </p:txEl>
                                          </p:spTgt>
                                        </p:tgtEl>
                                        <p:attrNameLst>
                                          <p:attrName>ppt_x</p:attrName>
                                        </p:attrNameLst>
                                      </p:cBhvr>
                                    </p:anim>
                                    <p:anim from="0" to="-1.0" calcmode="lin" valueType="num">
                                      <p:cBhvr>
                                        <p:cTn id="14" dur="200" decel="50000" autoRev="1" fill="hold">
                                          <p:stCondLst>
                                            <p:cond delay="600"/>
                                          </p:stCondLst>
                                        </p:cTn>
                                        <p:tgtEl>
                                          <p:spTgt spid="10">
                                            <p:txEl>
                                              <p:pRg st="1" end="1"/>
                                            </p:txEl>
                                          </p:spTgt>
                                        </p:tgtEl>
                                        <p:attrNameLst>
                                          <p:attrName>xshear</p:attrName>
                                        </p:attrNameLst>
                                      </p:cBhvr>
                                    </p:anim>
                                    <p:animScale>
                                      <p:cBhvr>
                                        <p:cTn id="15" dur="200" decel="100000" autoRev="1" fill="hold">
                                          <p:stCondLst>
                                            <p:cond delay="600"/>
                                          </p:stCondLst>
                                        </p:cTn>
                                        <p:tgtEl>
                                          <p:spTgt spid="10">
                                            <p:txEl>
                                              <p:pRg st="1" end="1"/>
                                            </p:txEl>
                                          </p:spTgt>
                                        </p:tgtEl>
                                      </p:cBhvr>
                                      <p:from x="100000" y="100000"/>
                                      <p:to x="80000" y="100000"/>
                                    </p:animScale>
                                    <p:anim by="(#ppt_h/3+#ppt_w*0.1)" calcmode="lin" valueType="num">
                                      <p:cBhvr additive="sum">
                                        <p:cTn id="16" dur="200" decel="100000" autoRev="1" fill="hold">
                                          <p:stCondLst>
                                            <p:cond delay="600"/>
                                          </p:stCondLst>
                                        </p:cTn>
                                        <p:tgtEl>
                                          <p:spTgt spid="10">
                                            <p:txEl>
                                              <p:pRg st="1" end="1"/>
                                            </p:txEl>
                                          </p:spTgt>
                                        </p:tgtEl>
                                        <p:attrNameLst>
                                          <p:attrName>ppt_x</p:attrName>
                                        </p:attrNameLst>
                                      </p:cBhvr>
                                    </p:anim>
                                  </p:childTnLst>
                                  <p:subTnLst>
                                    <p:animClr>
                                      <p:cBhvr override="childStyle">
                                        <p:cTn dur="1" fill="hold" display="0" masterRel="nextClick" afterEffect="1"/>
                                        <p:tgtEl>
                                          <p:spTgt spid="10">
                                            <p:txEl>
                                              <p:pRg st="1" end="1"/>
                                            </p:txEl>
                                          </p:spTgt>
                                        </p:tgtEl>
                                        <p:attrNameLst>
                                          <p:attrName>ppt_c</p:attrName>
                                        </p:attrNameLst>
                                      </p:cBhvr>
                                      <p:to>
                                        <a:schemeClr val="bg2"/>
                                      </p:to>
                                    </p:animClr>
                                  </p:subTnLst>
                                </p:cTn>
                              </p:par>
                              <p:par>
                                <p:cTn id="17" presetID="34" presetClass="entr" presetSubtype="0" fill="hold" nodeType="with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from="(-#ppt_w/2)" to="(#ppt_x)" calcmode="lin" valueType="num">
                                      <p:cBhvr>
                                        <p:cTn id="19" dur="600" fill="hold">
                                          <p:stCondLst>
                                            <p:cond delay="0"/>
                                          </p:stCondLst>
                                        </p:cTn>
                                        <p:tgtEl>
                                          <p:spTgt spid="10">
                                            <p:txEl>
                                              <p:pRg st="2" end="2"/>
                                            </p:txEl>
                                          </p:spTgt>
                                        </p:tgtEl>
                                        <p:attrNameLst>
                                          <p:attrName>ppt_x</p:attrName>
                                        </p:attrNameLst>
                                      </p:cBhvr>
                                    </p:anim>
                                    <p:anim from="0" to="-1.0" calcmode="lin" valueType="num">
                                      <p:cBhvr>
                                        <p:cTn id="20" dur="200" decel="50000" autoRev="1" fill="hold">
                                          <p:stCondLst>
                                            <p:cond delay="600"/>
                                          </p:stCondLst>
                                        </p:cTn>
                                        <p:tgtEl>
                                          <p:spTgt spid="10">
                                            <p:txEl>
                                              <p:pRg st="2" end="2"/>
                                            </p:txEl>
                                          </p:spTgt>
                                        </p:tgtEl>
                                        <p:attrNameLst>
                                          <p:attrName>xshear</p:attrName>
                                        </p:attrNameLst>
                                      </p:cBhvr>
                                    </p:anim>
                                    <p:animScale>
                                      <p:cBhvr>
                                        <p:cTn id="21" dur="200" decel="100000" autoRev="1" fill="hold">
                                          <p:stCondLst>
                                            <p:cond delay="600"/>
                                          </p:stCondLst>
                                        </p:cTn>
                                        <p:tgtEl>
                                          <p:spTgt spid="10">
                                            <p:txEl>
                                              <p:pRg st="2" end="2"/>
                                            </p:txEl>
                                          </p:spTgt>
                                        </p:tgtEl>
                                      </p:cBhvr>
                                      <p:from x="100000" y="100000"/>
                                      <p:to x="80000" y="100000"/>
                                    </p:animScale>
                                    <p:anim by="(#ppt_h/3+#ppt_w*0.1)" calcmode="lin" valueType="num">
                                      <p:cBhvr additive="sum">
                                        <p:cTn id="22" dur="200" decel="100000" autoRev="1" fill="hold">
                                          <p:stCondLst>
                                            <p:cond delay="600"/>
                                          </p:stCondLst>
                                        </p:cTn>
                                        <p:tgtEl>
                                          <p:spTgt spid="10">
                                            <p:txEl>
                                              <p:pRg st="2" end="2"/>
                                            </p:txEl>
                                          </p:spTgt>
                                        </p:tgtEl>
                                        <p:attrNameLst>
                                          <p:attrName>ppt_x</p:attrName>
                                        </p:attrNameLst>
                                      </p:cBhvr>
                                    </p:anim>
                                  </p:childTnLst>
                                  <p:subTnLst>
                                    <p:animClr>
                                      <p:cBhvr override="childStyle">
                                        <p:cTn dur="1" fill="hold" display="0" masterRel="nextClick" afterEffect="1"/>
                                        <p:tgtEl>
                                          <p:spTgt spid="10">
                                            <p:txEl>
                                              <p:pRg st="2" end="2"/>
                                            </p:txEl>
                                          </p:spTgt>
                                        </p:tgtEl>
                                        <p:attrNameLst>
                                          <p:attrName>ppt_c</p:attrName>
                                        </p:attrNameLst>
                                      </p:cBhvr>
                                      <p:to>
                                        <a:schemeClr val="bg2"/>
                                      </p:to>
                                    </p:animClr>
                                  </p:subTnLst>
                                </p:cTn>
                              </p:par>
                              <p:par>
                                <p:cTn id="23" presetID="34" presetClass="entr" presetSubtype="0" fill="hold" nodeType="with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anim from="(-#ppt_w/2)" to="(#ppt_x)" calcmode="lin" valueType="num">
                                      <p:cBhvr>
                                        <p:cTn id="25" dur="600" fill="hold">
                                          <p:stCondLst>
                                            <p:cond delay="0"/>
                                          </p:stCondLst>
                                        </p:cTn>
                                        <p:tgtEl>
                                          <p:spTgt spid="10">
                                            <p:txEl>
                                              <p:pRg st="3" end="3"/>
                                            </p:txEl>
                                          </p:spTgt>
                                        </p:tgtEl>
                                        <p:attrNameLst>
                                          <p:attrName>ppt_x</p:attrName>
                                        </p:attrNameLst>
                                      </p:cBhvr>
                                    </p:anim>
                                    <p:anim from="0" to="-1.0" calcmode="lin" valueType="num">
                                      <p:cBhvr>
                                        <p:cTn id="26" dur="200" decel="50000" autoRev="1" fill="hold">
                                          <p:stCondLst>
                                            <p:cond delay="600"/>
                                          </p:stCondLst>
                                        </p:cTn>
                                        <p:tgtEl>
                                          <p:spTgt spid="10">
                                            <p:txEl>
                                              <p:pRg st="3" end="3"/>
                                            </p:txEl>
                                          </p:spTgt>
                                        </p:tgtEl>
                                        <p:attrNameLst>
                                          <p:attrName>xshear</p:attrName>
                                        </p:attrNameLst>
                                      </p:cBhvr>
                                    </p:anim>
                                    <p:animScale>
                                      <p:cBhvr>
                                        <p:cTn id="27" dur="200" decel="100000" autoRev="1" fill="hold">
                                          <p:stCondLst>
                                            <p:cond delay="600"/>
                                          </p:stCondLst>
                                        </p:cTn>
                                        <p:tgtEl>
                                          <p:spTgt spid="10">
                                            <p:txEl>
                                              <p:pRg st="3" end="3"/>
                                            </p:txEl>
                                          </p:spTgt>
                                        </p:tgtEl>
                                      </p:cBhvr>
                                      <p:from x="100000" y="100000"/>
                                      <p:to x="80000" y="100000"/>
                                    </p:animScale>
                                    <p:anim by="(#ppt_h/3+#ppt_w*0.1)" calcmode="lin" valueType="num">
                                      <p:cBhvr additive="sum">
                                        <p:cTn id="28" dur="200" decel="100000" autoRev="1" fill="hold">
                                          <p:stCondLst>
                                            <p:cond delay="600"/>
                                          </p:stCondLst>
                                        </p:cTn>
                                        <p:tgtEl>
                                          <p:spTgt spid="10">
                                            <p:txEl>
                                              <p:pRg st="3" end="3"/>
                                            </p:txEl>
                                          </p:spTgt>
                                        </p:tgtEl>
                                        <p:attrNameLst>
                                          <p:attrName>ppt_x</p:attrName>
                                        </p:attrNameLst>
                                      </p:cBhvr>
                                    </p:anim>
                                  </p:childTnLst>
                                  <p:subTnLst>
                                    <p:animClr>
                                      <p:cBhvr override="childStyle">
                                        <p:cTn dur="1" fill="hold" display="0" masterRel="nextClick" afterEffect="1"/>
                                        <p:tgtEl>
                                          <p:spTgt spid="10">
                                            <p:txEl>
                                              <p:pRg st="3" end="3"/>
                                            </p:txEl>
                                          </p:spTgt>
                                        </p:tgtEl>
                                        <p:attrNameLst>
                                          <p:attrName>ppt_c</p:attrName>
                                        </p:attrNameLst>
                                      </p:cBhvr>
                                      <p:to>
                                        <a:schemeClr val="bg2"/>
                                      </p:to>
                                    </p:animClr>
                                  </p:subTnLst>
                                </p:cTn>
                              </p:par>
                              <p:par>
                                <p:cTn id="29" presetID="34" presetClass="entr" presetSubtype="0" fill="hold" nodeType="with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anim from="(-#ppt_w/2)" to="(#ppt_x)" calcmode="lin" valueType="num">
                                      <p:cBhvr>
                                        <p:cTn id="31" dur="600" fill="hold">
                                          <p:stCondLst>
                                            <p:cond delay="0"/>
                                          </p:stCondLst>
                                        </p:cTn>
                                        <p:tgtEl>
                                          <p:spTgt spid="10">
                                            <p:txEl>
                                              <p:pRg st="4" end="4"/>
                                            </p:txEl>
                                          </p:spTgt>
                                        </p:tgtEl>
                                        <p:attrNameLst>
                                          <p:attrName>ppt_x</p:attrName>
                                        </p:attrNameLst>
                                      </p:cBhvr>
                                    </p:anim>
                                    <p:anim from="0" to="-1.0" calcmode="lin" valueType="num">
                                      <p:cBhvr>
                                        <p:cTn id="32" dur="200" decel="50000" autoRev="1" fill="hold">
                                          <p:stCondLst>
                                            <p:cond delay="600"/>
                                          </p:stCondLst>
                                        </p:cTn>
                                        <p:tgtEl>
                                          <p:spTgt spid="10">
                                            <p:txEl>
                                              <p:pRg st="4" end="4"/>
                                            </p:txEl>
                                          </p:spTgt>
                                        </p:tgtEl>
                                        <p:attrNameLst>
                                          <p:attrName>xshear</p:attrName>
                                        </p:attrNameLst>
                                      </p:cBhvr>
                                    </p:anim>
                                    <p:animScale>
                                      <p:cBhvr>
                                        <p:cTn id="33" dur="200" decel="100000" autoRev="1" fill="hold">
                                          <p:stCondLst>
                                            <p:cond delay="600"/>
                                          </p:stCondLst>
                                        </p:cTn>
                                        <p:tgtEl>
                                          <p:spTgt spid="10">
                                            <p:txEl>
                                              <p:pRg st="4" end="4"/>
                                            </p:txEl>
                                          </p:spTgt>
                                        </p:tgtEl>
                                      </p:cBhvr>
                                      <p:from x="100000" y="100000"/>
                                      <p:to x="80000" y="100000"/>
                                    </p:animScale>
                                    <p:anim by="(#ppt_h/3+#ppt_w*0.1)" calcmode="lin" valueType="num">
                                      <p:cBhvr additive="sum">
                                        <p:cTn id="34" dur="200" decel="100000" autoRev="1" fill="hold">
                                          <p:stCondLst>
                                            <p:cond delay="600"/>
                                          </p:stCondLst>
                                        </p:cTn>
                                        <p:tgtEl>
                                          <p:spTgt spid="10">
                                            <p:txEl>
                                              <p:pRg st="4" end="4"/>
                                            </p:txEl>
                                          </p:spTgt>
                                        </p:tgtEl>
                                        <p:attrNameLst>
                                          <p:attrName>ppt_x</p:attrName>
                                        </p:attrNameLst>
                                      </p:cBhvr>
                                    </p:anim>
                                  </p:childTnLst>
                                  <p:subTnLst>
                                    <p:animClr>
                                      <p:cBhvr override="childStyle">
                                        <p:cTn dur="1" fill="hold" display="0" masterRel="nextClick" afterEffect="1"/>
                                        <p:tgtEl>
                                          <p:spTgt spid="10">
                                            <p:txEl>
                                              <p:pRg st="4" end="4"/>
                                            </p:txEl>
                                          </p:spTgt>
                                        </p:tgtEl>
                                        <p:attrNameLst>
                                          <p:attrName>ppt_c</p:attrName>
                                        </p:attrNameLst>
                                      </p:cBhvr>
                                      <p:to>
                                        <a:schemeClr val="bg2"/>
                                      </p:to>
                                    </p:animClr>
                                  </p:subTnLst>
                                </p:cTn>
                              </p:par>
                              <p:par>
                                <p:cTn id="35" presetID="34" presetClass="entr" presetSubtype="0" fill="hold" nodeType="with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anim from="(-#ppt_w/2)" to="(#ppt_x)" calcmode="lin" valueType="num">
                                      <p:cBhvr>
                                        <p:cTn id="37" dur="600" fill="hold">
                                          <p:stCondLst>
                                            <p:cond delay="0"/>
                                          </p:stCondLst>
                                        </p:cTn>
                                        <p:tgtEl>
                                          <p:spTgt spid="10">
                                            <p:txEl>
                                              <p:pRg st="5" end="5"/>
                                            </p:txEl>
                                          </p:spTgt>
                                        </p:tgtEl>
                                        <p:attrNameLst>
                                          <p:attrName>ppt_x</p:attrName>
                                        </p:attrNameLst>
                                      </p:cBhvr>
                                    </p:anim>
                                    <p:anim from="0" to="-1.0" calcmode="lin" valueType="num">
                                      <p:cBhvr>
                                        <p:cTn id="38" dur="200" decel="50000" autoRev="1" fill="hold">
                                          <p:stCondLst>
                                            <p:cond delay="600"/>
                                          </p:stCondLst>
                                        </p:cTn>
                                        <p:tgtEl>
                                          <p:spTgt spid="10">
                                            <p:txEl>
                                              <p:pRg st="5" end="5"/>
                                            </p:txEl>
                                          </p:spTgt>
                                        </p:tgtEl>
                                        <p:attrNameLst>
                                          <p:attrName>xshear</p:attrName>
                                        </p:attrNameLst>
                                      </p:cBhvr>
                                    </p:anim>
                                    <p:animScale>
                                      <p:cBhvr>
                                        <p:cTn id="39" dur="200" decel="100000" autoRev="1" fill="hold">
                                          <p:stCondLst>
                                            <p:cond delay="600"/>
                                          </p:stCondLst>
                                        </p:cTn>
                                        <p:tgtEl>
                                          <p:spTgt spid="10">
                                            <p:txEl>
                                              <p:pRg st="5" end="5"/>
                                            </p:txEl>
                                          </p:spTgt>
                                        </p:tgtEl>
                                      </p:cBhvr>
                                      <p:from x="100000" y="100000"/>
                                      <p:to x="80000" y="100000"/>
                                    </p:animScale>
                                    <p:anim by="(#ppt_h/3+#ppt_w*0.1)" calcmode="lin" valueType="num">
                                      <p:cBhvr additive="sum">
                                        <p:cTn id="40" dur="200" decel="100000" autoRev="1" fill="hold">
                                          <p:stCondLst>
                                            <p:cond delay="600"/>
                                          </p:stCondLst>
                                        </p:cTn>
                                        <p:tgtEl>
                                          <p:spTgt spid="10">
                                            <p:txEl>
                                              <p:pRg st="5" end="5"/>
                                            </p:txEl>
                                          </p:spTgt>
                                        </p:tgtEl>
                                        <p:attrNameLst>
                                          <p:attrName>ppt_x</p:attrName>
                                        </p:attrNameLst>
                                      </p:cBhvr>
                                    </p:anim>
                                  </p:childTnLst>
                                  <p:subTnLst>
                                    <p:animClr>
                                      <p:cBhvr override="childStyle">
                                        <p:cTn dur="1" fill="hold" display="0" masterRel="nextClick" afterEffect="1"/>
                                        <p:tgtEl>
                                          <p:spTgt spid="10">
                                            <p:txEl>
                                              <p:pRg st="5" end="5"/>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620688"/>
            <a:ext cx="8572560" cy="2649736"/>
          </a:xfrm>
          <a:prstGeom prst="rect">
            <a:avLst/>
          </a:prstGeom>
          <a:noFill/>
          <a:ln>
            <a:noFill/>
          </a:ln>
        </p:spPr>
        <p:txBody>
          <a:bodyPr vert="horz" lIns="91440" tIns="45720" rIns="91440" bIns="45720" rtlCol="0" anchor="ctr">
            <a:noAutofit/>
          </a:bodyPr>
          <a:lstStyle/>
          <a:p>
            <a:pPr lvl="0" algn="ctr">
              <a:spcBef>
                <a:spcPct val="0"/>
              </a:spcBef>
              <a:defRPr/>
            </a:pPr>
            <a:r>
              <a:rPr lang="en-GB" sz="4000" b="1" dirty="0" smtClean="0">
                <a:solidFill>
                  <a:srgbClr val="A80000"/>
                </a:solidFill>
                <a:effectLst>
                  <a:outerShdw blurRad="38100" dist="38100" dir="2700000" algn="tl">
                    <a:srgbClr val="000000">
                      <a:alpha val="43137"/>
                    </a:srgbClr>
                  </a:outerShdw>
                </a:effectLst>
                <a:latin typeface="Verdana" pitchFamily="34" charset="0"/>
              </a:rPr>
              <a:t>THEME 4 – </a:t>
            </a:r>
          </a:p>
          <a:p>
            <a:pPr lvl="0" algn="ctr">
              <a:spcBef>
                <a:spcPct val="0"/>
              </a:spcBef>
              <a:defRPr/>
            </a:pPr>
            <a:r>
              <a:rPr lang="en-GB" sz="4000" i="1" dirty="0" smtClean="0">
                <a:solidFill>
                  <a:srgbClr val="A80000"/>
                </a:solidFill>
                <a:effectLst>
                  <a:outerShdw blurRad="38100" dist="38100" dir="2700000" algn="tl">
                    <a:srgbClr val="000000">
                      <a:alpha val="43137"/>
                    </a:srgbClr>
                  </a:outerShdw>
                </a:effectLst>
                <a:latin typeface="Verdana" pitchFamily="34" charset="0"/>
              </a:rPr>
              <a:t>Developing &amp; Implementing Strategic Plans within an Academic Context</a:t>
            </a:r>
            <a:endParaRPr lang="en-GB" sz="4000" i="1"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0" lvl="1" algn="just">
              <a:spcBef>
                <a:spcPct val="0"/>
              </a:spcBef>
              <a:buSzPct val="90000"/>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2"/>
              </a:buBlip>
            </a:pPr>
            <a:endParaRPr lang="en-GB" sz="1400" i="1"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i="1"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87</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pic>
        <p:nvPicPr>
          <p:cNvPr id="38920" name="Picture 8" descr="D:\Kamal\Zahir\Posters\Images\leadership-compressed1.jpg"/>
          <p:cNvPicPr>
            <a:picLocks noChangeAspect="1" noChangeArrowheads="1"/>
          </p:cNvPicPr>
          <p:nvPr/>
        </p:nvPicPr>
        <p:blipFill>
          <a:blip r:embed="rId4" cstate="print"/>
          <a:srcRect/>
          <a:stretch>
            <a:fillRect/>
          </a:stretch>
        </p:blipFill>
        <p:spPr bwMode="auto">
          <a:xfrm>
            <a:off x="3203848" y="3429000"/>
            <a:ext cx="2788568" cy="2788568"/>
          </a:xfrm>
          <a:prstGeom prst="rect">
            <a:avLst/>
          </a:prstGeom>
          <a:noFill/>
        </p:spPr>
      </p:pic>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851272"/>
            <a:ext cx="8572560" cy="1425600"/>
          </a:xfrm>
          <a:prstGeom prst="rect">
            <a:avLst/>
          </a:prstGeom>
          <a:noFill/>
          <a:ln>
            <a:noFill/>
          </a:ln>
        </p:spPr>
        <p:txBody>
          <a:bodyPr vert="horz" lIns="91440" tIns="45720" rIns="91440" bIns="45720" rtlCol="0" anchor="ctr">
            <a:noAutofit/>
          </a:bodyPr>
          <a:lstStyle/>
          <a:p>
            <a:pPr lvl="0" algn="ctr">
              <a:spcBef>
                <a:spcPct val="0"/>
              </a:spcBef>
              <a:defRPr/>
            </a:pPr>
            <a:r>
              <a:rPr lang="en-GB" sz="4000" b="1" dirty="0" smtClean="0">
                <a:solidFill>
                  <a:srgbClr val="B88C00"/>
                </a:solidFill>
                <a:effectLst>
                  <a:outerShdw blurRad="38100" dist="38100" dir="2700000" algn="tl">
                    <a:srgbClr val="000000">
                      <a:alpha val="43137"/>
                    </a:srgbClr>
                  </a:outerShdw>
                </a:effectLst>
                <a:latin typeface="Verdana" pitchFamily="34" charset="0"/>
              </a:rPr>
              <a:t>THEME 4 – Exercise 4</a:t>
            </a: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0" lvl="1" algn="just">
              <a:spcBef>
                <a:spcPct val="0"/>
              </a:spcBef>
              <a:buSzPct val="90000"/>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2"/>
              </a:buBlip>
            </a:pPr>
            <a:endParaRPr lang="en-GB" sz="1400" i="1"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i="1"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95</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pic>
        <p:nvPicPr>
          <p:cNvPr id="7" name="Picture 2" descr="C:\Users\user\Pictures\Microsoft Clip Organizer\j0437531.wmf"/>
          <p:cNvPicPr>
            <a:picLocks noChangeArrowheads="1"/>
          </p:cNvPicPr>
          <p:nvPr/>
        </p:nvPicPr>
        <p:blipFill>
          <a:blip r:embed="rId4" cstate="print"/>
          <a:srcRect/>
          <a:stretch>
            <a:fillRect/>
          </a:stretch>
        </p:blipFill>
        <p:spPr bwMode="auto">
          <a:xfrm>
            <a:off x="3635375" y="2708920"/>
            <a:ext cx="2008188" cy="22574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algn="just">
              <a:spcBef>
                <a:spcPct val="0"/>
              </a:spcBef>
              <a:defRPr/>
            </a:pPr>
            <a:r>
              <a:rPr lang="en-GB" sz="2800" dirty="0" smtClean="0">
                <a:solidFill>
                  <a:srgbClr val="9B2D2A"/>
                </a:solidFill>
                <a:effectLst>
                  <a:outerShdw blurRad="38100" dist="38100" dir="2700000" algn="tl">
                    <a:srgbClr val="000000">
                      <a:alpha val="43137"/>
                    </a:srgbClr>
                  </a:outerShdw>
                </a:effectLst>
                <a:latin typeface="Verdana" pitchFamily="34" charset="0"/>
              </a:rPr>
              <a:t>Exercise 4 – </a:t>
            </a:r>
            <a:r>
              <a:rPr lang="en-GB" sz="2800" i="1" dirty="0" smtClean="0">
                <a:solidFill>
                  <a:srgbClr val="9B2D2A"/>
                </a:solidFill>
                <a:effectLst>
                  <a:outerShdw blurRad="38100" dist="38100" dir="2700000" algn="tl">
                    <a:srgbClr val="000000">
                      <a:alpha val="43137"/>
                    </a:srgbClr>
                  </a:outerShdw>
                </a:effectLst>
                <a:latin typeface="Verdana" pitchFamily="34" charset="0"/>
              </a:rPr>
              <a:t>Scenario Planning</a:t>
            </a:r>
            <a:endParaRPr lang="en-GB" sz="2800" i="1" dirty="0" smtClean="0">
              <a:solidFill>
                <a:srgbClr val="9B2D2A"/>
              </a:solidFill>
              <a:effectLst>
                <a:outerShdw blurRad="38100" dist="38100" dir="2700000" algn="tl">
                  <a:srgbClr val="000000">
                    <a:alpha val="43137"/>
                  </a:srgbClr>
                </a:outerShdw>
              </a:effectLst>
              <a:latin typeface="Verdana" pitchFamily="34" charset="0"/>
              <a:cs typeface="Arial"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96</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
        <p:nvSpPr>
          <p:cNvPr id="6" name="Title 1"/>
          <p:cNvSpPr txBox="1">
            <a:spLocks/>
          </p:cNvSpPr>
          <p:nvPr/>
        </p:nvSpPr>
        <p:spPr>
          <a:xfrm>
            <a:off x="285720" y="1072116"/>
            <a:ext cx="8572560" cy="4733148"/>
          </a:xfrm>
          <a:prstGeom prst="rect">
            <a:avLst/>
          </a:prstGeom>
          <a:noFill/>
          <a:ln>
            <a:noFill/>
          </a:ln>
        </p:spPr>
        <p:txBody>
          <a:bodyPr vert="horz" lIns="91440" tIns="45720" rIns="91440" bIns="45720" rtlCol="0" anchor="t">
            <a:noAutofit/>
          </a:bodyPr>
          <a:lstStyle/>
          <a:p>
            <a:pPr marL="265113" lvl="0" indent="-265113" algn="just">
              <a:spcBef>
                <a:spcPct val="0"/>
              </a:spcBef>
              <a:buSzPct val="90000"/>
              <a:buBlip>
                <a:blip r:embed="rId4"/>
              </a:buBlip>
              <a:defRPr/>
            </a:pPr>
            <a:r>
              <a:rPr lang="en-GB" sz="2400" dirty="0" smtClean="0">
                <a:solidFill>
                  <a:srgbClr val="002060"/>
                </a:solidFill>
                <a:latin typeface="Verdana" pitchFamily="34" charset="0"/>
              </a:rPr>
              <a:t>Now we need to bring it all together!</a:t>
            </a:r>
          </a:p>
          <a:p>
            <a:pPr marL="914400" lvl="1" indent="-457200" algn="just">
              <a:spcBef>
                <a:spcPct val="0"/>
              </a:spcBef>
              <a:buSzPct val="90000"/>
              <a:buFont typeface="+mj-lt"/>
              <a:buAutoNum type="arabicPeriod"/>
              <a:defRPr/>
            </a:pPr>
            <a:r>
              <a:rPr lang="en-GB" dirty="0" smtClean="0">
                <a:solidFill>
                  <a:srgbClr val="002060"/>
                </a:solidFill>
                <a:latin typeface="Verdana" pitchFamily="34" charset="0"/>
              </a:rPr>
              <a:t>From your SWOT matrix, identify those entries which are </a:t>
            </a:r>
            <a:r>
              <a:rPr lang="en-GB" b="1" dirty="0" smtClean="0">
                <a:solidFill>
                  <a:srgbClr val="002060"/>
                </a:solidFill>
                <a:latin typeface="Verdana" pitchFamily="34" charset="0"/>
              </a:rPr>
              <a:t>P</a:t>
            </a:r>
            <a:r>
              <a:rPr lang="en-GB" dirty="0" smtClean="0">
                <a:solidFill>
                  <a:srgbClr val="002060"/>
                </a:solidFill>
                <a:latin typeface="Verdana" pitchFamily="34" charset="0"/>
              </a:rPr>
              <a:t>olitical, </a:t>
            </a:r>
            <a:r>
              <a:rPr lang="en-GB" b="1" dirty="0" smtClean="0">
                <a:solidFill>
                  <a:srgbClr val="002060"/>
                </a:solidFill>
                <a:latin typeface="Verdana" pitchFamily="34" charset="0"/>
              </a:rPr>
              <a:t>E</a:t>
            </a:r>
            <a:r>
              <a:rPr lang="en-GB" dirty="0" smtClean="0">
                <a:solidFill>
                  <a:srgbClr val="002060"/>
                </a:solidFill>
                <a:latin typeface="Verdana" pitchFamily="34" charset="0"/>
              </a:rPr>
              <a:t>conomic, </a:t>
            </a:r>
            <a:r>
              <a:rPr lang="en-GB" b="1" dirty="0" smtClean="0">
                <a:solidFill>
                  <a:srgbClr val="002060"/>
                </a:solidFill>
                <a:latin typeface="Verdana" pitchFamily="34" charset="0"/>
              </a:rPr>
              <a:t>S</a:t>
            </a:r>
            <a:r>
              <a:rPr lang="en-GB" dirty="0" smtClean="0">
                <a:solidFill>
                  <a:srgbClr val="002060"/>
                </a:solidFill>
                <a:latin typeface="Verdana" pitchFamily="34" charset="0"/>
              </a:rPr>
              <a:t>ocial, </a:t>
            </a:r>
            <a:r>
              <a:rPr lang="en-GB" b="1" dirty="0" smtClean="0">
                <a:solidFill>
                  <a:srgbClr val="002060"/>
                </a:solidFill>
                <a:latin typeface="Verdana" pitchFamily="34" charset="0"/>
              </a:rPr>
              <a:t>T</a:t>
            </a:r>
            <a:r>
              <a:rPr lang="en-GB" dirty="0" smtClean="0">
                <a:solidFill>
                  <a:srgbClr val="002060"/>
                </a:solidFill>
                <a:latin typeface="Verdana" pitchFamily="34" charset="0"/>
              </a:rPr>
              <a:t>echnological, </a:t>
            </a:r>
            <a:r>
              <a:rPr lang="en-GB" b="1" dirty="0" smtClean="0">
                <a:solidFill>
                  <a:srgbClr val="002060"/>
                </a:solidFill>
                <a:latin typeface="Verdana" pitchFamily="34" charset="0"/>
              </a:rPr>
              <a:t>L</a:t>
            </a:r>
            <a:r>
              <a:rPr lang="en-GB" dirty="0" smtClean="0">
                <a:solidFill>
                  <a:srgbClr val="002060"/>
                </a:solidFill>
                <a:latin typeface="Verdana" pitchFamily="34" charset="0"/>
              </a:rPr>
              <a:t>egal, </a:t>
            </a:r>
            <a:r>
              <a:rPr lang="en-GB" b="1" dirty="0" smtClean="0">
                <a:solidFill>
                  <a:srgbClr val="002060"/>
                </a:solidFill>
                <a:latin typeface="Verdana" pitchFamily="34" charset="0"/>
              </a:rPr>
              <a:t>E</a:t>
            </a:r>
            <a:r>
              <a:rPr lang="en-GB" dirty="0" smtClean="0">
                <a:solidFill>
                  <a:srgbClr val="002060"/>
                </a:solidFill>
                <a:latin typeface="Verdana" pitchFamily="34" charset="0"/>
              </a:rPr>
              <a:t>nvironmental – hence carry out PESTLE on SWOT</a:t>
            </a:r>
          </a:p>
          <a:p>
            <a:pPr marL="914400" lvl="1" indent="-457200" algn="just">
              <a:spcBef>
                <a:spcPct val="0"/>
              </a:spcBef>
              <a:buSzPct val="90000"/>
              <a:buFont typeface="+mj-lt"/>
              <a:buAutoNum type="arabicPeriod"/>
              <a:defRPr/>
            </a:pPr>
            <a:endParaRPr lang="en-GB" dirty="0" smtClean="0">
              <a:solidFill>
                <a:srgbClr val="002060"/>
              </a:solidFill>
              <a:latin typeface="Verdana" pitchFamily="34" charset="0"/>
            </a:endParaRPr>
          </a:p>
          <a:p>
            <a:pPr marL="914400" lvl="1" indent="-457200" algn="just">
              <a:spcBef>
                <a:spcPct val="0"/>
              </a:spcBef>
              <a:buSzPct val="90000"/>
              <a:buFont typeface="+mj-lt"/>
              <a:buAutoNum type="arabicPeriod"/>
              <a:defRPr/>
            </a:pPr>
            <a:r>
              <a:rPr lang="en-GB" dirty="0" smtClean="0">
                <a:solidFill>
                  <a:srgbClr val="002060"/>
                </a:solidFill>
                <a:latin typeface="Verdana" pitchFamily="34" charset="0"/>
              </a:rPr>
              <a:t>Create columns for P, E, S, T, L and E (this is a PESTLE </a:t>
            </a:r>
            <a:r>
              <a:rPr lang="en-GB" i="1" dirty="0" smtClean="0">
                <a:solidFill>
                  <a:srgbClr val="002060"/>
                </a:solidFill>
                <a:latin typeface="Verdana" pitchFamily="34" charset="0"/>
              </a:rPr>
              <a:t>matrix</a:t>
            </a:r>
            <a:r>
              <a:rPr lang="en-GB" dirty="0" smtClean="0">
                <a:solidFill>
                  <a:srgbClr val="002060"/>
                </a:solidFill>
                <a:latin typeface="Verdana" pitchFamily="34" charset="0"/>
              </a:rPr>
              <a:t>); search for and remove any duplicate entries</a:t>
            </a:r>
          </a:p>
          <a:p>
            <a:pPr marL="914400" lvl="1" indent="-457200" algn="just">
              <a:spcBef>
                <a:spcPct val="0"/>
              </a:spcBef>
              <a:buSzPct val="90000"/>
              <a:buFont typeface="+mj-lt"/>
              <a:buAutoNum type="arabicPeriod"/>
              <a:defRPr/>
            </a:pPr>
            <a:endParaRPr lang="en-GB" dirty="0" smtClean="0">
              <a:solidFill>
                <a:srgbClr val="002060"/>
              </a:solidFill>
              <a:latin typeface="Verdana" pitchFamily="34" charset="0"/>
            </a:endParaRPr>
          </a:p>
          <a:p>
            <a:pPr marL="914400" lvl="1" indent="-457200" algn="just">
              <a:spcBef>
                <a:spcPct val="0"/>
              </a:spcBef>
              <a:buSzPct val="90000"/>
              <a:buFont typeface="+mj-lt"/>
              <a:buAutoNum type="arabicPeriod"/>
              <a:defRPr/>
            </a:pPr>
            <a:r>
              <a:rPr lang="en-GB" dirty="0" smtClean="0">
                <a:solidFill>
                  <a:srgbClr val="002060"/>
                </a:solidFill>
                <a:latin typeface="Verdana" pitchFamily="34" charset="0"/>
              </a:rPr>
              <a:t>Select </a:t>
            </a:r>
            <a:r>
              <a:rPr lang="en-GB" i="1" dirty="0" smtClean="0">
                <a:solidFill>
                  <a:srgbClr val="002060"/>
                </a:solidFill>
                <a:latin typeface="Verdana" pitchFamily="34" charset="0"/>
              </a:rPr>
              <a:t>any one </a:t>
            </a:r>
            <a:r>
              <a:rPr lang="en-GB" dirty="0" smtClean="0">
                <a:solidFill>
                  <a:srgbClr val="002060"/>
                </a:solidFill>
                <a:latin typeface="Verdana" pitchFamily="34" charset="0"/>
              </a:rPr>
              <a:t>of the cells in the P column and then choose any E, S, T, L and E cells to create a </a:t>
            </a:r>
            <a:r>
              <a:rPr lang="en-GB" i="1" dirty="0" smtClean="0">
                <a:solidFill>
                  <a:srgbClr val="002060"/>
                </a:solidFill>
                <a:latin typeface="Verdana" pitchFamily="34" charset="0"/>
              </a:rPr>
              <a:t>scenario</a:t>
            </a:r>
            <a:r>
              <a:rPr lang="en-GB" dirty="0" smtClean="0">
                <a:solidFill>
                  <a:srgbClr val="002060"/>
                </a:solidFill>
                <a:latin typeface="Verdana" pitchFamily="34" charset="0"/>
              </a:rPr>
              <a:t>: read this from left to right </a:t>
            </a:r>
          </a:p>
          <a:p>
            <a:pPr marL="914400" lvl="1" indent="-457200" algn="just">
              <a:spcBef>
                <a:spcPct val="0"/>
              </a:spcBef>
              <a:buSzPct val="90000"/>
              <a:buFont typeface="+mj-lt"/>
              <a:buAutoNum type="arabicPeriod"/>
              <a:defRPr/>
            </a:pPr>
            <a:endParaRPr lang="en-GB" dirty="0" smtClean="0">
              <a:solidFill>
                <a:srgbClr val="002060"/>
              </a:solidFill>
              <a:latin typeface="Verdana" pitchFamily="34" charset="0"/>
            </a:endParaRPr>
          </a:p>
          <a:p>
            <a:pPr marL="914400" lvl="1" indent="-457200" algn="just">
              <a:spcBef>
                <a:spcPct val="0"/>
              </a:spcBef>
              <a:buSzPct val="90000"/>
              <a:buFont typeface="+mj-lt"/>
              <a:buAutoNum type="arabicPeriod"/>
              <a:defRPr/>
            </a:pPr>
            <a:r>
              <a:rPr lang="en-GB" dirty="0" smtClean="0">
                <a:solidFill>
                  <a:srgbClr val="002060"/>
                </a:solidFill>
                <a:latin typeface="Verdana" pitchFamily="34" charset="0"/>
              </a:rPr>
              <a:t>Optional steps: </a:t>
            </a:r>
          </a:p>
          <a:p>
            <a:pPr marL="1371600" lvl="2" indent="-457200" algn="just">
              <a:spcBef>
                <a:spcPct val="0"/>
              </a:spcBef>
              <a:buSzPct val="90000"/>
              <a:buFont typeface="Arial" pitchFamily="34" charset="0"/>
              <a:buChar char="•"/>
              <a:defRPr/>
            </a:pPr>
            <a:r>
              <a:rPr lang="en-GB" dirty="0" smtClean="0">
                <a:solidFill>
                  <a:srgbClr val="002060"/>
                </a:solidFill>
                <a:latin typeface="Verdana" pitchFamily="34" charset="0"/>
              </a:rPr>
              <a:t>For one given scenario perform a risk analysis (likelihood / impact and place on your risk matrix)</a:t>
            </a:r>
          </a:p>
          <a:p>
            <a:pPr marL="1371600" lvl="2" indent="-457200" algn="just">
              <a:spcBef>
                <a:spcPct val="0"/>
              </a:spcBef>
              <a:buSzPct val="90000"/>
              <a:buFont typeface="Arial" pitchFamily="34" charset="0"/>
              <a:buChar char="•"/>
              <a:defRPr/>
            </a:pPr>
            <a:r>
              <a:rPr lang="en-GB" dirty="0" smtClean="0">
                <a:solidFill>
                  <a:srgbClr val="002060"/>
                </a:solidFill>
                <a:latin typeface="Verdana" pitchFamily="34" charset="0"/>
              </a:rPr>
              <a:t>Identify the relevant stakeholders for each scenario / risk combination</a:t>
            </a:r>
          </a:p>
          <a:p>
            <a:pPr marL="457200" lvl="0" indent="-457200" algn="just">
              <a:spcBef>
                <a:spcPct val="0"/>
              </a:spcBef>
              <a:buSzPct val="90000"/>
              <a:buFont typeface="+mj-lt"/>
              <a:buAutoNum type="arabicPeriod"/>
              <a:defRPr/>
            </a:pPr>
            <a:endParaRPr lang="en-GB" sz="2400" dirty="0" smtClean="0">
              <a:solidFill>
                <a:srgbClr val="002060"/>
              </a:solidFill>
              <a:latin typeface="Verdana"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2800" dirty="0" smtClean="0">
                <a:solidFill>
                  <a:srgbClr val="A80000"/>
                </a:solidFill>
                <a:effectLst>
                  <a:outerShdw blurRad="38100" dist="38100" dir="2700000" algn="tl">
                    <a:srgbClr val="000000">
                      <a:alpha val="43137"/>
                    </a:srgbClr>
                  </a:outerShdw>
                </a:effectLst>
                <a:latin typeface="Verdana" pitchFamily="34" charset="0"/>
              </a:rPr>
              <a:t>The COBRA Framework for Strategic Planning Success</a:t>
            </a:r>
            <a:endParaRPr lang="en-GB" sz="28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72116"/>
            <a:ext cx="8572560" cy="4733148"/>
          </a:xfrm>
          <a:prstGeom prst="rect">
            <a:avLst/>
          </a:prstGeom>
          <a:noFill/>
          <a:ln>
            <a:noFill/>
          </a:ln>
        </p:spPr>
        <p:txBody>
          <a:bodyPr vert="horz" lIns="91440" tIns="45720" rIns="91440" bIns="45720" rtlCol="0" anchor="t">
            <a:noAutofit/>
          </a:bodyPr>
          <a:lstStyle/>
          <a:p>
            <a:pPr marL="265113" lvl="0" indent="-265113" algn="just">
              <a:spcBef>
                <a:spcPct val="0"/>
              </a:spcBef>
              <a:buSzPct val="90000"/>
              <a:buBlip>
                <a:blip r:embed="rId3"/>
              </a:buBlip>
              <a:defRPr/>
            </a:pPr>
            <a:r>
              <a:rPr lang="en-GB" sz="2400" dirty="0" smtClean="0">
                <a:solidFill>
                  <a:srgbClr val="002060"/>
                </a:solidFill>
                <a:latin typeface="Verdana" pitchFamily="34" charset="0"/>
              </a:rPr>
              <a:t>You can’t keep a track on </a:t>
            </a:r>
            <a:r>
              <a:rPr lang="en-GB" sz="2400" b="1" i="1" u="sng" dirty="0" smtClean="0">
                <a:solidFill>
                  <a:srgbClr val="002060"/>
                </a:solidFill>
                <a:latin typeface="Verdana" pitchFamily="34" charset="0"/>
              </a:rPr>
              <a:t>everything</a:t>
            </a:r>
            <a:r>
              <a:rPr lang="en-GB" sz="2400" dirty="0" smtClean="0">
                <a:solidFill>
                  <a:srgbClr val="002060"/>
                </a:solidFill>
                <a:latin typeface="Verdana" pitchFamily="34" charset="0"/>
              </a:rPr>
              <a:t> – but you can remember some key aspects of the approach...</a:t>
            </a:r>
          </a:p>
          <a:p>
            <a:pPr marL="265113" indent="-265113" algn="just">
              <a:spcBef>
                <a:spcPct val="0"/>
              </a:spcBef>
              <a:buSzPct val="90000"/>
              <a:buBlip>
                <a:blip r:embed="rId3"/>
              </a:buBlip>
              <a:defRPr/>
            </a:pPr>
            <a:r>
              <a:rPr lang="en-GB" sz="2400" dirty="0" smtClean="0">
                <a:solidFill>
                  <a:srgbClr val="002060"/>
                </a:solidFill>
                <a:latin typeface="Verdana" pitchFamily="34" charset="0"/>
              </a:rPr>
              <a:t>Within the strategic planning process, keeping sight of all of the strategic, tactical and operational aspects of an organisation is paramount</a:t>
            </a:r>
          </a:p>
          <a:p>
            <a:pPr marL="265113" lvl="0" indent="-265113" algn="just">
              <a:spcBef>
                <a:spcPct val="0"/>
              </a:spcBef>
              <a:buSzPct val="90000"/>
              <a:defRPr/>
            </a:pPr>
            <a:endParaRPr lang="en-GB" sz="2400" dirty="0" smtClean="0">
              <a:solidFill>
                <a:srgbClr val="002060"/>
              </a:solidFill>
              <a:latin typeface="Verdana" pitchFamily="34" charset="0"/>
            </a:endParaRPr>
          </a:p>
          <a:p>
            <a:pPr marL="265113" lvl="0" indent="-265113" algn="just">
              <a:spcBef>
                <a:spcPct val="0"/>
              </a:spcBef>
              <a:buSzPct val="90000"/>
              <a:buBlip>
                <a:blip r:embed="rId3"/>
              </a:buBlip>
              <a:defRPr/>
            </a:pPr>
            <a:r>
              <a:rPr lang="en-GB" sz="2400" b="1" dirty="0" smtClean="0">
                <a:solidFill>
                  <a:srgbClr val="002060"/>
                </a:solidFill>
                <a:latin typeface="Verdana" pitchFamily="34" charset="0"/>
              </a:rPr>
              <a:t>COBRA </a:t>
            </a:r>
            <a:r>
              <a:rPr lang="en-GB" sz="2400" dirty="0" smtClean="0">
                <a:solidFill>
                  <a:srgbClr val="002060"/>
                </a:solidFill>
                <a:latin typeface="Verdana" pitchFamily="34" charset="0"/>
              </a:rPr>
              <a:t>ensures that the essence of strategic planning can be remembered:</a:t>
            </a:r>
          </a:p>
          <a:p>
            <a:pPr marL="722313" lvl="1" indent="-265113" algn="just">
              <a:spcBef>
                <a:spcPct val="0"/>
              </a:spcBef>
              <a:buSzPct val="90000"/>
              <a:buBlip>
                <a:blip r:embed="rId3"/>
              </a:buBlip>
              <a:defRPr/>
            </a:pPr>
            <a:r>
              <a:rPr lang="en-GB" sz="2400" dirty="0" smtClean="0">
                <a:solidFill>
                  <a:srgbClr val="002060"/>
                </a:solidFill>
                <a:latin typeface="Verdana" pitchFamily="34" charset="0"/>
              </a:rPr>
              <a:t>Recognising </a:t>
            </a:r>
            <a:r>
              <a:rPr lang="en-GB" sz="2400" b="1" u="sng" dirty="0" smtClean="0">
                <a:solidFill>
                  <a:srgbClr val="9B2D2A"/>
                </a:solidFill>
                <a:latin typeface="Verdana" pitchFamily="34" charset="0"/>
              </a:rPr>
              <a:t>C</a:t>
            </a:r>
            <a:r>
              <a:rPr lang="en-GB" sz="2400" dirty="0" smtClean="0">
                <a:solidFill>
                  <a:srgbClr val="002060"/>
                </a:solidFill>
                <a:latin typeface="Verdana" pitchFamily="34" charset="0"/>
              </a:rPr>
              <a:t>hallenges facing your organisation</a:t>
            </a:r>
          </a:p>
          <a:p>
            <a:pPr marL="722313" lvl="1" indent="-265113" algn="just">
              <a:spcBef>
                <a:spcPct val="0"/>
              </a:spcBef>
              <a:buSzPct val="90000"/>
              <a:buBlip>
                <a:blip r:embed="rId3"/>
              </a:buBlip>
              <a:defRPr/>
            </a:pPr>
            <a:r>
              <a:rPr lang="en-GB" sz="2400" dirty="0" smtClean="0">
                <a:solidFill>
                  <a:srgbClr val="002060"/>
                </a:solidFill>
                <a:latin typeface="Verdana" pitchFamily="34" charset="0"/>
              </a:rPr>
              <a:t>Involves stating </a:t>
            </a:r>
            <a:r>
              <a:rPr lang="en-GB" sz="2400" b="1" u="sng" dirty="0" smtClean="0">
                <a:solidFill>
                  <a:srgbClr val="9B2D2A"/>
                </a:solidFill>
                <a:latin typeface="Verdana" pitchFamily="34" charset="0"/>
              </a:rPr>
              <a:t>O</a:t>
            </a:r>
            <a:r>
              <a:rPr lang="en-GB" sz="2400" dirty="0" smtClean="0">
                <a:solidFill>
                  <a:srgbClr val="002060"/>
                </a:solidFill>
                <a:latin typeface="Verdana" pitchFamily="34" charset="0"/>
              </a:rPr>
              <a:t>utcomes which are desired</a:t>
            </a:r>
          </a:p>
          <a:p>
            <a:pPr marL="722313" lvl="1" indent="-265113" algn="just">
              <a:spcBef>
                <a:spcPct val="0"/>
              </a:spcBef>
              <a:buSzPct val="90000"/>
              <a:buBlip>
                <a:blip r:embed="rId3"/>
              </a:buBlip>
              <a:defRPr/>
            </a:pPr>
            <a:r>
              <a:rPr lang="en-GB" sz="2400" dirty="0" smtClean="0">
                <a:solidFill>
                  <a:srgbClr val="002060"/>
                </a:solidFill>
                <a:latin typeface="Verdana" pitchFamily="34" charset="0"/>
              </a:rPr>
              <a:t>In order for </a:t>
            </a:r>
            <a:r>
              <a:rPr lang="en-GB" sz="2400" b="1" u="sng" dirty="0" smtClean="0">
                <a:solidFill>
                  <a:srgbClr val="9B2D2A"/>
                </a:solidFill>
                <a:latin typeface="Verdana" pitchFamily="34" charset="0"/>
              </a:rPr>
              <a:t>B</a:t>
            </a:r>
            <a:r>
              <a:rPr lang="en-GB" sz="2400" dirty="0" smtClean="0">
                <a:solidFill>
                  <a:srgbClr val="002060"/>
                </a:solidFill>
                <a:latin typeface="Verdana" pitchFamily="34" charset="0"/>
              </a:rPr>
              <a:t>enefits to be realised</a:t>
            </a:r>
          </a:p>
          <a:p>
            <a:pPr marL="722313" lvl="1" indent="-265113" algn="just">
              <a:spcBef>
                <a:spcPct val="0"/>
              </a:spcBef>
              <a:buSzPct val="90000"/>
              <a:buBlip>
                <a:blip r:embed="rId3"/>
              </a:buBlip>
              <a:defRPr/>
            </a:pPr>
            <a:r>
              <a:rPr lang="en-GB" sz="2400" dirty="0" smtClean="0">
                <a:solidFill>
                  <a:srgbClr val="002060"/>
                </a:solidFill>
                <a:latin typeface="Verdana" pitchFamily="34" charset="0"/>
              </a:rPr>
              <a:t>Noting specific </a:t>
            </a:r>
            <a:r>
              <a:rPr lang="en-GB" sz="2400" b="1" u="sng" dirty="0" smtClean="0">
                <a:solidFill>
                  <a:srgbClr val="9B2D2A"/>
                </a:solidFill>
                <a:latin typeface="Verdana" pitchFamily="34" charset="0"/>
              </a:rPr>
              <a:t>R</a:t>
            </a:r>
            <a:r>
              <a:rPr lang="en-GB" sz="2400" dirty="0" smtClean="0">
                <a:solidFill>
                  <a:srgbClr val="002060"/>
                </a:solidFill>
                <a:latin typeface="Verdana" pitchFamily="34" charset="0"/>
              </a:rPr>
              <a:t>equirements to meet plans</a:t>
            </a:r>
          </a:p>
          <a:p>
            <a:pPr marL="722313" lvl="1" indent="-265113" algn="just">
              <a:spcBef>
                <a:spcPct val="0"/>
              </a:spcBef>
              <a:buSzPct val="90000"/>
              <a:buBlip>
                <a:blip r:embed="rId3"/>
              </a:buBlip>
              <a:defRPr/>
            </a:pPr>
            <a:r>
              <a:rPr lang="en-GB" sz="2400" dirty="0" smtClean="0">
                <a:solidFill>
                  <a:srgbClr val="002060"/>
                </a:solidFill>
                <a:latin typeface="Verdana" pitchFamily="34" charset="0"/>
              </a:rPr>
              <a:t>Which are reliant upon </a:t>
            </a:r>
            <a:r>
              <a:rPr lang="en-GB" sz="2400" b="1" u="sng" dirty="0" smtClean="0">
                <a:solidFill>
                  <a:srgbClr val="9B2D2A"/>
                </a:solidFill>
                <a:latin typeface="Verdana" pitchFamily="34" charset="0"/>
              </a:rPr>
              <a:t>A</a:t>
            </a:r>
            <a:r>
              <a:rPr lang="en-GB" sz="2400" dirty="0" smtClean="0">
                <a:solidFill>
                  <a:srgbClr val="002060"/>
                </a:solidFill>
                <a:latin typeface="Verdana" pitchFamily="34" charset="0"/>
              </a:rPr>
              <a:t>ctions to take place</a:t>
            </a: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90</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2800" dirty="0" smtClean="0">
                <a:solidFill>
                  <a:srgbClr val="A80000"/>
                </a:solidFill>
                <a:effectLst>
                  <a:outerShdw blurRad="38100" dist="38100" dir="2700000" algn="tl">
                    <a:srgbClr val="000000">
                      <a:alpha val="43137"/>
                    </a:srgbClr>
                  </a:outerShdw>
                </a:effectLst>
                <a:latin typeface="Verdana" pitchFamily="34" charset="0"/>
              </a:rPr>
              <a:t>The COBRA Framework for Strategic Planning Success</a:t>
            </a:r>
            <a:endParaRPr lang="en-GB" sz="28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72116"/>
            <a:ext cx="8572560" cy="4733148"/>
          </a:xfrm>
          <a:prstGeom prst="rect">
            <a:avLst/>
          </a:prstGeom>
          <a:noFill/>
          <a:ln>
            <a:noFill/>
          </a:ln>
        </p:spPr>
        <p:txBody>
          <a:bodyPr vert="horz" lIns="91440" tIns="45720" rIns="91440" bIns="45720" rtlCol="0" anchor="t">
            <a:noAutofit/>
          </a:bodyPr>
          <a:lstStyle/>
          <a:p>
            <a:pPr marL="265113" lvl="0" indent="-265113" algn="just">
              <a:spcBef>
                <a:spcPct val="0"/>
              </a:spcBef>
              <a:buSzPct val="90000"/>
              <a:buBlip>
                <a:blip r:embed="rId3"/>
              </a:buBlip>
              <a:defRPr/>
            </a:pPr>
            <a:r>
              <a:rPr lang="en-GB" sz="2400" b="1" u="sng" dirty="0" smtClean="0">
                <a:solidFill>
                  <a:srgbClr val="9B2D2A"/>
                </a:solidFill>
                <a:latin typeface="Verdana" pitchFamily="34" charset="0"/>
              </a:rPr>
              <a:t>C</a:t>
            </a:r>
            <a:r>
              <a:rPr lang="en-GB" sz="2400" dirty="0" smtClean="0">
                <a:solidFill>
                  <a:srgbClr val="002060"/>
                </a:solidFill>
                <a:latin typeface="Verdana" pitchFamily="34" charset="0"/>
              </a:rPr>
              <a:t>hallenges</a:t>
            </a: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Purpose:</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To be able to reason and prioritise those critical factors supporting or hindering competitive advantage (internally or externally)</a:t>
            </a:r>
          </a:p>
          <a:p>
            <a:pPr marL="722313" lvl="1" indent="-265113" algn="just">
              <a:spcBef>
                <a:spcPct val="0"/>
              </a:spcBef>
              <a:buSzPct val="90000"/>
              <a:buBlip>
                <a:blip r:embed="rId3"/>
              </a:buBlip>
              <a:defRPr/>
            </a:pPr>
            <a:endParaRPr lang="en-GB" sz="2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Method:</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Asking / Answering strategic questions</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SWOT</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PEST / PESTLE</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90</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2800" dirty="0" smtClean="0">
                <a:solidFill>
                  <a:srgbClr val="A80000"/>
                </a:solidFill>
                <a:effectLst>
                  <a:outerShdw blurRad="38100" dist="38100" dir="2700000" algn="tl">
                    <a:srgbClr val="000000">
                      <a:alpha val="43137"/>
                    </a:srgbClr>
                  </a:outerShdw>
                </a:effectLst>
                <a:latin typeface="Verdana" pitchFamily="34" charset="0"/>
              </a:rPr>
              <a:t>The COBRA Framework for Strategic Planning Success</a:t>
            </a:r>
            <a:endParaRPr lang="en-GB" sz="28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72116"/>
            <a:ext cx="8572560" cy="4733148"/>
          </a:xfrm>
          <a:prstGeom prst="rect">
            <a:avLst/>
          </a:prstGeom>
          <a:noFill/>
          <a:ln>
            <a:noFill/>
          </a:ln>
        </p:spPr>
        <p:txBody>
          <a:bodyPr vert="horz" lIns="91440" tIns="45720" rIns="91440" bIns="45720" rtlCol="0" anchor="t">
            <a:noAutofit/>
          </a:bodyPr>
          <a:lstStyle/>
          <a:p>
            <a:pPr marL="265113" lvl="0" indent="-265113" algn="just">
              <a:spcBef>
                <a:spcPct val="0"/>
              </a:spcBef>
              <a:buSzPct val="90000"/>
              <a:buBlip>
                <a:blip r:embed="rId3"/>
              </a:buBlip>
              <a:defRPr/>
            </a:pPr>
            <a:r>
              <a:rPr lang="en-GB" sz="2400" b="1" u="sng" dirty="0" smtClean="0">
                <a:solidFill>
                  <a:srgbClr val="9B2D2A"/>
                </a:solidFill>
                <a:latin typeface="Verdana" pitchFamily="34" charset="0"/>
              </a:rPr>
              <a:t>O</a:t>
            </a:r>
            <a:r>
              <a:rPr lang="en-GB" sz="2400" dirty="0" smtClean="0">
                <a:solidFill>
                  <a:srgbClr val="002060"/>
                </a:solidFill>
                <a:latin typeface="Verdana" pitchFamily="34" charset="0"/>
              </a:rPr>
              <a:t>utcomes</a:t>
            </a: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Purpose:</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To assess the impact of internal and external factors on the strategic goals and future intent of the organisation</a:t>
            </a:r>
          </a:p>
          <a:p>
            <a:pPr marL="722313" lvl="1" indent="-265113" algn="just">
              <a:spcBef>
                <a:spcPct val="0"/>
              </a:spcBef>
              <a:buSzPct val="90000"/>
              <a:buBlip>
                <a:blip r:embed="rId3"/>
              </a:buBlip>
              <a:defRPr/>
            </a:pPr>
            <a:endParaRPr lang="en-GB" sz="2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Method:</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BCG Matrix</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Risk Matrix</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Value Chain</a:t>
            </a: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91</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2800" dirty="0" smtClean="0">
                <a:solidFill>
                  <a:srgbClr val="A80000"/>
                </a:solidFill>
                <a:effectLst>
                  <a:outerShdw blurRad="38100" dist="38100" dir="2700000" algn="tl">
                    <a:srgbClr val="000000">
                      <a:alpha val="43137"/>
                    </a:srgbClr>
                  </a:outerShdw>
                </a:effectLst>
                <a:latin typeface="Verdana" pitchFamily="34" charset="0"/>
              </a:rPr>
              <a:t>The COBRA Framework for Strategic Planning Success</a:t>
            </a:r>
            <a:endParaRPr lang="en-GB" sz="28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72116"/>
            <a:ext cx="8572560" cy="4733148"/>
          </a:xfrm>
          <a:prstGeom prst="rect">
            <a:avLst/>
          </a:prstGeom>
          <a:noFill/>
          <a:ln>
            <a:noFill/>
          </a:ln>
        </p:spPr>
        <p:txBody>
          <a:bodyPr vert="horz" lIns="91440" tIns="45720" rIns="91440" bIns="45720" rtlCol="0" anchor="t">
            <a:noAutofit/>
          </a:bodyPr>
          <a:lstStyle/>
          <a:p>
            <a:pPr marL="265113" lvl="0" indent="-265113" algn="just">
              <a:spcBef>
                <a:spcPct val="0"/>
              </a:spcBef>
              <a:buSzPct val="90000"/>
              <a:buBlip>
                <a:blip r:embed="rId3"/>
              </a:buBlip>
              <a:defRPr/>
            </a:pPr>
            <a:r>
              <a:rPr lang="en-GB" sz="2400" b="1" u="sng" dirty="0" smtClean="0">
                <a:solidFill>
                  <a:srgbClr val="9B2D2A"/>
                </a:solidFill>
                <a:latin typeface="Verdana" pitchFamily="34" charset="0"/>
              </a:rPr>
              <a:t>B</a:t>
            </a:r>
            <a:r>
              <a:rPr lang="en-GB" sz="2400" dirty="0" smtClean="0">
                <a:solidFill>
                  <a:srgbClr val="002060"/>
                </a:solidFill>
                <a:latin typeface="Verdana" pitchFamily="34" charset="0"/>
              </a:rPr>
              <a:t>enefits</a:t>
            </a: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Purpose:</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To identify benefits within the organisation as a result of process flows (products, services, information or other resources)</a:t>
            </a:r>
          </a:p>
          <a:p>
            <a:pPr marL="722313" lvl="1" indent="-265113" algn="just">
              <a:spcBef>
                <a:spcPct val="0"/>
              </a:spcBef>
              <a:buSzPct val="90000"/>
              <a:buBlip>
                <a:blip r:embed="rId3"/>
              </a:buBlip>
              <a:defRPr/>
            </a:pPr>
            <a:endParaRPr lang="en-GB" sz="2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Method:</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Value Chain analysis</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RBV / VRIN</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Stakeholder Mapping</a:t>
            </a: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92</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572560" cy="2649736"/>
          </a:xfrm>
          <a:prstGeom prst="rect">
            <a:avLst/>
          </a:prstGeom>
          <a:noFill/>
          <a:ln>
            <a:noFill/>
          </a:ln>
        </p:spPr>
        <p:txBody>
          <a:bodyPr vert="horz" lIns="91440" tIns="45720" rIns="91440" bIns="45720" rtlCol="0" anchor="ctr">
            <a:noAutofit/>
          </a:bodyPr>
          <a:lstStyle/>
          <a:p>
            <a:pPr lvl="0" algn="ctr">
              <a:spcBef>
                <a:spcPct val="0"/>
              </a:spcBef>
              <a:defRPr/>
            </a:pPr>
            <a:r>
              <a:rPr lang="en-GB" sz="4000" b="1" dirty="0" smtClean="0">
                <a:solidFill>
                  <a:srgbClr val="A80000"/>
                </a:solidFill>
                <a:effectLst>
                  <a:outerShdw blurRad="38100" dist="38100" dir="2700000" algn="tl">
                    <a:srgbClr val="000000">
                      <a:alpha val="43137"/>
                    </a:srgbClr>
                  </a:outerShdw>
                </a:effectLst>
                <a:latin typeface="Verdana" pitchFamily="34" charset="0"/>
              </a:rPr>
              <a:t>THEME 1 - </a:t>
            </a:r>
          </a:p>
          <a:p>
            <a:pPr lvl="0" algn="ctr">
              <a:spcBef>
                <a:spcPct val="0"/>
              </a:spcBef>
              <a:defRPr/>
            </a:pPr>
            <a:r>
              <a:rPr lang="en-GB" sz="4000" i="1" dirty="0" smtClean="0">
                <a:solidFill>
                  <a:srgbClr val="A80000"/>
                </a:solidFill>
                <a:effectLst>
                  <a:outerShdw blurRad="38100" dist="38100" dir="2700000" algn="tl">
                    <a:srgbClr val="000000">
                      <a:alpha val="43137"/>
                    </a:srgbClr>
                  </a:outerShdw>
                </a:effectLst>
                <a:latin typeface="Verdana" pitchFamily="34" charset="0"/>
              </a:rPr>
              <a:t>Introduction to Strategic Planning</a:t>
            </a:r>
            <a:endParaRPr lang="en-GB" sz="4000" i="1"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0" lvl="1" algn="just">
              <a:spcBef>
                <a:spcPct val="0"/>
              </a:spcBef>
              <a:buSzPct val="90000"/>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2"/>
              </a:buBlip>
            </a:pPr>
            <a:endParaRPr lang="en-GB" sz="1400" i="1"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i="1"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pic>
        <p:nvPicPr>
          <p:cNvPr id="3074" name="Picture 2" descr="D:\Kamal\Zahir\Posters\Images\ca0f08c245ae4765d56b75ffd4a8398c.jpg"/>
          <p:cNvPicPr>
            <a:picLocks noChangeAspect="1" noChangeArrowheads="1"/>
          </p:cNvPicPr>
          <p:nvPr/>
        </p:nvPicPr>
        <p:blipFill>
          <a:blip r:embed="rId4" cstate="print"/>
          <a:srcRect/>
          <a:stretch>
            <a:fillRect/>
          </a:stretch>
        </p:blipFill>
        <p:spPr bwMode="auto">
          <a:xfrm>
            <a:off x="3203848" y="2996952"/>
            <a:ext cx="3070043" cy="3061196"/>
          </a:xfrm>
          <a:prstGeom prst="rect">
            <a:avLst/>
          </a:prstGeom>
          <a:noFill/>
        </p:spPr>
      </p:pic>
    </p:spTree>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2800" dirty="0" smtClean="0">
                <a:solidFill>
                  <a:srgbClr val="A80000"/>
                </a:solidFill>
                <a:effectLst>
                  <a:outerShdw blurRad="38100" dist="38100" dir="2700000" algn="tl">
                    <a:srgbClr val="000000">
                      <a:alpha val="43137"/>
                    </a:srgbClr>
                  </a:outerShdw>
                </a:effectLst>
                <a:latin typeface="Verdana" pitchFamily="34" charset="0"/>
              </a:rPr>
              <a:t>The COBRA Framework for Strategic Planning Success</a:t>
            </a:r>
            <a:endParaRPr lang="en-GB" sz="28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72116"/>
            <a:ext cx="8572560" cy="4733148"/>
          </a:xfrm>
          <a:prstGeom prst="rect">
            <a:avLst/>
          </a:prstGeom>
          <a:noFill/>
          <a:ln>
            <a:noFill/>
          </a:ln>
        </p:spPr>
        <p:txBody>
          <a:bodyPr vert="horz" lIns="91440" tIns="45720" rIns="91440" bIns="45720" rtlCol="0" anchor="t">
            <a:noAutofit/>
          </a:bodyPr>
          <a:lstStyle/>
          <a:p>
            <a:pPr marL="265113" lvl="0" indent="-265113" algn="just">
              <a:spcBef>
                <a:spcPct val="0"/>
              </a:spcBef>
              <a:buSzPct val="90000"/>
              <a:buBlip>
                <a:blip r:embed="rId3"/>
              </a:buBlip>
              <a:defRPr/>
            </a:pPr>
            <a:r>
              <a:rPr lang="en-GB" sz="2400" b="1" u="sng" dirty="0" smtClean="0">
                <a:solidFill>
                  <a:srgbClr val="9B2D2A"/>
                </a:solidFill>
                <a:latin typeface="Verdana" pitchFamily="34" charset="0"/>
              </a:rPr>
              <a:t>R</a:t>
            </a:r>
            <a:r>
              <a:rPr lang="en-GB" sz="2400" dirty="0" smtClean="0">
                <a:solidFill>
                  <a:srgbClr val="002060"/>
                </a:solidFill>
                <a:latin typeface="Verdana" pitchFamily="34" charset="0"/>
              </a:rPr>
              <a:t>equirements</a:t>
            </a: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Purpose:</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To outline the managerial and resource commitment from the firm to achieve strategic goals</a:t>
            </a:r>
          </a:p>
          <a:p>
            <a:pPr marL="722313" lvl="1" indent="-265113" algn="just">
              <a:spcBef>
                <a:spcPct val="0"/>
              </a:spcBef>
              <a:buSzPct val="90000"/>
              <a:buBlip>
                <a:blip r:embed="rId3"/>
              </a:buBlip>
              <a:defRPr/>
            </a:pPr>
            <a:endParaRPr lang="en-GB" sz="2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Method:</a:t>
            </a:r>
          </a:p>
          <a:p>
            <a:pPr marL="1179513" lvl="2" indent="-265113" algn="just">
              <a:spcBef>
                <a:spcPct val="0"/>
              </a:spcBef>
              <a:buSzPct val="90000"/>
              <a:buBlip>
                <a:blip r:embed="rId3"/>
              </a:buBlip>
              <a:defRPr/>
            </a:pPr>
            <a:r>
              <a:rPr lang="en-GB" sz="2400" dirty="0" err="1" smtClean="0">
                <a:solidFill>
                  <a:srgbClr val="002060"/>
                </a:solidFill>
                <a:latin typeface="Verdana" pitchFamily="34" charset="0"/>
              </a:rPr>
              <a:t>Ansoff</a:t>
            </a:r>
            <a:r>
              <a:rPr lang="en-GB" sz="2400" dirty="0" smtClean="0">
                <a:solidFill>
                  <a:srgbClr val="002060"/>
                </a:solidFill>
                <a:latin typeface="Verdana" pitchFamily="34" charset="0"/>
              </a:rPr>
              <a:t> Matrix</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Resource Based View (RBV)</a:t>
            </a:r>
          </a:p>
          <a:p>
            <a:pPr marL="1179513" lvl="2" indent="-265113" algn="just">
              <a:spcBef>
                <a:spcPct val="0"/>
              </a:spcBef>
              <a:buSzPct val="90000"/>
              <a:buBlip>
                <a:blip r:embed="rId3"/>
              </a:buBlip>
              <a:defRPr/>
            </a:pPr>
            <a:r>
              <a:rPr lang="en-GB" sz="2400" dirty="0" err="1" smtClean="0">
                <a:solidFill>
                  <a:srgbClr val="002060"/>
                </a:solidFill>
                <a:latin typeface="Verdana" pitchFamily="34" charset="0"/>
              </a:rPr>
              <a:t>Scenarion</a:t>
            </a:r>
            <a:r>
              <a:rPr lang="en-GB" sz="2400" dirty="0" smtClean="0">
                <a:solidFill>
                  <a:srgbClr val="002060"/>
                </a:solidFill>
                <a:latin typeface="Verdana" pitchFamily="34" charset="0"/>
              </a:rPr>
              <a:t> Planning</a:t>
            </a: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93</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2800" dirty="0" smtClean="0">
                <a:solidFill>
                  <a:srgbClr val="A80000"/>
                </a:solidFill>
                <a:effectLst>
                  <a:outerShdw blurRad="38100" dist="38100" dir="2700000" algn="tl">
                    <a:srgbClr val="000000">
                      <a:alpha val="43137"/>
                    </a:srgbClr>
                  </a:outerShdw>
                </a:effectLst>
                <a:latin typeface="Verdana" pitchFamily="34" charset="0"/>
              </a:rPr>
              <a:t>The COBRA Framework for Strategic Planning Success</a:t>
            </a:r>
            <a:endParaRPr lang="en-GB" sz="28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72116"/>
            <a:ext cx="8572560" cy="4733148"/>
          </a:xfrm>
          <a:prstGeom prst="rect">
            <a:avLst/>
          </a:prstGeom>
          <a:noFill/>
          <a:ln>
            <a:noFill/>
          </a:ln>
        </p:spPr>
        <p:txBody>
          <a:bodyPr vert="horz" lIns="91440" tIns="45720" rIns="91440" bIns="45720" rtlCol="0" anchor="t">
            <a:noAutofit/>
          </a:bodyPr>
          <a:lstStyle/>
          <a:p>
            <a:pPr marL="265113" lvl="0" indent="-265113" algn="just">
              <a:spcBef>
                <a:spcPct val="0"/>
              </a:spcBef>
              <a:buSzPct val="90000"/>
              <a:buBlip>
                <a:blip r:embed="rId3"/>
              </a:buBlip>
              <a:defRPr/>
            </a:pPr>
            <a:r>
              <a:rPr lang="en-GB" sz="2400" b="1" u="sng" dirty="0" smtClean="0">
                <a:solidFill>
                  <a:srgbClr val="9B2D2A"/>
                </a:solidFill>
                <a:latin typeface="Verdana" pitchFamily="34" charset="0"/>
              </a:rPr>
              <a:t>A</a:t>
            </a:r>
            <a:r>
              <a:rPr lang="en-GB" sz="2400" dirty="0" smtClean="0">
                <a:solidFill>
                  <a:srgbClr val="002060"/>
                </a:solidFill>
                <a:latin typeface="Verdana" pitchFamily="34" charset="0"/>
              </a:rPr>
              <a:t>ctions</a:t>
            </a:r>
          </a:p>
          <a:p>
            <a:pPr marL="265113" lvl="0" indent="-265113" algn="just">
              <a:spcBef>
                <a:spcPct val="0"/>
              </a:spcBef>
              <a:buSzPct val="90000"/>
              <a:buBlip>
                <a:blip r:embed="rId3"/>
              </a:buBlip>
              <a:defRPr/>
            </a:pPr>
            <a:endParaRPr lang="en-GB" sz="2400"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Purpose:</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To identify and plan for the implementation of the strategic planning process – putting </a:t>
            </a:r>
            <a:r>
              <a:rPr lang="en-GB" sz="2400" i="1" u="sng" dirty="0" smtClean="0">
                <a:solidFill>
                  <a:srgbClr val="002060"/>
                </a:solidFill>
                <a:latin typeface="Verdana" pitchFamily="34" charset="0"/>
              </a:rPr>
              <a:t>theory into practice</a:t>
            </a:r>
          </a:p>
          <a:p>
            <a:pPr marL="722313" lvl="1" indent="-265113" algn="just">
              <a:spcBef>
                <a:spcPct val="0"/>
              </a:spcBef>
              <a:buSzPct val="90000"/>
              <a:buBlip>
                <a:blip r:embed="rId3"/>
              </a:buBlip>
              <a:defRPr/>
            </a:pPr>
            <a:endParaRPr lang="en-GB" sz="2400" i="1" dirty="0" smtClean="0">
              <a:solidFill>
                <a:srgbClr val="002060"/>
              </a:solidFill>
              <a:latin typeface="Verdana" pitchFamily="34" charset="0"/>
            </a:endParaRPr>
          </a:p>
          <a:p>
            <a:pPr marL="722313" lvl="1" indent="-265113" algn="just">
              <a:spcBef>
                <a:spcPct val="0"/>
              </a:spcBef>
              <a:buSzPct val="90000"/>
              <a:buBlip>
                <a:blip r:embed="rId3"/>
              </a:buBlip>
              <a:defRPr/>
            </a:pPr>
            <a:r>
              <a:rPr lang="en-GB" sz="2400" i="1" dirty="0" smtClean="0">
                <a:solidFill>
                  <a:srgbClr val="002060"/>
                </a:solidFill>
                <a:latin typeface="Verdana" pitchFamily="34" charset="0"/>
              </a:rPr>
              <a:t>Method:</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5M model (CSFs)</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Risk Matrix</a:t>
            </a:r>
          </a:p>
          <a:p>
            <a:pPr marL="1179513" lvl="2" indent="-265113" algn="just">
              <a:spcBef>
                <a:spcPct val="0"/>
              </a:spcBef>
              <a:buSzPct val="90000"/>
              <a:buBlip>
                <a:blip r:embed="rId3"/>
              </a:buBlip>
              <a:defRPr/>
            </a:pPr>
            <a:r>
              <a:rPr lang="en-GB" sz="2400" dirty="0" smtClean="0">
                <a:solidFill>
                  <a:srgbClr val="002060"/>
                </a:solidFill>
                <a:latin typeface="Verdana" pitchFamily="34" charset="0"/>
              </a:rPr>
              <a:t>Scenario Planning</a:t>
            </a:r>
          </a:p>
          <a:p>
            <a:pPr marL="1179513" lvl="2" indent="-265113" algn="just">
              <a:spcBef>
                <a:spcPct val="0"/>
              </a:spcBef>
              <a:buSzPct val="90000"/>
              <a:buBlip>
                <a:blip r:embed="rId3"/>
              </a:buBlip>
              <a:defRPr/>
            </a:pPr>
            <a:endParaRPr lang="en-GB" sz="2400" dirty="0" smtClean="0">
              <a:solidFill>
                <a:srgbClr val="002060"/>
              </a:solidFill>
              <a:latin typeface="Verdana" pitchFamily="34" charset="0"/>
            </a:endParaRPr>
          </a:p>
          <a:p>
            <a:pPr marL="265113" lvl="0" indent="-265113" algn="just">
              <a:spcBef>
                <a:spcPct val="0"/>
              </a:spcBef>
              <a:buSzPct val="90000"/>
              <a:defRPr/>
            </a:pPr>
            <a:r>
              <a:rPr lang="en-GB" sz="1700" dirty="0" smtClean="0">
                <a:solidFill>
                  <a:srgbClr val="002060"/>
                </a:solidFill>
                <a:latin typeface="Verdana" pitchFamily="34" charset="0"/>
              </a:rPr>
              <a:t> </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94</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4"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851272"/>
            <a:ext cx="8572560" cy="1425600"/>
          </a:xfrm>
          <a:prstGeom prst="rect">
            <a:avLst/>
          </a:prstGeom>
          <a:noFill/>
          <a:ln>
            <a:noFill/>
          </a:ln>
        </p:spPr>
        <p:txBody>
          <a:bodyPr vert="horz" lIns="91440" tIns="45720" rIns="91440" bIns="45720" rtlCol="0" anchor="ctr">
            <a:noAutofit/>
          </a:bodyPr>
          <a:lstStyle/>
          <a:p>
            <a:pPr lvl="0" algn="ctr">
              <a:spcBef>
                <a:spcPct val="0"/>
              </a:spcBef>
              <a:defRPr/>
            </a:pPr>
            <a:r>
              <a:rPr lang="en-GB" sz="4000" b="1" dirty="0" smtClean="0">
                <a:solidFill>
                  <a:srgbClr val="B88C00"/>
                </a:solidFill>
                <a:effectLst>
                  <a:outerShdw blurRad="38100" dist="38100" dir="2700000" algn="tl">
                    <a:srgbClr val="000000">
                      <a:alpha val="43137"/>
                    </a:srgbClr>
                  </a:outerShdw>
                </a:effectLst>
                <a:latin typeface="Verdana" pitchFamily="34" charset="0"/>
              </a:rPr>
              <a:t>End of Day 2</a:t>
            </a: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0" lvl="1" algn="just">
              <a:spcBef>
                <a:spcPct val="0"/>
              </a:spcBef>
              <a:buSzPct val="90000"/>
            </a:pPr>
            <a:endParaRPr lang="en-GB" sz="2000" dirty="0" smtClean="0">
              <a:solidFill>
                <a:srgbClr val="002060"/>
              </a:solidFill>
              <a:latin typeface="Verdana" pitchFamily="34" charset="0"/>
              <a:ea typeface="+mj-ea"/>
              <a:cs typeface="+mj-cs"/>
            </a:endParaRPr>
          </a:p>
          <a:p>
            <a:pPr marL="628650" lvl="1" indent="-180975" algn="just">
              <a:spcBef>
                <a:spcPct val="0"/>
              </a:spcBef>
              <a:buSzPct val="80000"/>
              <a:buBlip>
                <a:blip r:embed="rId2"/>
              </a:buBlip>
            </a:pPr>
            <a:endParaRPr lang="en-GB" sz="1400" i="1" dirty="0" smtClean="0">
              <a:solidFill>
                <a:srgbClr val="002060"/>
              </a:solidFill>
              <a:latin typeface="Verdana" pitchFamily="34" charset="0"/>
              <a:ea typeface="+mj-ea"/>
              <a:cs typeface="+mj-cs"/>
            </a:endParaRPr>
          </a:p>
          <a:p>
            <a:pPr marL="628650" lvl="1" indent="-180975" algn="just">
              <a:spcBef>
                <a:spcPct val="0"/>
              </a:spcBef>
              <a:buSzPct val="80000"/>
            </a:pPr>
            <a:endParaRPr kumimoji="0" lang="en-GB" sz="1400" b="0" i="1"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97</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pic>
        <p:nvPicPr>
          <p:cNvPr id="10" name="Picture 2"/>
          <p:cNvPicPr>
            <a:picLocks noChangeArrowheads="1"/>
          </p:cNvPicPr>
          <p:nvPr/>
        </p:nvPicPr>
        <p:blipFill>
          <a:blip r:embed="rId4" cstate="print"/>
          <a:srcRect/>
          <a:stretch>
            <a:fillRect/>
          </a:stretch>
        </p:blipFill>
        <p:spPr bwMode="auto">
          <a:xfrm>
            <a:off x="3643313" y="2671763"/>
            <a:ext cx="2008187" cy="22574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algn="just">
              <a:spcBef>
                <a:spcPct val="0"/>
              </a:spcBef>
              <a:defRPr/>
            </a:pPr>
            <a:r>
              <a:rPr lang="en-GB" sz="2800" dirty="0" smtClean="0">
                <a:solidFill>
                  <a:srgbClr val="9B2D2A"/>
                </a:solidFill>
                <a:effectLst>
                  <a:outerShdw blurRad="38100" dist="38100" dir="2700000" algn="tl">
                    <a:srgbClr val="000000">
                      <a:alpha val="43137"/>
                    </a:srgbClr>
                  </a:outerShdw>
                </a:effectLst>
                <a:latin typeface="Verdana" pitchFamily="34" charset="0"/>
              </a:rPr>
              <a:t>References</a:t>
            </a:r>
            <a:endParaRPr lang="en-GB" sz="2800" i="1" dirty="0" smtClean="0">
              <a:solidFill>
                <a:srgbClr val="9B2D2A"/>
              </a:solidFill>
              <a:effectLst>
                <a:outerShdw blurRad="38100" dist="38100" dir="2700000" algn="tl">
                  <a:srgbClr val="000000">
                    <a:alpha val="43137"/>
                  </a:srgbClr>
                </a:outerShdw>
              </a:effectLst>
              <a:latin typeface="Verdana" pitchFamily="34" charset="0"/>
              <a:cs typeface="Arial" charset="0"/>
            </a:endParaRPr>
          </a:p>
        </p:txBody>
      </p:sp>
      <p:sp>
        <p:nvSpPr>
          <p:cNvPr id="3" name="Title 1"/>
          <p:cNvSpPr txBox="1">
            <a:spLocks/>
          </p:cNvSpPr>
          <p:nvPr/>
        </p:nvSpPr>
        <p:spPr>
          <a:xfrm>
            <a:off x="285720" y="1000108"/>
            <a:ext cx="8572560" cy="5165196"/>
          </a:xfrm>
          <a:prstGeom prst="rect">
            <a:avLst/>
          </a:prstGeom>
          <a:noFill/>
          <a:ln>
            <a:noFill/>
          </a:ln>
        </p:spPr>
        <p:txBody>
          <a:bodyPr vert="horz" lIns="91440" tIns="45720" rIns="91440" bIns="45720" rtlCol="0" anchor="t">
            <a:noAutofit/>
          </a:bodyPr>
          <a:lstStyle/>
          <a:p>
            <a:pPr marL="808038" indent="-796925" algn="just">
              <a:spcBef>
                <a:spcPct val="0"/>
              </a:spcBef>
              <a:buSzPct val="90000"/>
              <a:defRPr/>
            </a:pPr>
            <a:r>
              <a:rPr lang="en-GB" dirty="0" smtClean="0">
                <a:solidFill>
                  <a:srgbClr val="002060"/>
                </a:solidFill>
                <a:latin typeface="Verdana" pitchFamily="34" charset="0"/>
                <a:ea typeface="Verdana" pitchFamily="34" charset="0"/>
                <a:cs typeface="Verdana" pitchFamily="34" charset="0"/>
              </a:rPr>
              <a:t>Al-</a:t>
            </a:r>
            <a:r>
              <a:rPr lang="en-GB" dirty="0" err="1" smtClean="0">
                <a:solidFill>
                  <a:srgbClr val="002060"/>
                </a:solidFill>
                <a:latin typeface="Verdana" pitchFamily="34" charset="0"/>
                <a:ea typeface="Verdana" pitchFamily="34" charset="0"/>
                <a:cs typeface="Verdana" pitchFamily="34" charset="0"/>
              </a:rPr>
              <a:t>Ghamdi</a:t>
            </a:r>
            <a:r>
              <a:rPr lang="en-GB" dirty="0" smtClean="0">
                <a:solidFill>
                  <a:srgbClr val="002060"/>
                </a:solidFill>
                <a:latin typeface="Verdana" pitchFamily="34" charset="0"/>
                <a:ea typeface="Verdana" pitchFamily="34" charset="0"/>
                <a:cs typeface="Verdana" pitchFamily="34" charset="0"/>
              </a:rPr>
              <a:t>, S. M, Roy, M.H., and Ahmed, Z.U. (2007). ‘How employees learn about Corporate Strategy: an empirical analysis of a Saudi manufacturing company’, </a:t>
            </a:r>
            <a:r>
              <a:rPr lang="en-GB" i="1" dirty="0" smtClean="0">
                <a:solidFill>
                  <a:srgbClr val="002060"/>
                </a:solidFill>
                <a:latin typeface="Verdana" pitchFamily="34" charset="0"/>
                <a:ea typeface="Verdana" pitchFamily="34" charset="0"/>
                <a:cs typeface="Verdana" pitchFamily="34" charset="0"/>
              </a:rPr>
              <a:t>Cross Cultural Management: an International Journal</a:t>
            </a:r>
            <a:r>
              <a:rPr lang="en-GB" dirty="0" smtClean="0">
                <a:solidFill>
                  <a:srgbClr val="002060"/>
                </a:solidFill>
                <a:latin typeface="Verdana" pitchFamily="34" charset="0"/>
                <a:ea typeface="Verdana" pitchFamily="34" charset="0"/>
                <a:cs typeface="Verdana" pitchFamily="34" charset="0"/>
              </a:rPr>
              <a:t>, </a:t>
            </a:r>
            <a:r>
              <a:rPr lang="en-GB" b="1" dirty="0" smtClean="0">
                <a:solidFill>
                  <a:srgbClr val="002060"/>
                </a:solidFill>
                <a:latin typeface="Verdana" pitchFamily="34" charset="0"/>
                <a:ea typeface="Verdana" pitchFamily="34" charset="0"/>
                <a:cs typeface="Verdana" pitchFamily="34" charset="0"/>
              </a:rPr>
              <a:t>14 </a:t>
            </a:r>
            <a:r>
              <a:rPr lang="en-GB" dirty="0" smtClean="0">
                <a:solidFill>
                  <a:srgbClr val="002060"/>
                </a:solidFill>
                <a:latin typeface="Verdana" pitchFamily="34" charset="0"/>
                <a:ea typeface="Verdana" pitchFamily="34" charset="0"/>
                <a:cs typeface="Verdana" pitchFamily="34" charset="0"/>
              </a:rPr>
              <a:t>(4) : 273 – 285.</a:t>
            </a:r>
          </a:p>
          <a:p>
            <a:pPr marL="808038" indent="-796925" algn="just">
              <a:spcBef>
                <a:spcPct val="0"/>
              </a:spcBef>
              <a:buSzPct val="90000"/>
              <a:defRPr/>
            </a:pPr>
            <a:r>
              <a:rPr lang="en-GB" dirty="0" smtClean="0">
                <a:solidFill>
                  <a:srgbClr val="002060"/>
                </a:solidFill>
                <a:latin typeface="Verdana" pitchFamily="34" charset="0"/>
                <a:ea typeface="Verdana" pitchFamily="34" charset="0"/>
                <a:cs typeface="Verdana" pitchFamily="34" charset="0"/>
              </a:rPr>
              <a:t>Ali, A. A., and Camp, R.C. (1995). ‘Management in the Arab World’, </a:t>
            </a:r>
            <a:r>
              <a:rPr lang="en-GB" i="1" dirty="0" smtClean="0">
                <a:solidFill>
                  <a:srgbClr val="002060"/>
                </a:solidFill>
                <a:latin typeface="Verdana" pitchFamily="34" charset="0"/>
                <a:ea typeface="Verdana" pitchFamily="34" charset="0"/>
                <a:cs typeface="Verdana" pitchFamily="34" charset="0"/>
              </a:rPr>
              <a:t>International Journal of Education Management</a:t>
            </a:r>
            <a:r>
              <a:rPr lang="en-GB" dirty="0" smtClean="0">
                <a:solidFill>
                  <a:srgbClr val="002060"/>
                </a:solidFill>
                <a:latin typeface="Verdana" pitchFamily="34" charset="0"/>
                <a:ea typeface="Verdana" pitchFamily="34" charset="0"/>
                <a:cs typeface="Verdana" pitchFamily="34" charset="0"/>
              </a:rPr>
              <a:t>, </a:t>
            </a:r>
            <a:r>
              <a:rPr lang="en-GB" b="1" dirty="0" smtClean="0">
                <a:solidFill>
                  <a:srgbClr val="002060"/>
                </a:solidFill>
                <a:latin typeface="Verdana" pitchFamily="34" charset="0"/>
                <a:ea typeface="Verdana" pitchFamily="34" charset="0"/>
                <a:cs typeface="Verdana" pitchFamily="34" charset="0"/>
              </a:rPr>
              <a:t>9 </a:t>
            </a:r>
            <a:r>
              <a:rPr lang="en-GB" dirty="0" smtClean="0">
                <a:solidFill>
                  <a:srgbClr val="002060"/>
                </a:solidFill>
                <a:latin typeface="Verdana" pitchFamily="34" charset="0"/>
                <a:ea typeface="Verdana" pitchFamily="34" charset="0"/>
                <a:cs typeface="Verdana" pitchFamily="34" charset="0"/>
              </a:rPr>
              <a:t>(2) : 10-17.</a:t>
            </a:r>
          </a:p>
          <a:p>
            <a:pPr marL="808038" indent="-796925" algn="just">
              <a:spcBef>
                <a:spcPct val="0"/>
              </a:spcBef>
              <a:buSzPct val="90000"/>
              <a:defRPr/>
            </a:pPr>
            <a:r>
              <a:rPr lang="en-GB" dirty="0" smtClean="0">
                <a:solidFill>
                  <a:srgbClr val="002060"/>
                </a:solidFill>
                <a:latin typeface="Verdana" pitchFamily="34" charset="0"/>
                <a:ea typeface="Verdana" pitchFamily="34" charset="0"/>
                <a:cs typeface="Verdana" pitchFamily="34" charset="0"/>
              </a:rPr>
              <a:t>Cox, J.B. (1997). </a:t>
            </a:r>
            <a:r>
              <a:rPr lang="en-GB" i="1" dirty="0" smtClean="0">
                <a:solidFill>
                  <a:srgbClr val="002060"/>
                </a:solidFill>
                <a:latin typeface="Verdana" pitchFamily="34" charset="0"/>
                <a:ea typeface="Verdana" pitchFamily="34" charset="0"/>
                <a:cs typeface="Verdana" pitchFamily="34" charset="0"/>
              </a:rPr>
              <a:t>Professional Practices in Association Management</a:t>
            </a:r>
            <a:r>
              <a:rPr lang="en-GB" dirty="0" smtClean="0">
                <a:solidFill>
                  <a:srgbClr val="002060"/>
                </a:solidFill>
                <a:latin typeface="Verdana" pitchFamily="34" charset="0"/>
                <a:ea typeface="Verdana" pitchFamily="34" charset="0"/>
                <a:cs typeface="Verdana" pitchFamily="34" charset="0"/>
              </a:rPr>
              <a:t>, American Society of Association Executives.</a:t>
            </a:r>
          </a:p>
          <a:p>
            <a:pPr marL="808038" lvl="0" indent="-796925" algn="just">
              <a:spcBef>
                <a:spcPct val="0"/>
              </a:spcBef>
              <a:buSzPct val="90000"/>
              <a:defRPr/>
            </a:pPr>
            <a:r>
              <a:rPr lang="en-GB" dirty="0" smtClean="0">
                <a:solidFill>
                  <a:srgbClr val="002060"/>
                </a:solidFill>
                <a:latin typeface="Verdana" pitchFamily="34" charset="0"/>
                <a:ea typeface="Verdana" pitchFamily="34" charset="0"/>
                <a:cs typeface="Verdana" pitchFamily="34" charset="0"/>
              </a:rPr>
              <a:t>Crittenden, W. F. and Crittenden, V. L. (2000). ‘Relationships between organizational characteristics and strategic planning processes in non-profit organizations’, </a:t>
            </a:r>
            <a:r>
              <a:rPr lang="en-GB" i="1" dirty="0" smtClean="0">
                <a:solidFill>
                  <a:srgbClr val="002060"/>
                </a:solidFill>
                <a:latin typeface="Verdana" pitchFamily="34" charset="0"/>
                <a:ea typeface="Verdana" pitchFamily="34" charset="0"/>
                <a:cs typeface="Verdana" pitchFamily="34" charset="0"/>
              </a:rPr>
              <a:t>Journal of Management Issues</a:t>
            </a:r>
            <a:r>
              <a:rPr lang="en-GB" dirty="0" smtClean="0">
                <a:solidFill>
                  <a:srgbClr val="002060"/>
                </a:solidFill>
                <a:latin typeface="Verdana" pitchFamily="34" charset="0"/>
                <a:ea typeface="Verdana" pitchFamily="34" charset="0"/>
                <a:cs typeface="Verdana" pitchFamily="34" charset="0"/>
              </a:rPr>
              <a:t>,</a:t>
            </a:r>
            <a:r>
              <a:rPr lang="en-GB" i="1" dirty="0" smtClean="0">
                <a:solidFill>
                  <a:srgbClr val="002060"/>
                </a:solidFill>
                <a:latin typeface="Verdana" pitchFamily="34" charset="0"/>
                <a:ea typeface="Verdana" pitchFamily="34" charset="0"/>
                <a:cs typeface="Verdana" pitchFamily="34" charset="0"/>
              </a:rPr>
              <a:t> </a:t>
            </a:r>
            <a:r>
              <a:rPr lang="en-GB" b="1" dirty="0" smtClean="0">
                <a:solidFill>
                  <a:srgbClr val="002060"/>
                </a:solidFill>
                <a:latin typeface="Verdana" pitchFamily="34" charset="0"/>
                <a:ea typeface="Verdana" pitchFamily="34" charset="0"/>
                <a:cs typeface="Verdana" pitchFamily="34" charset="0"/>
              </a:rPr>
              <a:t>12 </a:t>
            </a:r>
            <a:r>
              <a:rPr lang="en-GB" dirty="0" smtClean="0">
                <a:solidFill>
                  <a:srgbClr val="002060"/>
                </a:solidFill>
                <a:latin typeface="Verdana" pitchFamily="34" charset="0"/>
                <a:ea typeface="Verdana" pitchFamily="34" charset="0"/>
                <a:cs typeface="Verdana" pitchFamily="34" charset="0"/>
              </a:rPr>
              <a:t>(2):</a:t>
            </a:r>
            <a:r>
              <a:rPr lang="en-GB" b="1" dirty="0" smtClean="0">
                <a:solidFill>
                  <a:srgbClr val="002060"/>
                </a:solidFill>
                <a:latin typeface="Verdana" pitchFamily="34" charset="0"/>
                <a:ea typeface="Verdana" pitchFamily="34" charset="0"/>
                <a:cs typeface="Verdana" pitchFamily="34" charset="0"/>
              </a:rPr>
              <a:t> </a:t>
            </a:r>
            <a:r>
              <a:rPr lang="en-GB" dirty="0" smtClean="0">
                <a:solidFill>
                  <a:srgbClr val="002060"/>
                </a:solidFill>
                <a:latin typeface="Verdana" pitchFamily="34" charset="0"/>
                <a:ea typeface="Verdana" pitchFamily="34" charset="0"/>
                <a:cs typeface="Verdana" pitchFamily="34" charset="0"/>
              </a:rPr>
              <a:t>150–168.</a:t>
            </a:r>
          </a:p>
          <a:p>
            <a:pPr marL="808038" lvl="0" indent="-796925" algn="just">
              <a:spcBef>
                <a:spcPct val="0"/>
              </a:spcBef>
              <a:buSzPct val="90000"/>
              <a:defRPr/>
            </a:pPr>
            <a:r>
              <a:rPr lang="en-GB" dirty="0" err="1" smtClean="0">
                <a:solidFill>
                  <a:srgbClr val="002060"/>
                </a:solidFill>
                <a:latin typeface="Verdana" pitchFamily="34" charset="0"/>
                <a:ea typeface="Verdana" pitchFamily="34" charset="0"/>
                <a:cs typeface="Verdana" pitchFamily="34" charset="0"/>
              </a:rPr>
              <a:t>Elali</a:t>
            </a:r>
            <a:r>
              <a:rPr lang="en-GB" dirty="0" smtClean="0">
                <a:solidFill>
                  <a:srgbClr val="002060"/>
                </a:solidFill>
                <a:latin typeface="Verdana" pitchFamily="34" charset="0"/>
                <a:ea typeface="Verdana" pitchFamily="34" charset="0"/>
                <a:cs typeface="Verdana" pitchFamily="34" charset="0"/>
              </a:rPr>
              <a:t>, W., </a:t>
            </a:r>
            <a:r>
              <a:rPr lang="en-GB" dirty="0" err="1" smtClean="0">
                <a:solidFill>
                  <a:srgbClr val="002060"/>
                </a:solidFill>
                <a:latin typeface="Verdana" pitchFamily="34" charset="0"/>
                <a:ea typeface="Verdana" pitchFamily="34" charset="0"/>
                <a:cs typeface="Verdana" pitchFamily="34" charset="0"/>
              </a:rPr>
              <a:t>Sahroui</a:t>
            </a:r>
            <a:r>
              <a:rPr lang="en-GB" dirty="0" smtClean="0">
                <a:solidFill>
                  <a:srgbClr val="002060"/>
                </a:solidFill>
                <a:latin typeface="Verdana" pitchFamily="34" charset="0"/>
                <a:ea typeface="Verdana" pitchFamily="34" charset="0"/>
                <a:cs typeface="Verdana" pitchFamily="34" charset="0"/>
              </a:rPr>
              <a:t>, S. and Jenks, C. (2006). </a:t>
            </a:r>
            <a:r>
              <a:rPr lang="en-GB" i="1" dirty="0" smtClean="0">
                <a:solidFill>
                  <a:srgbClr val="002060"/>
                </a:solidFill>
                <a:latin typeface="Verdana" pitchFamily="34" charset="0"/>
                <a:ea typeface="Verdana" pitchFamily="34" charset="0"/>
                <a:cs typeface="Verdana" pitchFamily="34" charset="0"/>
              </a:rPr>
              <a:t>Higher Education in the 21</a:t>
            </a:r>
            <a:r>
              <a:rPr lang="en-GB" i="1" baseline="30000" dirty="0" smtClean="0">
                <a:solidFill>
                  <a:srgbClr val="002060"/>
                </a:solidFill>
                <a:latin typeface="Verdana" pitchFamily="34" charset="0"/>
                <a:ea typeface="Verdana" pitchFamily="34" charset="0"/>
                <a:cs typeface="Verdana" pitchFamily="34" charset="0"/>
              </a:rPr>
              <a:t>st</a:t>
            </a:r>
            <a:r>
              <a:rPr lang="en-GB" i="1" dirty="0" smtClean="0">
                <a:solidFill>
                  <a:srgbClr val="002060"/>
                </a:solidFill>
                <a:latin typeface="Verdana" pitchFamily="34" charset="0"/>
                <a:ea typeface="Verdana" pitchFamily="34" charset="0"/>
                <a:cs typeface="Verdana" pitchFamily="34" charset="0"/>
              </a:rPr>
              <a:t> Century</a:t>
            </a:r>
            <a:r>
              <a:rPr lang="en-GB" dirty="0" smtClean="0">
                <a:solidFill>
                  <a:srgbClr val="002060"/>
                </a:solidFill>
                <a:latin typeface="Verdana" pitchFamily="34" charset="0"/>
                <a:ea typeface="Verdana" pitchFamily="34" charset="0"/>
                <a:cs typeface="Verdana" pitchFamily="34" charset="0"/>
              </a:rPr>
              <a:t>, CRC Press.</a:t>
            </a:r>
          </a:p>
          <a:p>
            <a:pPr marL="808038" lvl="0" indent="-796925" algn="just">
              <a:spcBef>
                <a:spcPct val="0"/>
              </a:spcBef>
              <a:buSzPct val="90000"/>
              <a:defRPr/>
            </a:pPr>
            <a:r>
              <a:rPr lang="en-GB" dirty="0" smtClean="0">
                <a:solidFill>
                  <a:srgbClr val="002060"/>
                </a:solidFill>
                <a:latin typeface="Verdana" pitchFamily="34" charset="0"/>
                <a:ea typeface="Verdana" pitchFamily="34" charset="0"/>
                <a:cs typeface="Verdana" pitchFamily="34" charset="0"/>
              </a:rPr>
              <a:t>Hussey, D. E. (1997). ‘Strategic Management: Past Experiences and Future Directions’, </a:t>
            </a:r>
            <a:r>
              <a:rPr lang="en-GB" i="1" dirty="0" smtClean="0">
                <a:solidFill>
                  <a:srgbClr val="002060"/>
                </a:solidFill>
                <a:latin typeface="Verdana" pitchFamily="34" charset="0"/>
                <a:ea typeface="Verdana" pitchFamily="34" charset="0"/>
                <a:cs typeface="Verdana" pitchFamily="34" charset="0"/>
              </a:rPr>
              <a:t>Strategic Change</a:t>
            </a:r>
            <a:r>
              <a:rPr lang="en-GB" dirty="0" smtClean="0">
                <a:solidFill>
                  <a:srgbClr val="002060"/>
                </a:solidFill>
                <a:latin typeface="Verdana" pitchFamily="34" charset="0"/>
                <a:ea typeface="Verdana" pitchFamily="34" charset="0"/>
                <a:cs typeface="Verdana" pitchFamily="34" charset="0"/>
              </a:rPr>
              <a:t>, </a:t>
            </a:r>
            <a:r>
              <a:rPr lang="en-GB" b="1" dirty="0" smtClean="0">
                <a:solidFill>
                  <a:srgbClr val="002060"/>
                </a:solidFill>
                <a:latin typeface="Verdana" pitchFamily="34" charset="0"/>
                <a:ea typeface="Verdana" pitchFamily="34" charset="0"/>
                <a:cs typeface="Verdana" pitchFamily="34" charset="0"/>
              </a:rPr>
              <a:t>6 </a:t>
            </a:r>
            <a:r>
              <a:rPr lang="en-GB" dirty="0" smtClean="0">
                <a:solidFill>
                  <a:srgbClr val="002060"/>
                </a:solidFill>
                <a:latin typeface="Verdana" pitchFamily="34" charset="0"/>
                <a:ea typeface="Verdana" pitchFamily="34" charset="0"/>
                <a:cs typeface="Verdana" pitchFamily="34" charset="0"/>
              </a:rPr>
              <a:t>(5).</a:t>
            </a:r>
          </a:p>
          <a:p>
            <a:pPr marL="808038" lvl="0" indent="-796925" algn="just">
              <a:spcBef>
                <a:spcPct val="0"/>
              </a:spcBef>
              <a:buSzPct val="90000"/>
              <a:defRPr/>
            </a:pPr>
            <a:r>
              <a:rPr lang="en-GB" dirty="0" smtClean="0">
                <a:solidFill>
                  <a:srgbClr val="002060"/>
                </a:solidFill>
                <a:latin typeface="Verdana" pitchFamily="34" charset="0"/>
                <a:ea typeface="Verdana" pitchFamily="34" charset="0"/>
                <a:cs typeface="Verdana" pitchFamily="34" charset="0"/>
              </a:rPr>
              <a:t>Hussey, D. E. (1999). ‘Strategy and Planning: A Manager’s Guide’, John Wiley &amp; Sons Ltd. UK.</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98</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par>
                                <p:cTn id="11" presetID="34"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from="(-#ppt_w/2)" to="(#ppt_x)" calcmode="lin" valueType="num">
                                      <p:cBhvr>
                                        <p:cTn id="13" dur="600" fill="hold">
                                          <p:stCondLst>
                                            <p:cond delay="0"/>
                                          </p:stCondLst>
                                        </p:cTn>
                                        <p:tgtEl>
                                          <p:spTgt spid="3">
                                            <p:txEl>
                                              <p:pRg st="1" end="1"/>
                                            </p:txEl>
                                          </p:spTgt>
                                        </p:tgtEl>
                                        <p:attrNameLst>
                                          <p:attrName>ppt_x</p:attrName>
                                        </p:attrNameLst>
                                      </p:cBhvr>
                                    </p:anim>
                                    <p:anim from="0" to="-1.0" calcmode="lin" valueType="num">
                                      <p:cBhvr>
                                        <p:cTn id="14" dur="200" decel="50000" autoRev="1" fill="hold">
                                          <p:stCondLst>
                                            <p:cond delay="600"/>
                                          </p:stCondLst>
                                        </p:cTn>
                                        <p:tgtEl>
                                          <p:spTgt spid="3">
                                            <p:txEl>
                                              <p:pRg st="1" end="1"/>
                                            </p:txEl>
                                          </p:spTgt>
                                        </p:tgtEl>
                                        <p:attrNameLst>
                                          <p:attrName>xshear</p:attrName>
                                        </p:attrNameLst>
                                      </p:cBhvr>
                                    </p:anim>
                                    <p:animScale>
                                      <p:cBhvr>
                                        <p:cTn id="15" dur="200" decel="100000" autoRev="1" fill="hold">
                                          <p:stCondLst>
                                            <p:cond delay="600"/>
                                          </p:stCondLst>
                                        </p:cTn>
                                        <p:tgtEl>
                                          <p:spTgt spid="3">
                                            <p:txEl>
                                              <p:pRg st="1" end="1"/>
                                            </p:txEl>
                                          </p:spTgt>
                                        </p:tgtEl>
                                      </p:cBhvr>
                                      <p:from x="100000" y="100000"/>
                                      <p:to x="80000" y="100000"/>
                                    </p:animScale>
                                    <p:anim by="(#ppt_h/3+#ppt_w*0.1)" calcmode="lin" valueType="num">
                                      <p:cBhvr additive="sum">
                                        <p:cTn id="16" dur="200" decel="100000" autoRev="1" fill="hold">
                                          <p:stCondLst>
                                            <p:cond delay="600"/>
                                          </p:stCondLst>
                                        </p:cTn>
                                        <p:tgtEl>
                                          <p:spTgt spid="3">
                                            <p:txEl>
                                              <p:pRg st="1" end="1"/>
                                            </p:txEl>
                                          </p:spTgt>
                                        </p:tgtEl>
                                        <p:attrNameLst>
                                          <p:attrName>ppt_x</p:attrName>
                                        </p:attrNameLst>
                                      </p:cBhvr>
                                    </p:anim>
                                  </p:childTnLst>
                                  <p:subTnLst>
                                    <p:animClr>
                                      <p:cBhvr override="childStyle">
                                        <p:cTn dur="1" fill="hold" display="0" masterRel="nextClick" afterEffect="1"/>
                                        <p:tgtEl>
                                          <p:spTgt spid="3">
                                            <p:txEl>
                                              <p:pRg st="1" end="1"/>
                                            </p:txEl>
                                          </p:spTgt>
                                        </p:tgtEl>
                                        <p:attrNameLst>
                                          <p:attrName>ppt_c</p:attrName>
                                        </p:attrNameLst>
                                      </p:cBhvr>
                                      <p:to>
                                        <a:schemeClr val="bg2"/>
                                      </p:to>
                                    </p:animClr>
                                  </p:subTnLst>
                                </p:cTn>
                              </p:par>
                              <p:par>
                                <p:cTn id="17" presetID="34"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from="(-#ppt_w/2)" to="(#ppt_x)" calcmode="lin" valueType="num">
                                      <p:cBhvr>
                                        <p:cTn id="19" dur="600" fill="hold">
                                          <p:stCondLst>
                                            <p:cond delay="0"/>
                                          </p:stCondLst>
                                        </p:cTn>
                                        <p:tgtEl>
                                          <p:spTgt spid="3">
                                            <p:txEl>
                                              <p:pRg st="2" end="2"/>
                                            </p:txEl>
                                          </p:spTgt>
                                        </p:tgtEl>
                                        <p:attrNameLst>
                                          <p:attrName>ppt_x</p:attrName>
                                        </p:attrNameLst>
                                      </p:cBhvr>
                                    </p:anim>
                                    <p:anim from="0" to="-1.0" calcmode="lin" valueType="num">
                                      <p:cBhvr>
                                        <p:cTn id="20" dur="200" decel="50000" autoRev="1" fill="hold">
                                          <p:stCondLst>
                                            <p:cond delay="600"/>
                                          </p:stCondLst>
                                        </p:cTn>
                                        <p:tgtEl>
                                          <p:spTgt spid="3">
                                            <p:txEl>
                                              <p:pRg st="2" end="2"/>
                                            </p:txEl>
                                          </p:spTgt>
                                        </p:tgtEl>
                                        <p:attrNameLst>
                                          <p:attrName>xshear</p:attrName>
                                        </p:attrNameLst>
                                      </p:cBhvr>
                                    </p:anim>
                                    <p:animScale>
                                      <p:cBhvr>
                                        <p:cTn id="21" dur="200" decel="100000" autoRev="1" fill="hold">
                                          <p:stCondLst>
                                            <p:cond delay="600"/>
                                          </p:stCondLst>
                                        </p:cTn>
                                        <p:tgtEl>
                                          <p:spTgt spid="3">
                                            <p:txEl>
                                              <p:pRg st="2" end="2"/>
                                            </p:txEl>
                                          </p:spTgt>
                                        </p:tgtEl>
                                      </p:cBhvr>
                                      <p:from x="100000" y="100000"/>
                                      <p:to x="80000" y="100000"/>
                                    </p:animScale>
                                    <p:anim by="(#ppt_h/3+#ppt_w*0.1)" calcmode="lin" valueType="num">
                                      <p:cBhvr additive="sum">
                                        <p:cTn id="22"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par>
                                <p:cTn id="23" presetID="34"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from="(-#ppt_w/2)" to="(#ppt_x)" calcmode="lin" valueType="num">
                                      <p:cBhvr>
                                        <p:cTn id="25" dur="600" fill="hold">
                                          <p:stCondLst>
                                            <p:cond delay="0"/>
                                          </p:stCondLst>
                                        </p:cTn>
                                        <p:tgtEl>
                                          <p:spTgt spid="3">
                                            <p:txEl>
                                              <p:pRg st="3" end="3"/>
                                            </p:txEl>
                                          </p:spTgt>
                                        </p:tgtEl>
                                        <p:attrNameLst>
                                          <p:attrName>ppt_x</p:attrName>
                                        </p:attrNameLst>
                                      </p:cBhvr>
                                    </p:anim>
                                    <p:anim from="0" to="-1.0" calcmode="lin" valueType="num">
                                      <p:cBhvr>
                                        <p:cTn id="26" dur="200" decel="50000" autoRev="1" fill="hold">
                                          <p:stCondLst>
                                            <p:cond delay="600"/>
                                          </p:stCondLst>
                                        </p:cTn>
                                        <p:tgtEl>
                                          <p:spTgt spid="3">
                                            <p:txEl>
                                              <p:pRg st="3" end="3"/>
                                            </p:txEl>
                                          </p:spTgt>
                                        </p:tgtEl>
                                        <p:attrNameLst>
                                          <p:attrName>xshear</p:attrName>
                                        </p:attrNameLst>
                                      </p:cBhvr>
                                    </p:anim>
                                    <p:animScale>
                                      <p:cBhvr>
                                        <p:cTn id="27" dur="200" decel="100000" autoRev="1" fill="hold">
                                          <p:stCondLst>
                                            <p:cond delay="600"/>
                                          </p:stCondLst>
                                        </p:cTn>
                                        <p:tgtEl>
                                          <p:spTgt spid="3">
                                            <p:txEl>
                                              <p:pRg st="3" end="3"/>
                                            </p:txEl>
                                          </p:spTgt>
                                        </p:tgtEl>
                                      </p:cBhvr>
                                      <p:from x="100000" y="100000"/>
                                      <p:to x="80000" y="100000"/>
                                    </p:animScale>
                                    <p:anim by="(#ppt_h/3+#ppt_w*0.1)" calcmode="lin" valueType="num">
                                      <p:cBhvr additive="sum">
                                        <p:cTn id="28" dur="200" decel="100000" autoRev="1" fill="hold">
                                          <p:stCondLst>
                                            <p:cond delay="600"/>
                                          </p:stCondLst>
                                        </p:cTn>
                                        <p:tgtEl>
                                          <p:spTgt spid="3">
                                            <p:txEl>
                                              <p:pRg st="3" end="3"/>
                                            </p:txEl>
                                          </p:spTgt>
                                        </p:tgtEl>
                                        <p:attrNameLst>
                                          <p:attrName>ppt_x</p:attrName>
                                        </p:attrNameLst>
                                      </p:cBhvr>
                                    </p:anim>
                                  </p:childTnLst>
                                  <p:subTnLst>
                                    <p:animClr>
                                      <p:cBhvr override="childStyle">
                                        <p:cTn dur="1" fill="hold" display="0" masterRel="nextClick" afterEffect="1"/>
                                        <p:tgtEl>
                                          <p:spTgt spid="3">
                                            <p:txEl>
                                              <p:pRg st="3" end="3"/>
                                            </p:txEl>
                                          </p:spTgt>
                                        </p:tgtEl>
                                        <p:attrNameLst>
                                          <p:attrName>ppt_c</p:attrName>
                                        </p:attrNameLst>
                                      </p:cBhvr>
                                      <p:to>
                                        <a:schemeClr val="bg2"/>
                                      </p:to>
                                    </p:animClr>
                                  </p:subTnLst>
                                </p:cTn>
                              </p:par>
                              <p:par>
                                <p:cTn id="29" presetID="34"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from="(-#ppt_w/2)" to="(#ppt_x)" calcmode="lin" valueType="num">
                                      <p:cBhvr>
                                        <p:cTn id="31" dur="600" fill="hold">
                                          <p:stCondLst>
                                            <p:cond delay="0"/>
                                          </p:stCondLst>
                                        </p:cTn>
                                        <p:tgtEl>
                                          <p:spTgt spid="3">
                                            <p:txEl>
                                              <p:pRg st="4" end="4"/>
                                            </p:txEl>
                                          </p:spTgt>
                                        </p:tgtEl>
                                        <p:attrNameLst>
                                          <p:attrName>ppt_x</p:attrName>
                                        </p:attrNameLst>
                                      </p:cBhvr>
                                    </p:anim>
                                    <p:anim from="0" to="-1.0" calcmode="lin" valueType="num">
                                      <p:cBhvr>
                                        <p:cTn id="32" dur="200" decel="50000" autoRev="1" fill="hold">
                                          <p:stCondLst>
                                            <p:cond delay="600"/>
                                          </p:stCondLst>
                                        </p:cTn>
                                        <p:tgtEl>
                                          <p:spTgt spid="3">
                                            <p:txEl>
                                              <p:pRg st="4" end="4"/>
                                            </p:txEl>
                                          </p:spTgt>
                                        </p:tgtEl>
                                        <p:attrNameLst>
                                          <p:attrName>xshear</p:attrName>
                                        </p:attrNameLst>
                                      </p:cBhvr>
                                    </p:anim>
                                    <p:animScale>
                                      <p:cBhvr>
                                        <p:cTn id="33" dur="200" decel="100000" autoRev="1" fill="hold">
                                          <p:stCondLst>
                                            <p:cond delay="600"/>
                                          </p:stCondLst>
                                        </p:cTn>
                                        <p:tgtEl>
                                          <p:spTgt spid="3">
                                            <p:txEl>
                                              <p:pRg st="4" end="4"/>
                                            </p:txEl>
                                          </p:spTgt>
                                        </p:tgtEl>
                                      </p:cBhvr>
                                      <p:from x="100000" y="100000"/>
                                      <p:to x="80000" y="100000"/>
                                    </p:animScale>
                                    <p:anim by="(#ppt_h/3+#ppt_w*0.1)" calcmode="lin" valueType="num">
                                      <p:cBhvr additive="sum">
                                        <p:cTn id="34"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par>
                                <p:cTn id="35" presetID="34"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from="(-#ppt_w/2)" to="(#ppt_x)" calcmode="lin" valueType="num">
                                      <p:cBhvr>
                                        <p:cTn id="37" dur="600" fill="hold">
                                          <p:stCondLst>
                                            <p:cond delay="0"/>
                                          </p:stCondLst>
                                        </p:cTn>
                                        <p:tgtEl>
                                          <p:spTgt spid="3">
                                            <p:txEl>
                                              <p:pRg st="6" end="6"/>
                                            </p:txEl>
                                          </p:spTgt>
                                        </p:tgtEl>
                                        <p:attrNameLst>
                                          <p:attrName>ppt_x</p:attrName>
                                        </p:attrNameLst>
                                      </p:cBhvr>
                                    </p:anim>
                                    <p:anim from="0" to="-1.0" calcmode="lin" valueType="num">
                                      <p:cBhvr>
                                        <p:cTn id="38" dur="200" decel="50000" autoRev="1" fill="hold">
                                          <p:stCondLst>
                                            <p:cond delay="600"/>
                                          </p:stCondLst>
                                        </p:cTn>
                                        <p:tgtEl>
                                          <p:spTgt spid="3">
                                            <p:txEl>
                                              <p:pRg st="6" end="6"/>
                                            </p:txEl>
                                          </p:spTgt>
                                        </p:tgtEl>
                                        <p:attrNameLst>
                                          <p:attrName>xshear</p:attrName>
                                        </p:attrNameLst>
                                      </p:cBhvr>
                                    </p:anim>
                                    <p:animScale>
                                      <p:cBhvr>
                                        <p:cTn id="39" dur="200" decel="100000" autoRev="1" fill="hold">
                                          <p:stCondLst>
                                            <p:cond delay="600"/>
                                          </p:stCondLst>
                                        </p:cTn>
                                        <p:tgtEl>
                                          <p:spTgt spid="3">
                                            <p:txEl>
                                              <p:pRg st="6" end="6"/>
                                            </p:txEl>
                                          </p:spTgt>
                                        </p:tgtEl>
                                      </p:cBhvr>
                                      <p:from x="100000" y="100000"/>
                                      <p:to x="80000" y="100000"/>
                                    </p:animScale>
                                    <p:anim by="(#ppt_h/3+#ppt_w*0.1)" calcmode="lin" valueType="num">
                                      <p:cBhvr additive="sum">
                                        <p:cTn id="40"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par>
                                <p:cTn id="41" presetID="34" presetClass="entr" presetSubtype="0" fill="hold" nodeType="with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from="(-#ppt_w/2)" to="(#ppt_x)" calcmode="lin" valueType="num">
                                      <p:cBhvr>
                                        <p:cTn id="43" dur="600" fill="hold">
                                          <p:stCondLst>
                                            <p:cond delay="0"/>
                                          </p:stCondLst>
                                        </p:cTn>
                                        <p:tgtEl>
                                          <p:spTgt spid="3">
                                            <p:txEl>
                                              <p:pRg st="5" end="5"/>
                                            </p:txEl>
                                          </p:spTgt>
                                        </p:tgtEl>
                                        <p:attrNameLst>
                                          <p:attrName>ppt_x</p:attrName>
                                        </p:attrNameLst>
                                      </p:cBhvr>
                                    </p:anim>
                                    <p:anim from="0" to="-1.0" calcmode="lin" valueType="num">
                                      <p:cBhvr>
                                        <p:cTn id="44" dur="200" decel="50000" autoRev="1" fill="hold">
                                          <p:stCondLst>
                                            <p:cond delay="600"/>
                                          </p:stCondLst>
                                        </p:cTn>
                                        <p:tgtEl>
                                          <p:spTgt spid="3">
                                            <p:txEl>
                                              <p:pRg st="5" end="5"/>
                                            </p:txEl>
                                          </p:spTgt>
                                        </p:tgtEl>
                                        <p:attrNameLst>
                                          <p:attrName>xshear</p:attrName>
                                        </p:attrNameLst>
                                      </p:cBhvr>
                                    </p:anim>
                                    <p:animScale>
                                      <p:cBhvr>
                                        <p:cTn id="45" dur="200" decel="100000" autoRev="1" fill="hold">
                                          <p:stCondLst>
                                            <p:cond delay="600"/>
                                          </p:stCondLst>
                                        </p:cTn>
                                        <p:tgtEl>
                                          <p:spTgt spid="3">
                                            <p:txEl>
                                              <p:pRg st="5" end="5"/>
                                            </p:txEl>
                                          </p:spTgt>
                                        </p:tgtEl>
                                      </p:cBhvr>
                                      <p:from x="100000" y="100000"/>
                                      <p:to x="80000" y="100000"/>
                                    </p:animScale>
                                    <p:anim by="(#ppt_h/3+#ppt_w*0.1)" calcmode="lin" valueType="num">
                                      <p:cBhvr additive="sum">
                                        <p:cTn id="46" dur="200" decel="100000" autoRev="1" fill="hold">
                                          <p:stCondLst>
                                            <p:cond delay="600"/>
                                          </p:stCondLst>
                                        </p:cTn>
                                        <p:tgtEl>
                                          <p:spTgt spid="3">
                                            <p:txEl>
                                              <p:pRg st="5" end="5"/>
                                            </p:txEl>
                                          </p:spTgt>
                                        </p:tgtEl>
                                        <p:attrNameLst>
                                          <p:attrName>ppt_x</p:attrName>
                                        </p:attrNameLst>
                                      </p:cBhvr>
                                    </p:anim>
                                  </p:childTnLst>
                                  <p:subTnLst>
                                    <p:animClr>
                                      <p:cBhvr override="childStyle">
                                        <p:cTn dur="1" fill="hold" display="0" masterRel="nextClick" afterEffect="1"/>
                                        <p:tgtEl>
                                          <p:spTgt spid="3">
                                            <p:txEl>
                                              <p:pRg st="5" end="5"/>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algn="just">
              <a:spcBef>
                <a:spcPct val="0"/>
              </a:spcBef>
              <a:defRPr/>
            </a:pPr>
            <a:r>
              <a:rPr lang="en-GB" sz="2800" dirty="0" smtClean="0">
                <a:solidFill>
                  <a:srgbClr val="9B2D2A"/>
                </a:solidFill>
                <a:effectLst>
                  <a:outerShdw blurRad="38100" dist="38100" dir="2700000" algn="tl">
                    <a:srgbClr val="000000">
                      <a:alpha val="43137"/>
                    </a:srgbClr>
                  </a:outerShdw>
                </a:effectLst>
                <a:latin typeface="Verdana" pitchFamily="34" charset="0"/>
              </a:rPr>
              <a:t>References</a:t>
            </a:r>
            <a:endParaRPr lang="en-GB" sz="2800" i="1" dirty="0" smtClean="0">
              <a:solidFill>
                <a:srgbClr val="9B2D2A"/>
              </a:solidFill>
              <a:effectLst>
                <a:outerShdw blurRad="38100" dist="38100" dir="2700000" algn="tl">
                  <a:srgbClr val="000000">
                    <a:alpha val="43137"/>
                  </a:srgbClr>
                </a:outerShdw>
              </a:effectLst>
              <a:latin typeface="Verdana" pitchFamily="34" charset="0"/>
              <a:cs typeface="Arial" charset="0"/>
            </a:endParaRPr>
          </a:p>
        </p:txBody>
      </p:sp>
      <p:sp>
        <p:nvSpPr>
          <p:cNvPr id="3" name="Title 1"/>
          <p:cNvSpPr txBox="1">
            <a:spLocks/>
          </p:cNvSpPr>
          <p:nvPr/>
        </p:nvSpPr>
        <p:spPr>
          <a:xfrm>
            <a:off x="285720" y="1000108"/>
            <a:ext cx="8572560" cy="5165196"/>
          </a:xfrm>
          <a:prstGeom prst="rect">
            <a:avLst/>
          </a:prstGeom>
          <a:noFill/>
          <a:ln>
            <a:noFill/>
          </a:ln>
        </p:spPr>
        <p:txBody>
          <a:bodyPr vert="horz" lIns="91440" tIns="45720" rIns="91440" bIns="45720" rtlCol="0" anchor="t">
            <a:noAutofit/>
          </a:bodyPr>
          <a:lstStyle/>
          <a:p>
            <a:pPr marL="808038" lvl="0" indent="-796925" algn="just">
              <a:spcBef>
                <a:spcPct val="0"/>
              </a:spcBef>
              <a:buSzPct val="90000"/>
              <a:defRPr/>
            </a:pPr>
            <a:r>
              <a:rPr lang="en-GB" dirty="0" err="1" smtClean="0">
                <a:solidFill>
                  <a:srgbClr val="002060"/>
                </a:solidFill>
                <a:latin typeface="Verdana" pitchFamily="34" charset="0"/>
                <a:ea typeface="Verdana" pitchFamily="34" charset="0"/>
                <a:cs typeface="Verdana" pitchFamily="34" charset="0"/>
              </a:rPr>
              <a:t>Irani</a:t>
            </a:r>
            <a:r>
              <a:rPr lang="en-GB" dirty="0" smtClean="0">
                <a:solidFill>
                  <a:srgbClr val="002060"/>
                </a:solidFill>
                <a:latin typeface="Verdana" pitchFamily="34" charset="0"/>
                <a:ea typeface="Verdana" pitchFamily="34" charset="0"/>
                <a:cs typeface="Verdana" pitchFamily="34" charset="0"/>
              </a:rPr>
              <a:t>, Z., Sharif, A.M., and Love, P.E.D. (2001). ‘Transforming Failure into Success through Organizational Learning: An analysis of a Manufacturing Information System’, </a:t>
            </a:r>
            <a:r>
              <a:rPr lang="en-GB" i="1" dirty="0" smtClean="0">
                <a:solidFill>
                  <a:srgbClr val="002060"/>
                </a:solidFill>
                <a:latin typeface="Verdana" pitchFamily="34" charset="0"/>
                <a:ea typeface="Verdana" pitchFamily="34" charset="0"/>
                <a:cs typeface="Verdana" pitchFamily="34" charset="0"/>
              </a:rPr>
              <a:t>European Journal of Information Systems</a:t>
            </a:r>
            <a:r>
              <a:rPr lang="en-GB" dirty="0" smtClean="0">
                <a:solidFill>
                  <a:srgbClr val="002060"/>
                </a:solidFill>
                <a:latin typeface="Verdana" pitchFamily="34" charset="0"/>
                <a:ea typeface="Verdana" pitchFamily="34" charset="0"/>
                <a:cs typeface="Verdana" pitchFamily="34" charset="0"/>
              </a:rPr>
              <a:t>, </a:t>
            </a:r>
            <a:r>
              <a:rPr lang="en-GB" b="1" dirty="0" smtClean="0">
                <a:solidFill>
                  <a:srgbClr val="002060"/>
                </a:solidFill>
                <a:latin typeface="Verdana" pitchFamily="34" charset="0"/>
                <a:ea typeface="Verdana" pitchFamily="34" charset="0"/>
                <a:cs typeface="Verdana" pitchFamily="34" charset="0"/>
              </a:rPr>
              <a:t>10 </a:t>
            </a:r>
            <a:r>
              <a:rPr lang="en-GB" dirty="0" smtClean="0">
                <a:solidFill>
                  <a:srgbClr val="002060"/>
                </a:solidFill>
                <a:latin typeface="Verdana" pitchFamily="34" charset="0"/>
                <a:ea typeface="Verdana" pitchFamily="34" charset="0"/>
                <a:cs typeface="Verdana" pitchFamily="34" charset="0"/>
              </a:rPr>
              <a:t>(1) : 55 - 66.</a:t>
            </a:r>
          </a:p>
          <a:p>
            <a:pPr marL="808038" lvl="0" indent="-796925" algn="just">
              <a:spcBef>
                <a:spcPct val="0"/>
              </a:spcBef>
              <a:buSzPct val="90000"/>
              <a:defRPr/>
            </a:pPr>
            <a:r>
              <a:rPr lang="en-GB" dirty="0" err="1" smtClean="0">
                <a:solidFill>
                  <a:srgbClr val="002060"/>
                </a:solidFill>
                <a:latin typeface="Verdana" pitchFamily="34" charset="0"/>
                <a:ea typeface="Verdana" pitchFamily="34" charset="0"/>
                <a:cs typeface="Verdana" pitchFamily="34" charset="0"/>
              </a:rPr>
              <a:t>Jarzabkowski</a:t>
            </a:r>
            <a:r>
              <a:rPr lang="en-GB" dirty="0" smtClean="0">
                <a:solidFill>
                  <a:srgbClr val="002060"/>
                </a:solidFill>
                <a:latin typeface="Verdana" pitchFamily="34" charset="0"/>
                <a:ea typeface="Verdana" pitchFamily="34" charset="0"/>
                <a:cs typeface="Verdana" pitchFamily="34" charset="0"/>
              </a:rPr>
              <a:t>, P., </a:t>
            </a:r>
            <a:r>
              <a:rPr lang="en-GB" dirty="0" err="1" smtClean="0">
                <a:solidFill>
                  <a:srgbClr val="002060"/>
                </a:solidFill>
                <a:latin typeface="Verdana" pitchFamily="34" charset="0"/>
                <a:ea typeface="Verdana" pitchFamily="34" charset="0"/>
                <a:cs typeface="Verdana" pitchFamily="34" charset="0"/>
              </a:rPr>
              <a:t>Giulietti</a:t>
            </a:r>
            <a:r>
              <a:rPr lang="en-GB" dirty="0" smtClean="0">
                <a:solidFill>
                  <a:srgbClr val="002060"/>
                </a:solidFill>
                <a:latin typeface="Verdana" pitchFamily="34" charset="0"/>
                <a:ea typeface="Verdana" pitchFamily="34" charset="0"/>
                <a:cs typeface="Verdana" pitchFamily="34" charset="0"/>
              </a:rPr>
              <a:t>, M. and Oliveira, B. (2009) ‘Building a Strategy Toolkit: Lessons from Business’, AIM Research.</a:t>
            </a:r>
          </a:p>
          <a:p>
            <a:pPr marL="808038" indent="-796925" algn="just">
              <a:spcBef>
                <a:spcPct val="0"/>
              </a:spcBef>
              <a:buSzPct val="90000"/>
              <a:defRPr/>
            </a:pPr>
            <a:r>
              <a:rPr lang="en-GB" dirty="0" smtClean="0">
                <a:solidFill>
                  <a:srgbClr val="002060"/>
                </a:solidFill>
                <a:latin typeface="Verdana" pitchFamily="34" charset="0"/>
                <a:ea typeface="Verdana" pitchFamily="34" charset="0"/>
                <a:cs typeface="Verdana" pitchFamily="34" charset="0"/>
              </a:rPr>
              <a:t>Johnson G., </a:t>
            </a:r>
            <a:r>
              <a:rPr lang="en-GB" dirty="0" err="1" smtClean="0">
                <a:solidFill>
                  <a:srgbClr val="002060"/>
                </a:solidFill>
                <a:latin typeface="Verdana" pitchFamily="34" charset="0"/>
                <a:ea typeface="Verdana" pitchFamily="34" charset="0"/>
                <a:cs typeface="Verdana" pitchFamily="34" charset="0"/>
              </a:rPr>
              <a:t>Scholes</a:t>
            </a:r>
            <a:r>
              <a:rPr lang="en-GB" dirty="0" smtClean="0">
                <a:solidFill>
                  <a:srgbClr val="002060"/>
                </a:solidFill>
                <a:latin typeface="Verdana" pitchFamily="34" charset="0"/>
                <a:ea typeface="Verdana" pitchFamily="34" charset="0"/>
                <a:cs typeface="Verdana" pitchFamily="34" charset="0"/>
              </a:rPr>
              <a:t> K. and Whittington, R. (2008). </a:t>
            </a:r>
            <a:r>
              <a:rPr lang="en-GB" i="1" dirty="0" smtClean="0">
                <a:solidFill>
                  <a:srgbClr val="002060"/>
                </a:solidFill>
                <a:latin typeface="Verdana" pitchFamily="34" charset="0"/>
                <a:ea typeface="Verdana" pitchFamily="34" charset="0"/>
                <a:cs typeface="Verdana" pitchFamily="34" charset="0"/>
              </a:rPr>
              <a:t>Exploring Corporate Strategy: text and cases (8th </a:t>
            </a:r>
            <a:r>
              <a:rPr lang="en-GB" i="1" dirty="0" err="1" smtClean="0">
                <a:solidFill>
                  <a:srgbClr val="002060"/>
                </a:solidFill>
                <a:latin typeface="Verdana" pitchFamily="34" charset="0"/>
                <a:ea typeface="Verdana" pitchFamily="34" charset="0"/>
                <a:cs typeface="Verdana" pitchFamily="34" charset="0"/>
              </a:rPr>
              <a:t>ed</a:t>
            </a:r>
            <a:r>
              <a:rPr lang="en-GB" i="1" dirty="0" smtClean="0">
                <a:solidFill>
                  <a:srgbClr val="002060"/>
                </a:solidFill>
                <a:latin typeface="Verdana" pitchFamily="34" charset="0"/>
                <a:ea typeface="Verdana" pitchFamily="34" charset="0"/>
                <a:cs typeface="Verdana" pitchFamily="34" charset="0"/>
              </a:rPr>
              <a:t>)</a:t>
            </a:r>
            <a:r>
              <a:rPr lang="en-GB" dirty="0" smtClean="0">
                <a:solidFill>
                  <a:srgbClr val="002060"/>
                </a:solidFill>
                <a:latin typeface="Verdana" pitchFamily="34" charset="0"/>
                <a:ea typeface="Verdana" pitchFamily="34" charset="0"/>
                <a:cs typeface="Verdana" pitchFamily="34" charset="0"/>
              </a:rPr>
              <a:t>, Harlow: Pearson Education, UK.</a:t>
            </a:r>
          </a:p>
          <a:p>
            <a:pPr marL="808038" indent="-796925" algn="just">
              <a:spcBef>
                <a:spcPct val="0"/>
              </a:spcBef>
              <a:buSzPct val="90000"/>
              <a:defRPr/>
            </a:pPr>
            <a:r>
              <a:rPr lang="en-GB" dirty="0" err="1" smtClean="0">
                <a:solidFill>
                  <a:srgbClr val="002060"/>
                </a:solidFill>
                <a:latin typeface="Verdana" pitchFamily="34" charset="0"/>
                <a:ea typeface="Verdana" pitchFamily="34" charset="0"/>
                <a:cs typeface="Verdana" pitchFamily="34" charset="0"/>
              </a:rPr>
              <a:t>Mintzberg,H</a:t>
            </a:r>
            <a:r>
              <a:rPr lang="en-GB" dirty="0" smtClean="0">
                <a:solidFill>
                  <a:srgbClr val="002060"/>
                </a:solidFill>
                <a:latin typeface="Verdana" pitchFamily="34" charset="0"/>
                <a:ea typeface="Verdana" pitchFamily="34" charset="0"/>
                <a:cs typeface="Verdana" pitchFamily="34" charset="0"/>
              </a:rPr>
              <a:t> (1996). ‘The Fall and Rise of Strategic Planning’, </a:t>
            </a:r>
            <a:r>
              <a:rPr lang="en-GB" i="1" dirty="0" smtClean="0">
                <a:solidFill>
                  <a:srgbClr val="002060"/>
                </a:solidFill>
                <a:latin typeface="Verdana" pitchFamily="34" charset="0"/>
                <a:ea typeface="Verdana" pitchFamily="34" charset="0"/>
                <a:cs typeface="Verdana" pitchFamily="34" charset="0"/>
              </a:rPr>
              <a:t>Harvard Business Review</a:t>
            </a:r>
            <a:r>
              <a:rPr lang="en-GB" dirty="0" smtClean="0">
                <a:solidFill>
                  <a:srgbClr val="002060"/>
                </a:solidFill>
                <a:latin typeface="Verdana" pitchFamily="34" charset="0"/>
                <a:ea typeface="Verdana" pitchFamily="34" charset="0"/>
                <a:cs typeface="Verdana" pitchFamily="34" charset="0"/>
              </a:rPr>
              <a:t>.</a:t>
            </a:r>
          </a:p>
          <a:p>
            <a:pPr marL="808038" lvl="0" indent="-796925" algn="just">
              <a:spcBef>
                <a:spcPct val="0"/>
              </a:spcBef>
              <a:buSzPct val="90000"/>
              <a:defRPr/>
            </a:pPr>
            <a:r>
              <a:rPr lang="en-GB" dirty="0" smtClean="0">
                <a:solidFill>
                  <a:srgbClr val="002060"/>
                </a:solidFill>
                <a:latin typeface="Verdana" pitchFamily="34" charset="0"/>
                <a:ea typeface="Verdana" pitchFamily="34" charset="0"/>
                <a:cs typeface="Verdana" pitchFamily="34" charset="0"/>
              </a:rPr>
              <a:t>Porter, M.E. (1985). </a:t>
            </a:r>
            <a:r>
              <a:rPr lang="en-GB" i="1" dirty="0" smtClean="0">
                <a:solidFill>
                  <a:srgbClr val="002060"/>
                </a:solidFill>
                <a:latin typeface="Verdana" pitchFamily="34" charset="0"/>
                <a:ea typeface="Verdana" pitchFamily="34" charset="0"/>
                <a:cs typeface="Verdana" pitchFamily="34" charset="0"/>
              </a:rPr>
              <a:t>Competitive Advantage</a:t>
            </a:r>
            <a:r>
              <a:rPr lang="en-GB" dirty="0" smtClean="0">
                <a:solidFill>
                  <a:srgbClr val="002060"/>
                </a:solidFill>
                <a:latin typeface="Verdana" pitchFamily="34" charset="0"/>
                <a:ea typeface="Verdana" pitchFamily="34" charset="0"/>
                <a:cs typeface="Verdana" pitchFamily="34" charset="0"/>
              </a:rPr>
              <a:t>. Free Press, NY, USA.</a:t>
            </a:r>
          </a:p>
          <a:p>
            <a:pPr marL="808038" lvl="0" indent="-796925" algn="just">
              <a:spcBef>
                <a:spcPct val="0"/>
              </a:spcBef>
              <a:buSzPct val="90000"/>
              <a:defRPr/>
            </a:pPr>
            <a:r>
              <a:rPr lang="en-GB" dirty="0" smtClean="0">
                <a:solidFill>
                  <a:srgbClr val="002060"/>
                </a:solidFill>
                <a:latin typeface="Verdana" pitchFamily="34" charset="0"/>
                <a:ea typeface="Verdana" pitchFamily="34" charset="0"/>
                <a:cs typeface="Verdana" pitchFamily="34" charset="0"/>
              </a:rPr>
              <a:t>Porter, M. E. (1996). ‘What is strategy?’, </a:t>
            </a:r>
            <a:r>
              <a:rPr lang="en-GB" i="1" dirty="0" smtClean="0">
                <a:solidFill>
                  <a:srgbClr val="002060"/>
                </a:solidFill>
                <a:latin typeface="Verdana" pitchFamily="34" charset="0"/>
                <a:ea typeface="Verdana" pitchFamily="34" charset="0"/>
                <a:cs typeface="Verdana" pitchFamily="34" charset="0"/>
              </a:rPr>
              <a:t>Harvard Business Review</a:t>
            </a:r>
            <a:r>
              <a:rPr lang="en-GB" dirty="0" smtClean="0">
                <a:solidFill>
                  <a:srgbClr val="002060"/>
                </a:solidFill>
                <a:latin typeface="Verdana" pitchFamily="34" charset="0"/>
                <a:ea typeface="Verdana" pitchFamily="34" charset="0"/>
                <a:cs typeface="Verdana" pitchFamily="34" charset="0"/>
              </a:rPr>
              <a:t>, </a:t>
            </a:r>
            <a:r>
              <a:rPr lang="en-GB" b="1" dirty="0" smtClean="0">
                <a:solidFill>
                  <a:srgbClr val="002060"/>
                </a:solidFill>
                <a:latin typeface="Verdana" pitchFamily="34" charset="0"/>
                <a:ea typeface="Verdana" pitchFamily="34" charset="0"/>
                <a:cs typeface="Verdana" pitchFamily="34" charset="0"/>
              </a:rPr>
              <a:t>74 </a:t>
            </a:r>
            <a:r>
              <a:rPr lang="en-GB" dirty="0" smtClean="0">
                <a:solidFill>
                  <a:srgbClr val="002060"/>
                </a:solidFill>
                <a:latin typeface="Verdana" pitchFamily="34" charset="0"/>
                <a:ea typeface="Verdana" pitchFamily="34" charset="0"/>
                <a:cs typeface="Verdana" pitchFamily="34" charset="0"/>
              </a:rPr>
              <a:t>(6): 61–81.</a:t>
            </a:r>
          </a:p>
          <a:p>
            <a:pPr marL="808038" lvl="0" indent="-796925" algn="just">
              <a:spcBef>
                <a:spcPct val="0"/>
              </a:spcBef>
              <a:buSzPct val="90000"/>
              <a:defRPr/>
            </a:pPr>
            <a:r>
              <a:rPr lang="en-GB" dirty="0" err="1" smtClean="0">
                <a:solidFill>
                  <a:srgbClr val="002060"/>
                </a:solidFill>
                <a:latin typeface="Verdana" pitchFamily="34" charset="0"/>
                <a:ea typeface="Verdana" pitchFamily="34" charset="0"/>
                <a:cs typeface="Verdana" pitchFamily="34" charset="0"/>
              </a:rPr>
              <a:t>Sharrock</a:t>
            </a:r>
            <a:r>
              <a:rPr lang="en-GB" dirty="0" smtClean="0">
                <a:solidFill>
                  <a:srgbClr val="002060"/>
                </a:solidFill>
                <a:latin typeface="Verdana" pitchFamily="34" charset="0"/>
                <a:ea typeface="Verdana" pitchFamily="34" charset="0"/>
                <a:cs typeface="Verdana" pitchFamily="34" charset="0"/>
              </a:rPr>
              <a:t>, G. (1999). ‘Performance Management and Cultural Difference in the Australian University’, </a:t>
            </a:r>
            <a:r>
              <a:rPr lang="en-GB" i="1" dirty="0" smtClean="0">
                <a:solidFill>
                  <a:srgbClr val="002060"/>
                </a:solidFill>
                <a:latin typeface="Verdana" pitchFamily="34" charset="0"/>
                <a:ea typeface="Verdana" pitchFamily="34" charset="0"/>
                <a:cs typeface="Verdana" pitchFamily="34" charset="0"/>
              </a:rPr>
              <a:t>Asia Pacific Journal of Human Resources</a:t>
            </a:r>
            <a:r>
              <a:rPr lang="en-GB" dirty="0" smtClean="0">
                <a:solidFill>
                  <a:srgbClr val="002060"/>
                </a:solidFill>
                <a:latin typeface="Verdana" pitchFamily="34" charset="0"/>
                <a:ea typeface="Verdana" pitchFamily="34" charset="0"/>
                <a:cs typeface="Verdana" pitchFamily="34" charset="0"/>
              </a:rPr>
              <a:t>, </a:t>
            </a:r>
            <a:r>
              <a:rPr lang="en-GB" b="1" dirty="0" smtClean="0">
                <a:solidFill>
                  <a:srgbClr val="002060"/>
                </a:solidFill>
                <a:latin typeface="Verdana" pitchFamily="34" charset="0"/>
                <a:ea typeface="Verdana" pitchFamily="34" charset="0"/>
                <a:cs typeface="Verdana" pitchFamily="34" charset="0"/>
              </a:rPr>
              <a:t>36 </a:t>
            </a:r>
            <a:r>
              <a:rPr lang="en-GB" dirty="0" smtClean="0">
                <a:solidFill>
                  <a:srgbClr val="002060"/>
                </a:solidFill>
                <a:latin typeface="Verdana" pitchFamily="34" charset="0"/>
                <a:ea typeface="Verdana" pitchFamily="34" charset="0"/>
                <a:cs typeface="Verdana" pitchFamily="34" charset="0"/>
              </a:rPr>
              <a:t>(3) : 87 – 101.</a:t>
            </a: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98</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from="(-#ppt_w/2)" to="(#ppt_x)" calcmode="lin" valueType="num">
                                      <p:cBhvr>
                                        <p:cTn id="7" dur="600" fill="hold">
                                          <p:stCondLst>
                                            <p:cond delay="0"/>
                                          </p:stCondLst>
                                        </p:cTn>
                                        <p:tgtEl>
                                          <p:spTgt spid="3">
                                            <p:txEl>
                                              <p:pRg st="2" end="2"/>
                                            </p:txEl>
                                          </p:spTgt>
                                        </p:tgtEl>
                                        <p:attrNameLst>
                                          <p:attrName>ppt_x</p:attrName>
                                        </p:attrNameLst>
                                      </p:cBhvr>
                                    </p:anim>
                                    <p:anim from="0" to="-1.0" calcmode="lin" valueType="num">
                                      <p:cBhvr>
                                        <p:cTn id="8" dur="200" decel="50000" autoRev="1" fill="hold">
                                          <p:stCondLst>
                                            <p:cond delay="600"/>
                                          </p:stCondLst>
                                        </p:cTn>
                                        <p:tgtEl>
                                          <p:spTgt spid="3">
                                            <p:txEl>
                                              <p:pRg st="2" end="2"/>
                                            </p:txEl>
                                          </p:spTgt>
                                        </p:tgtEl>
                                        <p:attrNameLst>
                                          <p:attrName>xshear</p:attrName>
                                        </p:attrNameLst>
                                      </p:cBhvr>
                                    </p:anim>
                                    <p:animScale>
                                      <p:cBhvr>
                                        <p:cTn id="9" dur="200" decel="100000" autoRev="1" fill="hold">
                                          <p:stCondLst>
                                            <p:cond delay="600"/>
                                          </p:stCondLst>
                                        </p:cTn>
                                        <p:tgtEl>
                                          <p:spTgt spid="3">
                                            <p:txEl>
                                              <p:pRg st="2" end="2"/>
                                            </p:txEl>
                                          </p:spTgt>
                                        </p:tgtEl>
                                      </p:cBhvr>
                                      <p:from x="100000" y="100000"/>
                                      <p:to x="80000" y="100000"/>
                                    </p:animScale>
                                    <p:anim by="(#ppt_h/3+#ppt_w*0.1)" calcmode="lin" valueType="num">
                                      <p:cBhvr additive="sum">
                                        <p:cTn id="10" dur="200" decel="100000" autoRev="1" fill="hold">
                                          <p:stCondLst>
                                            <p:cond delay="600"/>
                                          </p:stCondLst>
                                        </p:cTn>
                                        <p:tgtEl>
                                          <p:spTgt spid="3">
                                            <p:txEl>
                                              <p:pRg st="2" end="2"/>
                                            </p:txEl>
                                          </p:spTgt>
                                        </p:tgtEl>
                                        <p:attrNameLst>
                                          <p:attrName>ppt_x</p:attrName>
                                        </p:attrNameLst>
                                      </p:cBhvr>
                                    </p:anim>
                                  </p:childTnLst>
                                  <p:subTnLst>
                                    <p:animClr>
                                      <p:cBhvr override="childStyle">
                                        <p:cTn dur="1" fill="hold" display="0" masterRel="nextClick" afterEffect="1"/>
                                        <p:tgtEl>
                                          <p:spTgt spid="3">
                                            <p:txEl>
                                              <p:pRg st="2" end="2"/>
                                            </p:txEl>
                                          </p:spTgt>
                                        </p:tgtEl>
                                        <p:attrNameLst>
                                          <p:attrName>ppt_c</p:attrName>
                                        </p:attrNameLst>
                                      </p:cBhvr>
                                      <p:to>
                                        <a:schemeClr val="bg2"/>
                                      </p:to>
                                    </p:animClr>
                                  </p:subTnLst>
                                </p:cTn>
                              </p:par>
                              <p:par>
                                <p:cTn id="11" presetID="34"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from="(-#ppt_w/2)" to="(#ppt_x)" calcmode="lin" valueType="num">
                                      <p:cBhvr>
                                        <p:cTn id="13" dur="600" fill="hold">
                                          <p:stCondLst>
                                            <p:cond delay="0"/>
                                          </p:stCondLst>
                                        </p:cTn>
                                        <p:tgtEl>
                                          <p:spTgt spid="3">
                                            <p:txEl>
                                              <p:pRg st="3" end="3"/>
                                            </p:txEl>
                                          </p:spTgt>
                                        </p:tgtEl>
                                        <p:attrNameLst>
                                          <p:attrName>ppt_x</p:attrName>
                                        </p:attrNameLst>
                                      </p:cBhvr>
                                    </p:anim>
                                    <p:anim from="0" to="-1.0" calcmode="lin" valueType="num">
                                      <p:cBhvr>
                                        <p:cTn id="14" dur="200" decel="50000" autoRev="1" fill="hold">
                                          <p:stCondLst>
                                            <p:cond delay="600"/>
                                          </p:stCondLst>
                                        </p:cTn>
                                        <p:tgtEl>
                                          <p:spTgt spid="3">
                                            <p:txEl>
                                              <p:pRg st="3" end="3"/>
                                            </p:txEl>
                                          </p:spTgt>
                                        </p:tgtEl>
                                        <p:attrNameLst>
                                          <p:attrName>xshear</p:attrName>
                                        </p:attrNameLst>
                                      </p:cBhvr>
                                    </p:anim>
                                    <p:animScale>
                                      <p:cBhvr>
                                        <p:cTn id="15" dur="200" decel="100000" autoRev="1" fill="hold">
                                          <p:stCondLst>
                                            <p:cond delay="600"/>
                                          </p:stCondLst>
                                        </p:cTn>
                                        <p:tgtEl>
                                          <p:spTgt spid="3">
                                            <p:txEl>
                                              <p:pRg st="3" end="3"/>
                                            </p:txEl>
                                          </p:spTgt>
                                        </p:tgtEl>
                                      </p:cBhvr>
                                      <p:from x="100000" y="100000"/>
                                      <p:to x="80000" y="100000"/>
                                    </p:animScale>
                                    <p:anim by="(#ppt_h/3+#ppt_w*0.1)" calcmode="lin" valueType="num">
                                      <p:cBhvr additive="sum">
                                        <p:cTn id="16" dur="200" decel="100000" autoRev="1" fill="hold">
                                          <p:stCondLst>
                                            <p:cond delay="600"/>
                                          </p:stCondLst>
                                        </p:cTn>
                                        <p:tgtEl>
                                          <p:spTgt spid="3">
                                            <p:txEl>
                                              <p:pRg st="3" end="3"/>
                                            </p:txEl>
                                          </p:spTgt>
                                        </p:tgtEl>
                                        <p:attrNameLst>
                                          <p:attrName>ppt_x</p:attrName>
                                        </p:attrNameLst>
                                      </p:cBhvr>
                                    </p:anim>
                                  </p:childTnLst>
                                  <p:subTnLst>
                                    <p:animClr>
                                      <p:cBhvr override="childStyle">
                                        <p:cTn dur="1" fill="hold" display="0" masterRel="nextClick" afterEffect="1"/>
                                        <p:tgtEl>
                                          <p:spTgt spid="3">
                                            <p:txEl>
                                              <p:pRg st="3" end="3"/>
                                            </p:txEl>
                                          </p:spTgt>
                                        </p:tgtEl>
                                        <p:attrNameLst>
                                          <p:attrName>ppt_c</p:attrName>
                                        </p:attrNameLst>
                                      </p:cBhvr>
                                      <p:to>
                                        <a:schemeClr val="bg2"/>
                                      </p:to>
                                    </p:animClr>
                                  </p:subTnLst>
                                </p:cTn>
                              </p:par>
                              <p:par>
                                <p:cTn id="17" presetID="34"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from="(-#ppt_w/2)" to="(#ppt_x)" calcmode="lin" valueType="num">
                                      <p:cBhvr>
                                        <p:cTn id="19" dur="600" fill="hold">
                                          <p:stCondLst>
                                            <p:cond delay="0"/>
                                          </p:stCondLst>
                                        </p:cTn>
                                        <p:tgtEl>
                                          <p:spTgt spid="3">
                                            <p:txEl>
                                              <p:pRg st="4" end="4"/>
                                            </p:txEl>
                                          </p:spTgt>
                                        </p:tgtEl>
                                        <p:attrNameLst>
                                          <p:attrName>ppt_x</p:attrName>
                                        </p:attrNameLst>
                                      </p:cBhvr>
                                    </p:anim>
                                    <p:anim from="0" to="-1.0" calcmode="lin" valueType="num">
                                      <p:cBhvr>
                                        <p:cTn id="20" dur="200" decel="50000" autoRev="1" fill="hold">
                                          <p:stCondLst>
                                            <p:cond delay="600"/>
                                          </p:stCondLst>
                                        </p:cTn>
                                        <p:tgtEl>
                                          <p:spTgt spid="3">
                                            <p:txEl>
                                              <p:pRg st="4" end="4"/>
                                            </p:txEl>
                                          </p:spTgt>
                                        </p:tgtEl>
                                        <p:attrNameLst>
                                          <p:attrName>xshear</p:attrName>
                                        </p:attrNameLst>
                                      </p:cBhvr>
                                    </p:anim>
                                    <p:animScale>
                                      <p:cBhvr>
                                        <p:cTn id="21" dur="200" decel="100000" autoRev="1" fill="hold">
                                          <p:stCondLst>
                                            <p:cond delay="600"/>
                                          </p:stCondLst>
                                        </p:cTn>
                                        <p:tgtEl>
                                          <p:spTgt spid="3">
                                            <p:txEl>
                                              <p:pRg st="4" end="4"/>
                                            </p:txEl>
                                          </p:spTgt>
                                        </p:tgtEl>
                                      </p:cBhvr>
                                      <p:from x="100000" y="100000"/>
                                      <p:to x="80000" y="100000"/>
                                    </p:animScale>
                                    <p:anim by="(#ppt_h/3+#ppt_w*0.1)" calcmode="lin" valueType="num">
                                      <p:cBhvr additive="sum">
                                        <p:cTn id="22" dur="200" decel="100000" autoRev="1" fill="hold">
                                          <p:stCondLst>
                                            <p:cond delay="600"/>
                                          </p:stCondLst>
                                        </p:cTn>
                                        <p:tgtEl>
                                          <p:spTgt spid="3">
                                            <p:txEl>
                                              <p:pRg st="4" end="4"/>
                                            </p:txEl>
                                          </p:spTgt>
                                        </p:tgtEl>
                                        <p:attrNameLst>
                                          <p:attrName>ppt_x</p:attrName>
                                        </p:attrNameLst>
                                      </p:cBhvr>
                                    </p:anim>
                                  </p:childTnLst>
                                  <p:subTnLst>
                                    <p:animClr>
                                      <p:cBhvr override="childStyle">
                                        <p:cTn dur="1" fill="hold" display="0" masterRel="nextClick" afterEffect="1"/>
                                        <p:tgtEl>
                                          <p:spTgt spid="3">
                                            <p:txEl>
                                              <p:pRg st="4" end="4"/>
                                            </p:txEl>
                                          </p:spTgt>
                                        </p:tgtEl>
                                        <p:attrNameLst>
                                          <p:attrName>ppt_c</p:attrName>
                                        </p:attrNameLst>
                                      </p:cBhvr>
                                      <p:to>
                                        <a:schemeClr val="bg2"/>
                                      </p:to>
                                    </p:animClr>
                                  </p:subTnLst>
                                </p:cTn>
                              </p:par>
                              <p:par>
                                <p:cTn id="23" presetID="34" presetClass="entr" presetSubtype="0" fill="hold"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from="(-#ppt_w/2)" to="(#ppt_x)" calcmode="lin" valueType="num">
                                      <p:cBhvr>
                                        <p:cTn id="25" dur="600" fill="hold">
                                          <p:stCondLst>
                                            <p:cond delay="0"/>
                                          </p:stCondLst>
                                        </p:cTn>
                                        <p:tgtEl>
                                          <p:spTgt spid="3">
                                            <p:txEl>
                                              <p:pRg st="0" end="0"/>
                                            </p:txEl>
                                          </p:spTgt>
                                        </p:tgtEl>
                                        <p:attrNameLst>
                                          <p:attrName>ppt_x</p:attrName>
                                        </p:attrNameLst>
                                      </p:cBhvr>
                                    </p:anim>
                                    <p:anim from="0" to="-1.0" calcmode="lin" valueType="num">
                                      <p:cBhvr>
                                        <p:cTn id="26" dur="200" decel="50000" autoRev="1" fill="hold">
                                          <p:stCondLst>
                                            <p:cond delay="600"/>
                                          </p:stCondLst>
                                        </p:cTn>
                                        <p:tgtEl>
                                          <p:spTgt spid="3">
                                            <p:txEl>
                                              <p:pRg st="0" end="0"/>
                                            </p:txEl>
                                          </p:spTgt>
                                        </p:tgtEl>
                                        <p:attrNameLst>
                                          <p:attrName>xshear</p:attrName>
                                        </p:attrNameLst>
                                      </p:cBhvr>
                                    </p:anim>
                                    <p:animScale>
                                      <p:cBhvr>
                                        <p:cTn id="27" dur="200" decel="100000" autoRev="1" fill="hold">
                                          <p:stCondLst>
                                            <p:cond delay="600"/>
                                          </p:stCondLst>
                                        </p:cTn>
                                        <p:tgtEl>
                                          <p:spTgt spid="3">
                                            <p:txEl>
                                              <p:pRg st="0" end="0"/>
                                            </p:txEl>
                                          </p:spTgt>
                                        </p:tgtEl>
                                      </p:cBhvr>
                                      <p:from x="100000" y="100000"/>
                                      <p:to x="80000" y="100000"/>
                                    </p:animScale>
                                    <p:anim by="(#ppt_h/3+#ppt_w*0.1)" calcmode="lin" valueType="num">
                                      <p:cBhvr additive="sum">
                                        <p:cTn id="28" dur="200" decel="100000" autoRev="1" fill="hold">
                                          <p:stCondLst>
                                            <p:cond delay="600"/>
                                          </p:stCondLst>
                                        </p:cTn>
                                        <p:tgtEl>
                                          <p:spTgt spid="3">
                                            <p:txEl>
                                              <p:pRg st="0" end="0"/>
                                            </p:txEl>
                                          </p:spTgt>
                                        </p:tgtEl>
                                        <p:attrNameLst>
                                          <p:attrName>ppt_x</p:attrName>
                                        </p:attrNameLst>
                                      </p:cBhvr>
                                    </p:anim>
                                  </p:childTnLst>
                                  <p:subTnLst>
                                    <p:animClr>
                                      <p:cBhvr override="childStyle">
                                        <p:cTn dur="1" fill="hold" display="0" masterRel="nextClick" afterEffect="1"/>
                                        <p:tgtEl>
                                          <p:spTgt spid="3">
                                            <p:txEl>
                                              <p:pRg st="0" end="0"/>
                                            </p:txEl>
                                          </p:spTgt>
                                        </p:tgtEl>
                                        <p:attrNameLst>
                                          <p:attrName>ppt_c</p:attrName>
                                        </p:attrNameLst>
                                      </p:cBhvr>
                                      <p:to>
                                        <a:schemeClr val="bg2"/>
                                      </p:to>
                                    </p:animClr>
                                  </p:subTnLst>
                                </p:cTn>
                              </p:par>
                              <p:par>
                                <p:cTn id="29" presetID="34" presetClass="entr" presetSubtype="0" fill="hold"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from="(-#ppt_w/2)" to="(#ppt_x)" calcmode="lin" valueType="num">
                                      <p:cBhvr>
                                        <p:cTn id="31" dur="600" fill="hold">
                                          <p:stCondLst>
                                            <p:cond delay="0"/>
                                          </p:stCondLst>
                                        </p:cTn>
                                        <p:tgtEl>
                                          <p:spTgt spid="3">
                                            <p:txEl>
                                              <p:pRg st="1" end="1"/>
                                            </p:txEl>
                                          </p:spTgt>
                                        </p:tgtEl>
                                        <p:attrNameLst>
                                          <p:attrName>ppt_x</p:attrName>
                                        </p:attrNameLst>
                                      </p:cBhvr>
                                    </p:anim>
                                    <p:anim from="0" to="-1.0" calcmode="lin" valueType="num">
                                      <p:cBhvr>
                                        <p:cTn id="32" dur="200" decel="50000" autoRev="1" fill="hold">
                                          <p:stCondLst>
                                            <p:cond delay="600"/>
                                          </p:stCondLst>
                                        </p:cTn>
                                        <p:tgtEl>
                                          <p:spTgt spid="3">
                                            <p:txEl>
                                              <p:pRg st="1" end="1"/>
                                            </p:txEl>
                                          </p:spTgt>
                                        </p:tgtEl>
                                        <p:attrNameLst>
                                          <p:attrName>xshear</p:attrName>
                                        </p:attrNameLst>
                                      </p:cBhvr>
                                    </p:anim>
                                    <p:animScale>
                                      <p:cBhvr>
                                        <p:cTn id="33" dur="200" decel="100000" autoRev="1" fill="hold">
                                          <p:stCondLst>
                                            <p:cond delay="600"/>
                                          </p:stCondLst>
                                        </p:cTn>
                                        <p:tgtEl>
                                          <p:spTgt spid="3">
                                            <p:txEl>
                                              <p:pRg st="1" end="1"/>
                                            </p:txEl>
                                          </p:spTgt>
                                        </p:tgtEl>
                                      </p:cBhvr>
                                      <p:from x="100000" y="100000"/>
                                      <p:to x="80000" y="100000"/>
                                    </p:animScale>
                                    <p:anim by="(#ppt_h/3+#ppt_w*0.1)" calcmode="lin" valueType="num">
                                      <p:cBhvr additive="sum">
                                        <p:cTn id="34" dur="200" decel="100000" autoRev="1" fill="hold">
                                          <p:stCondLst>
                                            <p:cond delay="600"/>
                                          </p:stCondLst>
                                        </p:cTn>
                                        <p:tgtEl>
                                          <p:spTgt spid="3">
                                            <p:txEl>
                                              <p:pRg st="1" end="1"/>
                                            </p:txEl>
                                          </p:spTgt>
                                        </p:tgtEl>
                                        <p:attrNameLst>
                                          <p:attrName>ppt_x</p:attrName>
                                        </p:attrNameLst>
                                      </p:cBhvr>
                                    </p:anim>
                                  </p:childTnLst>
                                  <p:subTnLst>
                                    <p:animClr>
                                      <p:cBhvr override="childStyle">
                                        <p:cTn dur="1" fill="hold" display="0" masterRel="nextClick" afterEffect="1"/>
                                        <p:tgtEl>
                                          <p:spTgt spid="3">
                                            <p:txEl>
                                              <p:pRg st="1" end="1"/>
                                            </p:txEl>
                                          </p:spTgt>
                                        </p:tgtEl>
                                        <p:attrNameLst>
                                          <p:attrName>ppt_c</p:attrName>
                                        </p:attrNameLst>
                                      </p:cBhvr>
                                      <p:to>
                                        <a:schemeClr val="bg2"/>
                                      </p:to>
                                    </p:animClr>
                                  </p:subTnLst>
                                </p:cTn>
                              </p:par>
                              <p:par>
                                <p:cTn id="35" presetID="34"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from="(-#ppt_w/2)" to="(#ppt_x)" calcmode="lin" valueType="num">
                                      <p:cBhvr>
                                        <p:cTn id="37" dur="600" fill="hold">
                                          <p:stCondLst>
                                            <p:cond delay="0"/>
                                          </p:stCondLst>
                                        </p:cTn>
                                        <p:tgtEl>
                                          <p:spTgt spid="3">
                                            <p:txEl>
                                              <p:pRg st="5" end="5"/>
                                            </p:txEl>
                                          </p:spTgt>
                                        </p:tgtEl>
                                        <p:attrNameLst>
                                          <p:attrName>ppt_x</p:attrName>
                                        </p:attrNameLst>
                                      </p:cBhvr>
                                    </p:anim>
                                    <p:anim from="0" to="-1.0" calcmode="lin" valueType="num">
                                      <p:cBhvr>
                                        <p:cTn id="38" dur="200" decel="50000" autoRev="1" fill="hold">
                                          <p:stCondLst>
                                            <p:cond delay="600"/>
                                          </p:stCondLst>
                                        </p:cTn>
                                        <p:tgtEl>
                                          <p:spTgt spid="3">
                                            <p:txEl>
                                              <p:pRg st="5" end="5"/>
                                            </p:txEl>
                                          </p:spTgt>
                                        </p:tgtEl>
                                        <p:attrNameLst>
                                          <p:attrName>xshear</p:attrName>
                                        </p:attrNameLst>
                                      </p:cBhvr>
                                    </p:anim>
                                    <p:animScale>
                                      <p:cBhvr>
                                        <p:cTn id="39" dur="200" decel="100000" autoRev="1" fill="hold">
                                          <p:stCondLst>
                                            <p:cond delay="600"/>
                                          </p:stCondLst>
                                        </p:cTn>
                                        <p:tgtEl>
                                          <p:spTgt spid="3">
                                            <p:txEl>
                                              <p:pRg st="5" end="5"/>
                                            </p:txEl>
                                          </p:spTgt>
                                        </p:tgtEl>
                                      </p:cBhvr>
                                      <p:from x="100000" y="100000"/>
                                      <p:to x="80000" y="100000"/>
                                    </p:animScale>
                                    <p:anim by="(#ppt_h/3+#ppt_w*0.1)" calcmode="lin" valueType="num">
                                      <p:cBhvr additive="sum">
                                        <p:cTn id="40" dur="200" decel="100000" autoRev="1" fill="hold">
                                          <p:stCondLst>
                                            <p:cond delay="600"/>
                                          </p:stCondLst>
                                        </p:cTn>
                                        <p:tgtEl>
                                          <p:spTgt spid="3">
                                            <p:txEl>
                                              <p:pRg st="5" end="5"/>
                                            </p:txEl>
                                          </p:spTgt>
                                        </p:tgtEl>
                                        <p:attrNameLst>
                                          <p:attrName>ppt_x</p:attrName>
                                        </p:attrNameLst>
                                      </p:cBhvr>
                                    </p:anim>
                                  </p:childTnLst>
                                  <p:subTnLst>
                                    <p:animClr>
                                      <p:cBhvr override="childStyle">
                                        <p:cTn dur="1" fill="hold" display="0" masterRel="nextClick" afterEffect="1"/>
                                        <p:tgtEl>
                                          <p:spTgt spid="3">
                                            <p:txEl>
                                              <p:pRg st="5" end="5"/>
                                            </p:txEl>
                                          </p:spTgt>
                                        </p:tgtEl>
                                        <p:attrNameLst>
                                          <p:attrName>ppt_c</p:attrName>
                                        </p:attrNameLst>
                                      </p:cBhvr>
                                      <p:to>
                                        <a:schemeClr val="bg2"/>
                                      </p:to>
                                    </p:animClr>
                                  </p:subTnLst>
                                </p:cTn>
                              </p:par>
                              <p:par>
                                <p:cTn id="41" presetID="34"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from="(-#ppt_w/2)" to="(#ppt_x)" calcmode="lin" valueType="num">
                                      <p:cBhvr>
                                        <p:cTn id="43" dur="600" fill="hold">
                                          <p:stCondLst>
                                            <p:cond delay="0"/>
                                          </p:stCondLst>
                                        </p:cTn>
                                        <p:tgtEl>
                                          <p:spTgt spid="3">
                                            <p:txEl>
                                              <p:pRg st="6" end="6"/>
                                            </p:txEl>
                                          </p:spTgt>
                                        </p:tgtEl>
                                        <p:attrNameLst>
                                          <p:attrName>ppt_x</p:attrName>
                                        </p:attrNameLst>
                                      </p:cBhvr>
                                    </p:anim>
                                    <p:anim from="0" to="-1.0" calcmode="lin" valueType="num">
                                      <p:cBhvr>
                                        <p:cTn id="44" dur="200" decel="50000" autoRev="1" fill="hold">
                                          <p:stCondLst>
                                            <p:cond delay="600"/>
                                          </p:stCondLst>
                                        </p:cTn>
                                        <p:tgtEl>
                                          <p:spTgt spid="3">
                                            <p:txEl>
                                              <p:pRg st="6" end="6"/>
                                            </p:txEl>
                                          </p:spTgt>
                                        </p:tgtEl>
                                        <p:attrNameLst>
                                          <p:attrName>xshear</p:attrName>
                                        </p:attrNameLst>
                                      </p:cBhvr>
                                    </p:anim>
                                    <p:animScale>
                                      <p:cBhvr>
                                        <p:cTn id="45" dur="200" decel="100000" autoRev="1" fill="hold">
                                          <p:stCondLst>
                                            <p:cond delay="600"/>
                                          </p:stCondLst>
                                        </p:cTn>
                                        <p:tgtEl>
                                          <p:spTgt spid="3">
                                            <p:txEl>
                                              <p:pRg st="6" end="6"/>
                                            </p:txEl>
                                          </p:spTgt>
                                        </p:tgtEl>
                                      </p:cBhvr>
                                      <p:from x="100000" y="100000"/>
                                      <p:to x="80000" y="100000"/>
                                    </p:animScale>
                                    <p:anim by="(#ppt_h/3+#ppt_w*0.1)" calcmode="lin" valueType="num">
                                      <p:cBhvr additive="sum">
                                        <p:cTn id="46" dur="200" decel="100000" autoRev="1" fill="hold">
                                          <p:stCondLst>
                                            <p:cond delay="600"/>
                                          </p:stCondLst>
                                        </p:cTn>
                                        <p:tgtEl>
                                          <p:spTgt spid="3">
                                            <p:txEl>
                                              <p:pRg st="6" end="6"/>
                                            </p:txEl>
                                          </p:spTgt>
                                        </p:tgtEl>
                                        <p:attrNameLst>
                                          <p:attrName>ppt_x</p:attrName>
                                        </p:attrNameLst>
                                      </p:cBhvr>
                                    </p:anim>
                                  </p:childTnLst>
                                  <p:subTnLst>
                                    <p:animClr>
                                      <p:cBhvr override="childStyle">
                                        <p:cTn dur="1" fill="hold" display="0" masterRel="nextClick" afterEffect="1"/>
                                        <p:tgtEl>
                                          <p:spTgt spid="3">
                                            <p:txEl>
                                              <p:pRg st="6" end="6"/>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5720" y="203200"/>
            <a:ext cx="8858280" cy="654032"/>
          </a:xfrm>
          <a:prstGeom prst="rect">
            <a:avLst/>
          </a:prstGeom>
          <a:noFill/>
          <a:ln>
            <a:noFill/>
          </a:ln>
        </p:spPr>
        <p:txBody>
          <a:bodyPr vert="horz" lIns="91440" tIns="45720" rIns="91440" bIns="45720" rtlCol="0" anchor="ctr">
            <a:noAutofit/>
          </a:bodyPr>
          <a:lstStyle/>
          <a:p>
            <a:pPr lvl="0" algn="just">
              <a:spcBef>
                <a:spcPct val="0"/>
              </a:spcBef>
              <a:defRPr/>
            </a:pPr>
            <a:r>
              <a:rPr lang="en-GB" sz="3500" dirty="0" smtClean="0">
                <a:solidFill>
                  <a:srgbClr val="A80000"/>
                </a:solidFill>
                <a:effectLst>
                  <a:outerShdw blurRad="38100" dist="38100" dir="2700000" algn="tl">
                    <a:srgbClr val="000000">
                      <a:alpha val="43137"/>
                    </a:srgbClr>
                  </a:outerShdw>
                </a:effectLst>
                <a:latin typeface="Verdana" pitchFamily="34" charset="0"/>
              </a:rPr>
              <a:t>What is Strategic Planning?</a:t>
            </a:r>
            <a:endParaRPr lang="en-GB" sz="3500" dirty="0">
              <a:solidFill>
                <a:srgbClr val="A80000"/>
              </a:solidFill>
              <a:effectLst>
                <a:outerShdw blurRad="38100" dist="38100" dir="2700000" algn="tl">
                  <a:srgbClr val="000000">
                    <a:alpha val="43137"/>
                  </a:srgbClr>
                </a:outerShdw>
              </a:effectLst>
              <a:latin typeface="Verdana" pitchFamily="34" charset="0"/>
            </a:endParaRPr>
          </a:p>
        </p:txBody>
      </p:sp>
      <p:sp>
        <p:nvSpPr>
          <p:cNvPr id="3" name="Title 1"/>
          <p:cNvSpPr txBox="1">
            <a:spLocks/>
          </p:cNvSpPr>
          <p:nvPr/>
        </p:nvSpPr>
        <p:spPr>
          <a:xfrm>
            <a:off x="285720" y="1000108"/>
            <a:ext cx="8572560" cy="5072098"/>
          </a:xfrm>
          <a:prstGeom prst="rect">
            <a:avLst/>
          </a:prstGeom>
          <a:noFill/>
          <a:ln>
            <a:noFill/>
          </a:ln>
        </p:spPr>
        <p:txBody>
          <a:bodyPr vert="horz" lIns="91440" tIns="45720" rIns="91440" bIns="45720" rtlCol="0" anchor="t">
            <a:normAutofit/>
          </a:bodyPr>
          <a:lstStyle/>
          <a:p>
            <a:pPr marL="265113" marR="0" lvl="0" indent="-265113" algn="just" defTabSz="914400" rtl="0" eaLnBrk="1" fontAlgn="auto" latinLnBrk="0" hangingPunct="1">
              <a:lnSpc>
                <a:spcPct val="100000"/>
              </a:lnSpc>
              <a:spcBef>
                <a:spcPct val="0"/>
              </a:spcBef>
              <a:spcAft>
                <a:spcPts val="0"/>
              </a:spcAft>
              <a:buClrTx/>
              <a:buSzPct val="90000"/>
              <a:buBlip>
                <a:blip r:embed="rId2"/>
              </a:buBlip>
              <a:tabLst/>
              <a:defRPr/>
            </a:pPr>
            <a:r>
              <a:rPr lang="en-GB" sz="2000" dirty="0" smtClean="0">
                <a:solidFill>
                  <a:srgbClr val="002060"/>
                </a:solidFill>
                <a:latin typeface="Verdana" pitchFamily="34" charset="0"/>
              </a:rPr>
              <a:t>A</a:t>
            </a:r>
            <a:r>
              <a:rPr lang="en-GB" sz="2000" b="1" dirty="0" smtClean="0">
                <a:solidFill>
                  <a:srgbClr val="B88C00"/>
                </a:solidFill>
                <a:latin typeface="Verdana" pitchFamily="34" charset="0"/>
              </a:rPr>
              <a:t> </a:t>
            </a:r>
            <a:r>
              <a:rPr lang="en-GB" sz="2000" b="1" i="1" dirty="0" smtClean="0">
                <a:solidFill>
                  <a:srgbClr val="B88C00"/>
                </a:solidFill>
                <a:latin typeface="Verdana" pitchFamily="34" charset="0"/>
              </a:rPr>
              <a:t>strategy</a:t>
            </a:r>
            <a:r>
              <a:rPr lang="en-GB" sz="2000" dirty="0" smtClean="0">
                <a:solidFill>
                  <a:srgbClr val="002060"/>
                </a:solidFill>
                <a:latin typeface="Verdana" pitchFamily="34" charset="0"/>
              </a:rPr>
              <a:t> signifies a plan of action designed to accomplish organisational aspirations and intentionally opting to be clear about your organisation’s direction with regards to what’s happening in the dynamic environment</a:t>
            </a:r>
          </a:p>
          <a:p>
            <a:pPr marL="265113" marR="0" lvl="0" indent="-265113" algn="just" defTabSz="914400" rtl="0" eaLnBrk="1" fontAlgn="auto" latinLnBrk="0" hangingPunct="1">
              <a:lnSpc>
                <a:spcPct val="100000"/>
              </a:lnSpc>
              <a:spcBef>
                <a:spcPct val="0"/>
              </a:spcBef>
              <a:spcAft>
                <a:spcPts val="0"/>
              </a:spcAft>
              <a:buClrTx/>
              <a:buSzPct val="90000"/>
              <a:buBlip>
                <a:blip r:embed="rId2"/>
              </a:buBlip>
              <a:tabLst/>
              <a:defRPr/>
            </a:pPr>
            <a:endParaRPr lang="en-GB" sz="2000" dirty="0" smtClean="0">
              <a:solidFill>
                <a:srgbClr val="002060"/>
              </a:solidFill>
              <a:latin typeface="Verdana" pitchFamily="34" charset="0"/>
            </a:endParaRPr>
          </a:p>
          <a:p>
            <a:pPr marL="265113" marR="0" lvl="0" indent="-265113" algn="just" defTabSz="914400" rtl="0" eaLnBrk="1" fontAlgn="auto" latinLnBrk="0" hangingPunct="1">
              <a:lnSpc>
                <a:spcPct val="100000"/>
              </a:lnSpc>
              <a:spcBef>
                <a:spcPct val="0"/>
              </a:spcBef>
              <a:spcAft>
                <a:spcPts val="0"/>
              </a:spcAft>
              <a:buClrTx/>
              <a:buSzPct val="90000"/>
              <a:buBlip>
                <a:blip r:embed="rId2"/>
              </a:buBlip>
              <a:tabLst/>
              <a:defRPr/>
            </a:pPr>
            <a:endParaRPr lang="en-GB" sz="2000" dirty="0" smtClean="0">
              <a:solidFill>
                <a:srgbClr val="002060"/>
              </a:solidFill>
              <a:latin typeface="Verdana" pitchFamily="34" charset="0"/>
            </a:endParaRPr>
          </a:p>
          <a:p>
            <a:pPr marL="265113" marR="0" lvl="0" indent="-265113" algn="just" defTabSz="914400" rtl="0" eaLnBrk="1" fontAlgn="auto" latinLnBrk="0" hangingPunct="1">
              <a:lnSpc>
                <a:spcPct val="100000"/>
              </a:lnSpc>
              <a:spcBef>
                <a:spcPct val="0"/>
              </a:spcBef>
              <a:spcAft>
                <a:spcPts val="0"/>
              </a:spcAft>
              <a:buClrTx/>
              <a:buSzPct val="90000"/>
              <a:buBlip>
                <a:blip r:embed="rId2"/>
              </a:buBlip>
              <a:tabLst/>
              <a:defRPr/>
            </a:pPr>
            <a:r>
              <a:rPr lang="en-GB" sz="2000" dirty="0" smtClean="0">
                <a:solidFill>
                  <a:srgbClr val="002060"/>
                </a:solidFill>
                <a:latin typeface="Verdana" pitchFamily="34" charset="0"/>
              </a:rPr>
              <a:t>Ultimately, strategy’s roots are from the battlefield – and the art of war:</a:t>
            </a:r>
          </a:p>
          <a:p>
            <a:pPr marL="722313" lvl="1" indent="-265113" algn="just">
              <a:spcBef>
                <a:spcPct val="0"/>
              </a:spcBef>
              <a:buSzPct val="90000"/>
              <a:buBlip>
                <a:blip r:embed="rId2"/>
              </a:buBlip>
              <a:defRPr/>
            </a:pPr>
            <a:r>
              <a:rPr lang="en-GB" sz="2000" dirty="0" smtClean="0">
                <a:solidFill>
                  <a:srgbClr val="002060"/>
                </a:solidFill>
                <a:latin typeface="Verdana" pitchFamily="34" charset="0"/>
              </a:rPr>
              <a:t>Creating a situation from which an outcome or desired advantage can be realised with given resources and time</a:t>
            </a:r>
          </a:p>
          <a:p>
            <a:pPr marL="722313" lvl="1" indent="-265113" algn="just">
              <a:spcBef>
                <a:spcPct val="0"/>
              </a:spcBef>
              <a:buSzPct val="90000"/>
              <a:buBlip>
                <a:blip r:embed="rId2"/>
              </a:buBlip>
              <a:defRPr/>
            </a:pPr>
            <a:r>
              <a:rPr lang="en-GB" sz="2000" dirty="0" smtClean="0">
                <a:solidFill>
                  <a:srgbClr val="002060"/>
                </a:solidFill>
                <a:latin typeface="Verdana" pitchFamily="34" charset="0"/>
              </a:rPr>
              <a:t>This is different as compared to </a:t>
            </a:r>
            <a:r>
              <a:rPr lang="en-GB" sz="2000" b="1" i="1" dirty="0" smtClean="0">
                <a:solidFill>
                  <a:srgbClr val="B88C00"/>
                </a:solidFill>
                <a:latin typeface="Verdana" pitchFamily="34" charset="0"/>
              </a:rPr>
              <a:t>tactics </a:t>
            </a:r>
            <a:r>
              <a:rPr lang="en-GB" sz="2000" dirty="0" smtClean="0">
                <a:solidFill>
                  <a:srgbClr val="002060"/>
                </a:solidFill>
                <a:latin typeface="Verdana" pitchFamily="34" charset="0"/>
              </a:rPr>
              <a:t>(which allow you to achieve specific goals </a:t>
            </a:r>
            <a:r>
              <a:rPr lang="en-GB" sz="2000" i="1" dirty="0" smtClean="0">
                <a:solidFill>
                  <a:srgbClr val="002060"/>
                </a:solidFill>
                <a:latin typeface="Verdana" pitchFamily="34" charset="0"/>
              </a:rPr>
              <a:t>en route </a:t>
            </a:r>
            <a:r>
              <a:rPr lang="en-GB" sz="2000" dirty="0" smtClean="0">
                <a:solidFill>
                  <a:srgbClr val="002060"/>
                </a:solidFill>
                <a:latin typeface="Verdana" pitchFamily="34" charset="0"/>
              </a:rPr>
              <a:t>to the strategic outcome)</a:t>
            </a:r>
          </a:p>
          <a:p>
            <a:pPr marL="265113" marR="0" lvl="0" indent="-265113" algn="just" defTabSz="914400" rtl="0" eaLnBrk="1" fontAlgn="auto" latinLnBrk="0" hangingPunct="1">
              <a:lnSpc>
                <a:spcPct val="100000"/>
              </a:lnSpc>
              <a:spcBef>
                <a:spcPct val="0"/>
              </a:spcBef>
              <a:spcAft>
                <a:spcPts val="0"/>
              </a:spcAft>
              <a:buClrTx/>
              <a:buSzPct val="90000"/>
              <a:buBlip>
                <a:blip r:embed="rId2"/>
              </a:buBlip>
              <a:tabLst/>
              <a:defRPr/>
            </a:pPr>
            <a:endParaRPr lang="en-GB" sz="2000" dirty="0" smtClean="0">
              <a:solidFill>
                <a:srgbClr val="002060"/>
              </a:solidFill>
              <a:latin typeface="Verdana" pitchFamily="34" charset="0"/>
            </a:endParaRPr>
          </a:p>
          <a:p>
            <a:pPr marL="265113" marR="0" lvl="0" indent="-265113" algn="just" defTabSz="914400" rtl="0" eaLnBrk="1" fontAlgn="auto" latinLnBrk="0" hangingPunct="1">
              <a:lnSpc>
                <a:spcPct val="100000"/>
              </a:lnSpc>
              <a:spcBef>
                <a:spcPct val="0"/>
              </a:spcBef>
              <a:spcAft>
                <a:spcPts val="0"/>
              </a:spcAft>
              <a:buClrTx/>
              <a:buSzPct val="90000"/>
              <a:buBlip>
                <a:blip r:embed="rId2"/>
              </a:buBlip>
              <a:tabLst/>
              <a:defRPr/>
            </a:pPr>
            <a:r>
              <a:rPr lang="en-GB" sz="2000" dirty="0" smtClean="0">
                <a:solidFill>
                  <a:srgbClr val="002060"/>
                </a:solidFill>
                <a:latin typeface="Verdana" pitchFamily="34" charset="0"/>
              </a:rPr>
              <a:t>That is </a:t>
            </a:r>
            <a:r>
              <a:rPr lang="en-GB" sz="2000" i="1" dirty="0" smtClean="0">
                <a:solidFill>
                  <a:srgbClr val="002060"/>
                </a:solidFill>
                <a:latin typeface="Verdana" pitchFamily="34" charset="0"/>
              </a:rPr>
              <a:t>a definition</a:t>
            </a:r>
            <a:r>
              <a:rPr lang="en-GB" sz="2000" dirty="0" smtClean="0">
                <a:solidFill>
                  <a:srgbClr val="002060"/>
                </a:solidFill>
                <a:latin typeface="Verdana" pitchFamily="34" charset="0"/>
              </a:rPr>
              <a:t> but there are </a:t>
            </a:r>
            <a:r>
              <a:rPr lang="en-GB" sz="2000" i="1" dirty="0" smtClean="0">
                <a:solidFill>
                  <a:srgbClr val="002060"/>
                </a:solidFill>
                <a:latin typeface="Verdana" pitchFamily="34" charset="0"/>
              </a:rPr>
              <a:t>many more </a:t>
            </a:r>
            <a:r>
              <a:rPr lang="en-GB" sz="2000" dirty="0" smtClean="0">
                <a:solidFill>
                  <a:srgbClr val="002060"/>
                </a:solidFill>
                <a:latin typeface="Verdana" pitchFamily="34" charset="0"/>
              </a:rPr>
              <a:t>definitions of strategy...</a:t>
            </a:r>
          </a:p>
          <a:p>
            <a:pPr marL="265113" marR="0" lvl="0" indent="-265113" algn="just" defTabSz="914400" rtl="0" eaLnBrk="1" fontAlgn="auto" latinLnBrk="0" hangingPunct="1">
              <a:lnSpc>
                <a:spcPct val="100000"/>
              </a:lnSpc>
              <a:spcBef>
                <a:spcPct val="0"/>
              </a:spcBef>
              <a:spcAft>
                <a:spcPts val="0"/>
              </a:spcAft>
              <a:buClrTx/>
              <a:buSzPct val="90000"/>
              <a:tabLst/>
              <a:defRPr/>
            </a:pPr>
            <a:endParaRPr lang="en-GB" sz="2000" b="1" dirty="0" smtClean="0">
              <a:solidFill>
                <a:srgbClr val="002060"/>
              </a:solidFill>
              <a:latin typeface="Verdana" pitchFamily="34" charset="0"/>
            </a:endParaRPr>
          </a:p>
          <a:p>
            <a:pPr marL="628650" lvl="1" indent="-180975" algn="just">
              <a:spcBef>
                <a:spcPct val="0"/>
              </a:spcBef>
              <a:buSzPct val="80000"/>
            </a:pPr>
            <a:endParaRPr kumimoji="0" lang="en-GB" sz="2000" b="0" u="none" strike="noStrike" kern="1200" cap="none" spc="0" normalizeH="0" baseline="0" noProof="0" dirty="0" smtClean="0">
              <a:ln>
                <a:noFill/>
              </a:ln>
              <a:solidFill>
                <a:srgbClr val="002060"/>
              </a:solidFill>
              <a:uLnTx/>
              <a:uFillTx/>
              <a:latin typeface="Verdana" pitchFamily="34" charset="0"/>
              <a:ea typeface="+mj-ea"/>
              <a:cs typeface="+mj-cs"/>
            </a:endParaRPr>
          </a:p>
        </p:txBody>
      </p:sp>
      <p:sp>
        <p:nvSpPr>
          <p:cNvPr id="8" name="Rectangle 7"/>
          <p:cNvSpPr/>
          <p:nvPr/>
        </p:nvSpPr>
        <p:spPr>
          <a:xfrm>
            <a:off x="7572396" y="6572296"/>
            <a:ext cx="285752" cy="285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00" dirty="0" smtClean="0">
                <a:solidFill>
                  <a:srgbClr val="002060"/>
                </a:solidFill>
                <a:latin typeface="Verdana" pitchFamily="34" charset="0"/>
                <a:ea typeface="Verdana" pitchFamily="34" charset="0"/>
                <a:cs typeface="Verdana" pitchFamily="34" charset="0"/>
              </a:rPr>
              <a:t>11</a:t>
            </a:r>
            <a:endParaRPr lang="en-GB" sz="1000" dirty="0">
              <a:solidFill>
                <a:srgbClr val="002060"/>
              </a:solidFill>
              <a:latin typeface="Verdana" pitchFamily="34" charset="0"/>
              <a:ea typeface="Verdana" pitchFamily="34" charset="0"/>
              <a:cs typeface="Verdana" pitchFamily="34" charset="0"/>
            </a:endParaRPr>
          </a:p>
        </p:txBody>
      </p:sp>
      <p:pic>
        <p:nvPicPr>
          <p:cNvPr id="9" name="Picture 10" descr="http://people.brunel.ac.uk/graphics/house_style/Images/logos/Brunel_1_287.jpg"/>
          <p:cNvPicPr>
            <a:picLocks noChangeArrowheads="1"/>
          </p:cNvPicPr>
          <p:nvPr/>
        </p:nvPicPr>
        <p:blipFill>
          <a:blip r:embed="rId3" cstate="print"/>
          <a:srcRect/>
          <a:stretch>
            <a:fillRect/>
          </a:stretch>
        </p:blipFill>
        <p:spPr bwMode="auto">
          <a:xfrm>
            <a:off x="7858148" y="5886586"/>
            <a:ext cx="1224000" cy="900000"/>
          </a:xfrm>
          <a:prstGeom prst="rect">
            <a:avLst/>
          </a:prstGeom>
          <a:noFill/>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5875">
          <a:solidFill>
            <a:srgbClr val="5B89C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BD765D41D57E84C89789B706AF6797D" ma:contentTypeVersion="0" ma:contentTypeDescription="Create a new document." ma:contentTypeScope="" ma:versionID="241f176728afcbbed86dde851ebb7bb9">
  <xsd:schema xmlns:xsd="http://www.w3.org/2001/XMLSchema" xmlns:p="http://schemas.microsoft.com/office/2006/metadata/properties" targetNamespace="http://schemas.microsoft.com/office/2006/metadata/properties" ma:root="true" ma:fieldsID="21827d0fd383d6ce1b07a83ebec0810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Item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0385447-4B26-4E49-9FD2-B51173B6D10D}">
  <ds:schemaRefs>
    <ds:schemaRef ds:uri="http://schemas.microsoft.com/sharepoint/v3/contenttype/forms"/>
  </ds:schemaRefs>
</ds:datastoreItem>
</file>

<file path=customXml/itemProps2.xml><?xml version="1.0" encoding="utf-8"?>
<ds:datastoreItem xmlns:ds="http://schemas.openxmlformats.org/officeDocument/2006/customXml" ds:itemID="{2B84C6EF-1DC7-42BA-8297-7C1CBBB56F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0B46909-BF88-4219-B38B-01963BEBD8AC}">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13644</TotalTime>
  <Words>7328</Words>
  <Application>Microsoft Office PowerPoint</Application>
  <PresentationFormat>On-screen Show (4:3)</PresentationFormat>
  <Paragraphs>1272</Paragraphs>
  <Slides>84</Slides>
  <Notes>40</Notes>
  <HiddenSlides>0</HiddenSlides>
  <MMClips>0</MMClips>
  <ScaleCrop>false</ScaleCrop>
  <HeadingPairs>
    <vt:vector size="4" baseType="variant">
      <vt:variant>
        <vt:lpstr>Theme</vt:lpstr>
      </vt:variant>
      <vt:variant>
        <vt:i4>2</vt:i4>
      </vt:variant>
      <vt:variant>
        <vt:lpstr>Slide Titles</vt:lpstr>
      </vt:variant>
      <vt:variant>
        <vt:i4>84</vt:i4>
      </vt:variant>
    </vt:vector>
  </HeadingPairs>
  <TitlesOfParts>
    <vt:vector size="86" baseType="lpstr">
      <vt:lpstr>Office Theme</vt:lpstr>
      <vt:lpstr>Custom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vector>
  </TitlesOfParts>
  <Company>Brunel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cssrmmk</dc:creator>
  <cp:lastModifiedBy>Amir M. Sharif</cp:lastModifiedBy>
  <cp:revision>1467</cp:revision>
  <dcterms:created xsi:type="dcterms:W3CDTF">2010-05-28T09:47:43Z</dcterms:created>
  <dcterms:modified xsi:type="dcterms:W3CDTF">2011-03-16T12:09:40Z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0x0101000BD765D41D57E84C89789B706AF6797D</vt:lpwstr>
  </property>
</Properties>
</file>